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860" r:id="rId2"/>
    <p:sldId id="861" r:id="rId3"/>
    <p:sldId id="863" r:id="rId4"/>
    <p:sldId id="864" r:id="rId5"/>
    <p:sldId id="882" r:id="rId6"/>
    <p:sldId id="865" r:id="rId7"/>
    <p:sldId id="875" r:id="rId8"/>
    <p:sldId id="878" r:id="rId9"/>
    <p:sldId id="879" r:id="rId10"/>
    <p:sldId id="883" r:id="rId11"/>
  </p:sldIdLst>
  <p:sldSz cx="9144000" cy="6858000" type="screen4x3"/>
  <p:notesSz cx="7035800" cy="91948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5pPr>
    <a:lvl6pPr marL="2286000" algn="l" defTabSz="457200" rtl="0" eaLnBrk="1" latinLnBrk="0" hangingPunct="1"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6pPr>
    <a:lvl7pPr marL="2743200" algn="l" defTabSz="457200" rtl="0" eaLnBrk="1" latinLnBrk="0" hangingPunct="1"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7pPr>
    <a:lvl8pPr marL="3200400" algn="l" defTabSz="457200" rtl="0" eaLnBrk="1" latinLnBrk="0" hangingPunct="1"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8pPr>
    <a:lvl9pPr marL="3657600" algn="l" defTabSz="457200" rtl="0" eaLnBrk="1" latinLnBrk="0" hangingPunct="1">
      <a:defRPr sz="1600" b="1" kern="1200">
        <a:solidFill>
          <a:schemeClr val="bg1"/>
        </a:solidFill>
        <a:latin typeface="Century Schoolbook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33FF"/>
    <a:srgbClr val="9900FF"/>
    <a:srgbClr val="CCCCFF"/>
    <a:srgbClr val="FF3300"/>
    <a:srgbClr val="009900"/>
    <a:srgbClr val="FFFF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3"/>
    <p:restoredTop sz="94648"/>
  </p:normalViewPr>
  <p:slideViewPr>
    <p:cSldViewPr>
      <p:cViewPr varScale="1">
        <p:scale>
          <a:sx n="117" d="100"/>
          <a:sy n="117" d="100"/>
        </p:scale>
        <p:origin x="9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610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3175"/>
            <a:ext cx="30495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50" tIns="0" rIns="19450" bIns="0" numCol="1" anchor="t" anchorCtr="0" compatLnSpc="1">
            <a:prstTxWarp prst="textNoShape">
              <a:avLst/>
            </a:prstTxWarp>
          </a:bodyPr>
          <a:lstStyle>
            <a:lvl1pPr algn="l" defTabSz="933450">
              <a:defRPr sz="1000" b="0" i="1">
                <a:solidFill>
                  <a:schemeClr val="tx1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-3175"/>
            <a:ext cx="30495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50" tIns="0" rIns="19450" bIns="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000" b="0" i="1">
                <a:solidFill>
                  <a:schemeClr val="tx1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8725" y="695325"/>
            <a:ext cx="4578350" cy="3435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09" tIns="48625" rIns="94009" bIns="48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1250"/>
            <a:ext cx="30495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50" tIns="0" rIns="19450" bIns="0" numCol="1" anchor="b" anchorCtr="0" compatLnSpc="1">
            <a:prstTxWarp prst="textNoShape">
              <a:avLst/>
            </a:prstTxWarp>
          </a:bodyPr>
          <a:lstStyle>
            <a:lvl1pPr algn="l" defTabSz="933450">
              <a:defRPr sz="1000" b="0" i="1">
                <a:solidFill>
                  <a:schemeClr val="tx1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1250"/>
            <a:ext cx="30495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50" tIns="0" rIns="19450" bIns="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000" b="0" i="1">
                <a:solidFill>
                  <a:schemeClr val="tx1"/>
                </a:solidFill>
                <a:latin typeface="Times New Roman" pitchFamily="-111" charset="0"/>
              </a:defRPr>
            </a:lvl1pPr>
          </a:lstStyle>
          <a:p>
            <a:pPr>
              <a:defRPr/>
            </a:pPr>
            <a:fld id="{4052F797-C855-5B4A-A586-D73F33BD0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32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Theo ten </a:t>
            </a:r>
            <a:r>
              <a:rPr lang="en-US" dirty="0" err="1" smtClean="0"/>
              <a:t>Brummelaar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C7632-22F9-744B-9F0E-D47088638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6D81F-2A4F-4B4F-B2B8-320722058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EC16-E1AD-714F-9445-42B546F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7F21C-1E1A-844D-9918-2E4CDC514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05097-EBCA-EE40-AC2A-332FC47AF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079DC-59A3-1443-87E7-C00272326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171EB-B0D1-0A40-BB25-1510544E2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92B72-66E9-9D4E-B3E9-ADC1AFFAD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81813-23E2-354B-96B0-E2A77881E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DE389-FD76-C542-ACE6-01ECD9697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Clemson - 20 Apr 2000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CHARA Array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DE55-2EE3-EC45-8ADC-43ADE13F6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CHARA Futures Meeting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Theo ten </a:t>
            </a:r>
            <a:r>
              <a:rPr lang="en-US" dirty="0" err="1" smtClean="0"/>
              <a:t>Brummelaar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150F435-94C2-B44D-A4B5-2FF203652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1 f g photomerge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 b="16406"/>
          <a:stretch>
            <a:fillRect/>
          </a:stretch>
        </p:blipFill>
        <p:spPr/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381000"/>
            <a:ext cx="8991600" cy="64008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4825" y="76200"/>
            <a:ext cx="8258175" cy="609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CHARA-AO Phase I 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Telescope WFS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" name="Picture 8" descr="rsz_telescope_ao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81" y="914400"/>
            <a:ext cx="3047119" cy="5626058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pic>
        <p:nvPicPr>
          <p:cNvPr id="11" name="Picture 10" descr="S2 7A d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9758"/>
            <a:ext cx="3733800" cy="5600700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9146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152400"/>
            <a:ext cx="8991600" cy="65532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09800" y="76200"/>
            <a:ext cx="4343400" cy="609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accent6"/>
                </a:solidFill>
              </a:rPr>
              <a:t>Current Status.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838200"/>
            <a:ext cx="84582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r>
              <a:rPr lang="en-US" b="0" kern="0" dirty="0" smtClean="0">
                <a:solidFill>
                  <a:srgbClr val="FF0000"/>
                </a:solidFill>
              </a:rPr>
              <a:t>A complete DM including all actuators has been built but still does not meet the specification for default flat. </a:t>
            </a:r>
            <a:endParaRPr lang="en-US" b="0" kern="0" dirty="0" smtClean="0">
              <a:solidFill>
                <a:srgbClr val="3333CC"/>
              </a:solidFill>
            </a:endParaRPr>
          </a:p>
          <a:p>
            <a:r>
              <a:rPr lang="en-US" b="0" kern="0" dirty="0" smtClean="0">
                <a:solidFill>
                  <a:srgbClr val="3333CC"/>
                </a:solidFill>
              </a:rPr>
              <a:t>They believe this is caused by pre-stressing the membrane in the manufacturing process and and are now waiting for new membranes for further tests.</a:t>
            </a:r>
          </a:p>
          <a:p>
            <a:r>
              <a:rPr lang="en-US" b="0" kern="0" dirty="0" smtClean="0">
                <a:solidFill>
                  <a:srgbClr val="3333CC"/>
                </a:solidFill>
              </a:rPr>
              <a:t>We expect that by end of 2018, and the end of the funding, all hardware will be in place.</a:t>
            </a:r>
          </a:p>
          <a:p>
            <a:r>
              <a:rPr lang="en-US" b="0" kern="0" dirty="0" smtClean="0">
                <a:solidFill>
                  <a:srgbClr val="3333CC"/>
                </a:solidFill>
              </a:rPr>
              <a:t>We will, no doubt, have more to learn from an operational point of view.</a:t>
            </a:r>
          </a:p>
          <a:p>
            <a:pPr lvl="1"/>
            <a:endParaRPr lang="en-US" b="0" kern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457200"/>
            <a:ext cx="8991600" cy="62484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4825" y="76200"/>
            <a:ext cx="8258175" cy="609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CHARA-AO Phase I : Lab AO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" name="Picture 5" descr="Lab_AO_Optical_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62891"/>
            <a:ext cx="7967415" cy="1748047"/>
          </a:xfrm>
          <a:prstGeom prst="rect">
            <a:avLst/>
          </a:prstGeom>
        </p:spPr>
      </p:pic>
      <p:pic>
        <p:nvPicPr>
          <p:cNvPr id="7" name="Picture 6" descr="DM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" y="1077494"/>
            <a:ext cx="7669568" cy="5113045"/>
          </a:xfrm>
          <a:prstGeom prst="rect">
            <a:avLst/>
          </a:prstGeom>
        </p:spPr>
      </p:pic>
      <p:pic>
        <p:nvPicPr>
          <p:cNvPr id="8" name="Picture 7" descr="Lab_AO_Optics_Pict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66" y="936843"/>
            <a:ext cx="4239049" cy="56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457200"/>
            <a:ext cx="8991600" cy="62484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4825" y="76200"/>
            <a:ext cx="8258175" cy="609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CHARA-AO Phase II : Telescope DMs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" name="Picture 8" descr="rsz_ao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04" y="1071774"/>
            <a:ext cx="2569387" cy="5100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3254" y="1600200"/>
            <a:ext cx="16683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33FF"/>
                </a:solidFill>
              </a:rPr>
              <a:t>Phase II funds replacing M4 with a deformable </a:t>
            </a:r>
            <a:r>
              <a:rPr lang="en-US" sz="1800" dirty="0">
                <a:solidFill>
                  <a:srgbClr val="3333FF"/>
                </a:solidFill>
              </a:rPr>
              <a:t>m</a:t>
            </a:r>
            <a:r>
              <a:rPr lang="en-US" sz="1800" dirty="0" smtClean="0">
                <a:solidFill>
                  <a:srgbClr val="3333FF"/>
                </a:solidFill>
              </a:rPr>
              <a:t>irror at each telescope which will enable us to correct for atmospheric </a:t>
            </a:r>
            <a:r>
              <a:rPr lang="en-US" sz="1800" dirty="0">
                <a:solidFill>
                  <a:srgbClr val="3333FF"/>
                </a:solidFill>
              </a:rPr>
              <a:t>s</a:t>
            </a:r>
            <a:r>
              <a:rPr lang="en-US" sz="1800" dirty="0" smtClean="0">
                <a:solidFill>
                  <a:srgbClr val="3333FF"/>
                </a:solidFill>
              </a:rPr>
              <a:t>eeing and increase scientific throughput.</a:t>
            </a:r>
            <a:endParaRPr lang="en-US" sz="1800" dirty="0">
              <a:solidFill>
                <a:srgbClr val="3333FF"/>
              </a:solidFill>
            </a:endParaRPr>
          </a:p>
        </p:txBody>
      </p:sp>
      <p:pic>
        <p:nvPicPr>
          <p:cNvPr id="11" name="Picture 10" descr="S2 10AB 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1042" r="23413"/>
          <a:stretch/>
        </p:blipFill>
        <p:spPr>
          <a:xfrm>
            <a:off x="457200" y="1066800"/>
            <a:ext cx="3672306" cy="51054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 flipV="1">
            <a:off x="5943600" y="1524000"/>
            <a:ext cx="1828800" cy="123886"/>
          </a:xfrm>
          <a:prstGeom prst="straightConnector1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590800" y="1524000"/>
            <a:ext cx="2895600" cy="381000"/>
          </a:xfrm>
          <a:prstGeom prst="straightConnector1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353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457200"/>
            <a:ext cx="8991600" cy="62484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4825" y="76200"/>
            <a:ext cx="8258175" cy="609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>
                <a:solidFill>
                  <a:srgbClr val="3333CC"/>
                </a:solidFill>
              </a:rPr>
              <a:t>Phase I : Current Status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267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Phase I funding ended this past June</a:t>
            </a:r>
            <a:r>
              <a:rPr lang="en-US" dirty="0" smtClean="0">
                <a:solidFill>
                  <a:srgbClr val="3333CC"/>
                </a:solidFill>
              </a:rPr>
              <a:t>. </a:t>
            </a:r>
            <a:r>
              <a:rPr lang="en-US" dirty="0">
                <a:solidFill>
                  <a:srgbClr val="3333CC"/>
                </a:solidFill>
              </a:rPr>
              <a:t>A</a:t>
            </a:r>
            <a:r>
              <a:rPr lang="en-US" dirty="0" smtClean="0">
                <a:solidFill>
                  <a:srgbClr val="3333CC"/>
                </a:solidFill>
              </a:rPr>
              <a:t>ll hardware is now in  place.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still have much to learn about alignment </a:t>
            </a:r>
            <a:r>
              <a:rPr lang="en-US" dirty="0" smtClean="0">
                <a:solidFill>
                  <a:srgbClr val="3333CC"/>
                </a:solidFill>
              </a:rPr>
              <a:t>and use of this system.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All LABO and telescope WFS </a:t>
            </a:r>
            <a:r>
              <a:rPr lang="en-US" dirty="0" smtClean="0">
                <a:solidFill>
                  <a:srgbClr val="3333CC"/>
                </a:solidFill>
              </a:rPr>
              <a:t>systems have been installed and tested on sky.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 great deal of automation </a:t>
            </a:r>
            <a:r>
              <a:rPr lang="en-US" dirty="0" smtClean="0">
                <a:solidFill>
                  <a:srgbClr val="3333CC"/>
                </a:solidFill>
              </a:rPr>
              <a:t>has been added</a:t>
            </a:r>
            <a:r>
              <a:rPr lang="mr-IN" dirty="0" smtClean="0">
                <a:solidFill>
                  <a:srgbClr val="3333CC"/>
                </a:solidFill>
              </a:rPr>
              <a:t>…</a:t>
            </a:r>
            <a:r>
              <a:rPr lang="en-US" dirty="0" smtClean="0">
                <a:solidFill>
                  <a:srgbClr val="3333CC"/>
                </a:solidFill>
              </a:rPr>
              <a:t>.. </a:t>
            </a:r>
            <a:r>
              <a:rPr lang="en-US" dirty="0">
                <a:solidFill>
                  <a:srgbClr val="3333CC"/>
                </a:solidFill>
              </a:rPr>
              <a:t>b</a:t>
            </a:r>
            <a:r>
              <a:rPr lang="en-US" dirty="0" smtClean="0">
                <a:solidFill>
                  <a:srgbClr val="3333CC"/>
                </a:solidFill>
              </a:rPr>
              <a:t>ut of course there is more to come.</a:t>
            </a:r>
          </a:p>
        </p:txBody>
      </p:sp>
    </p:spTree>
    <p:extLst>
      <p:ext uri="{BB962C8B-B14F-4D97-AF65-F5344CB8AC3E}">
        <p14:creationId xmlns:p14="http://schemas.microsoft.com/office/powerpoint/2010/main" val="351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152400"/>
            <a:ext cx="8991600" cy="65532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pic>
        <p:nvPicPr>
          <p:cNvPr id="5" name="2017-09-14_W1_WFS_LABAO_Test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371600"/>
            <a:ext cx="8128000" cy="4572000"/>
          </a:xfr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5937" y="152400"/>
            <a:ext cx="8258175" cy="914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6"/>
                </a:solidFill>
              </a:rPr>
              <a:t>The </a:t>
            </a:r>
            <a:r>
              <a:rPr lang="en-US" sz="2400" dirty="0">
                <a:solidFill>
                  <a:schemeClr val="accent6"/>
                </a:solidFill>
              </a:rPr>
              <a:t>CHARA Array Adaptive Optics Program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26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152400"/>
            <a:ext cx="8991600" cy="65532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4825" y="76200"/>
            <a:ext cx="8258175" cy="609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>
                <a:solidFill>
                  <a:srgbClr val="3333CC"/>
                </a:solidFill>
              </a:rPr>
              <a:t>Phase </a:t>
            </a:r>
            <a:r>
              <a:rPr lang="en-US" sz="3200" dirty="0" smtClean="0">
                <a:solidFill>
                  <a:srgbClr val="3333CC"/>
                </a:solidFill>
              </a:rPr>
              <a:t>II </a:t>
            </a:r>
            <a:r>
              <a:rPr lang="en-US" sz="3200" dirty="0">
                <a:solidFill>
                  <a:srgbClr val="3333CC"/>
                </a:solidFill>
              </a:rPr>
              <a:t>: Current Status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5410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Phase II funding began September 2015</a:t>
            </a:r>
            <a:r>
              <a:rPr lang="en-US" dirty="0" smtClean="0">
                <a:solidFill>
                  <a:srgbClr val="3333CC"/>
                </a:solidFill>
              </a:rPr>
              <a:t>, and lasts for 3(4) years.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 </a:t>
            </a:r>
            <a:r>
              <a:rPr lang="en-US" dirty="0">
                <a:solidFill>
                  <a:srgbClr val="FF0000"/>
                </a:solidFill>
              </a:rPr>
              <a:t>RFP </a:t>
            </a:r>
            <a:r>
              <a:rPr lang="en-US" dirty="0" smtClean="0">
                <a:solidFill>
                  <a:srgbClr val="FF0000"/>
                </a:solidFill>
              </a:rPr>
              <a:t>was sent out in January 2016 </a:t>
            </a:r>
            <a:r>
              <a:rPr lang="en-US" dirty="0" smtClean="0">
                <a:solidFill>
                  <a:srgbClr val="3333CC"/>
                </a:solidFill>
              </a:rPr>
              <a:t>and we got responses from 7 vendors.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Negotiations began with the vendor ALPAO </a:t>
            </a:r>
            <a:r>
              <a:rPr lang="en-US" dirty="0" smtClean="0">
                <a:solidFill>
                  <a:srgbClr val="3333CC"/>
                </a:solidFill>
              </a:rPr>
              <a:t>last April.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Delivery of first mirror </a:t>
            </a:r>
            <a:r>
              <a:rPr lang="en-US" dirty="0" smtClean="0">
                <a:solidFill>
                  <a:srgbClr val="3333CC"/>
                </a:solidFill>
              </a:rPr>
              <a:t>is expected now.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152400"/>
            <a:ext cx="8991600" cy="65532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pic>
        <p:nvPicPr>
          <p:cNvPr id="7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305800" cy="463728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09800" y="304800"/>
            <a:ext cx="495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r>
              <a:rPr lang="en-US" sz="3600" b="1" kern="0" smtClean="0">
                <a:solidFill>
                  <a:srgbClr val="3333CC"/>
                </a:solidFill>
              </a:rPr>
              <a:t>ALPAO Technology</a:t>
            </a:r>
            <a:endParaRPr lang="en-US" sz="3600" b="1" kern="0" dirty="0">
              <a:solidFill>
                <a:srgbClr val="33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1887315" cy="6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152400"/>
            <a:ext cx="8991600" cy="65532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667505"/>
            <a:ext cx="5257800" cy="458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2912" y="325213"/>
            <a:ext cx="8258175" cy="914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dirty="0">
                <a:solidFill>
                  <a:schemeClr val="accent6"/>
                </a:solidFill>
              </a:rPr>
              <a:t>Best Flat &lt;30nm RMS as Modeled</a:t>
            </a:r>
          </a:p>
        </p:txBody>
      </p:sp>
    </p:spTree>
    <p:extLst>
      <p:ext uri="{BB962C8B-B14F-4D97-AF65-F5344CB8AC3E}">
        <p14:creationId xmlns:p14="http://schemas.microsoft.com/office/powerpoint/2010/main" val="43190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" y="152400"/>
            <a:ext cx="8991600" cy="6553200"/>
          </a:xfrm>
          <a:prstGeom prst="rect">
            <a:avLst/>
          </a:prstGeom>
          <a:solidFill>
            <a:srgbClr val="FFFFCC"/>
          </a:solidFill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 dirty="0" smtClean="0">
              <a:solidFill>
                <a:srgbClr val="009900"/>
              </a:solidFill>
              <a:latin typeface="Symbol" pitchFamily="-111" charset="2"/>
            </a:endParaRPr>
          </a:p>
          <a:p>
            <a:pPr algn="l" eaLnBrk="1" hangingPunct="1"/>
            <a:endParaRPr lang="en-US" sz="1800" b="0" dirty="0">
              <a:solidFill>
                <a:srgbClr val="009900"/>
              </a:solidFill>
              <a:latin typeface="Symbol" pitchFamily="-111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167" y="1375833"/>
            <a:ext cx="5655733" cy="42418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38800" y="2154012"/>
            <a:ext cx="2909887" cy="272278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47625" cmpd="thickThin">
            <a:solidFill>
              <a:srgbClr val="3333CC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dirty="0">
                <a:solidFill>
                  <a:schemeClr val="accent6"/>
                </a:solidFill>
              </a:rPr>
              <a:t>The first </a:t>
            </a:r>
            <a:r>
              <a:rPr lang="en-US" sz="2400" dirty="0" smtClean="0">
                <a:solidFill>
                  <a:schemeClr val="accent6"/>
                </a:solidFill>
              </a:rPr>
              <a:t>membrane as delivered.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4807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nThick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entury Schoolbook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nThick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entury Schoolbook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14766</TotalTime>
  <Words>271</Words>
  <Application>Microsoft Macintosh PowerPoint</Application>
  <PresentationFormat>On-screen Show (4:3)</PresentationFormat>
  <Paragraphs>23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Century Schoolbook</vt:lpstr>
      <vt:lpstr>ＭＳ Ｐゴシック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Interferometric Studies of  Binary  Stars</dc:title>
  <dc:creator>Authorized User</dc:creator>
  <cp:lastModifiedBy>Theo Armand Ten Brummelaar</cp:lastModifiedBy>
  <cp:revision>684</cp:revision>
  <cp:lastPrinted>2016-03-08T09:22:06Z</cp:lastPrinted>
  <dcterms:created xsi:type="dcterms:W3CDTF">2012-07-06T06:46:39Z</dcterms:created>
  <dcterms:modified xsi:type="dcterms:W3CDTF">2017-09-21T22:11:42Z</dcterms:modified>
</cp:coreProperties>
</file>