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</p:sldIdLst>
  <p:sldSz cx="9144000" cy="6858000" type="screen4x3"/>
  <p:notesSz cx="7035800" cy="9194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5pPr>
    <a:lvl6pPr marL="2286000" algn="l" defTabSz="457200" rtl="0" eaLnBrk="1" latinLnBrk="0" hangingPunct="1"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6pPr>
    <a:lvl7pPr marL="2743200" algn="l" defTabSz="457200" rtl="0" eaLnBrk="1" latinLnBrk="0" hangingPunct="1"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7pPr>
    <a:lvl8pPr marL="3200400" algn="l" defTabSz="457200" rtl="0" eaLnBrk="1" latinLnBrk="0" hangingPunct="1"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8pPr>
    <a:lvl9pPr marL="3657600" algn="l" defTabSz="457200" rtl="0" eaLnBrk="1" latinLnBrk="0" hangingPunct="1">
      <a:defRPr sz="1600" b="1" kern="1200">
        <a:solidFill>
          <a:schemeClr val="bg1"/>
        </a:solidFill>
        <a:latin typeface="Century Schoolbook" pitchFamily="-11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FF"/>
    <a:srgbClr val="9900FF"/>
    <a:srgbClr val="CCCCFF"/>
    <a:srgbClr val="FF3300"/>
    <a:srgbClr val="3333CC"/>
    <a:srgbClr val="009900"/>
    <a:srgbClr val="FFFF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1"/>
    <p:restoredTop sz="94600"/>
  </p:normalViewPr>
  <p:slideViewPr>
    <p:cSldViewPr>
      <p:cViewPr varScale="1">
        <p:scale>
          <a:sx n="117" d="100"/>
          <a:sy n="117" d="100"/>
        </p:scale>
        <p:origin x="83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610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algn="l" defTabSz="933450">
              <a:defRPr sz="1000" b="0" i="1">
                <a:solidFill>
                  <a:schemeClr val="tx1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-3175"/>
            <a:ext cx="3049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solidFill>
                  <a:schemeClr val="tx1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8350" cy="3435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8625" rIns="94009" bIns="48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1250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algn="l" defTabSz="933450">
              <a:defRPr sz="1000" b="0" i="1">
                <a:solidFill>
                  <a:schemeClr val="tx1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8731250"/>
            <a:ext cx="3049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solidFill>
                  <a:schemeClr val="tx1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fld id="{4052F797-C855-5B4A-A586-D73F33BD0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32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Theo ten </a:t>
            </a:r>
            <a:r>
              <a:rPr lang="en-US" dirty="0" err="1" smtClean="0"/>
              <a:t>Brummelaar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C7632-22F9-744B-9F0E-D47088638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6D81F-2A4F-4B4F-B2B8-320722058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CEC16-E1AD-714F-9445-42B546F88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F21C-1E1A-844D-9918-2E4CDC514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05097-EBCA-EE40-AC2A-332FC47AF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79DC-59A3-1443-87E7-C00272326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171EB-B0D1-0A40-BB25-1510544E2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92B72-66E9-9D4E-B3E9-ADC1AFFAD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81813-23E2-354B-96B0-E2A77881E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DE389-FD76-C542-ACE6-01ECD9697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Clemson - 20 Apr 2000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CHARA Array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CDE55-2EE3-EC45-8ADC-43ADE13F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CHARA Futures Meeting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Theo ten </a:t>
            </a:r>
            <a:r>
              <a:rPr lang="en-US" dirty="0" err="1" smtClean="0"/>
              <a:t>Brummelaar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150F435-94C2-B44D-A4B5-2FF203652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Budget, personnel, and timing scenarios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Theo ten </a:t>
            </a:r>
            <a:r>
              <a:rPr lang="en-US" dirty="0" err="1" smtClean="0"/>
              <a:t>Brummelaar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6200" y="152400"/>
            <a:ext cx="8991600" cy="6553200"/>
          </a:xfrm>
          <a:prstGeom prst="rect">
            <a:avLst/>
          </a:prstGeom>
          <a:solidFill>
            <a:srgbClr val="FFFFCC"/>
          </a:solidFill>
          <a:ln w="38100" cmpd="dbl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endParaRPr lang="en-US" sz="1800" b="0" dirty="0" smtClean="0">
              <a:solidFill>
                <a:srgbClr val="009900"/>
              </a:solidFill>
              <a:latin typeface="Symbol" pitchFamily="-111" charset="2"/>
            </a:endParaRPr>
          </a:p>
          <a:p>
            <a:pPr algn="l" eaLnBrk="1" hangingPunct="1"/>
            <a:endParaRPr lang="en-US" sz="1800" b="0" dirty="0">
              <a:solidFill>
                <a:srgbClr val="009900"/>
              </a:solidFill>
              <a:latin typeface="Symbol" pitchFamily="-111" charset="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04800" y="35442"/>
            <a:ext cx="8458200" cy="914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8000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47625" cmpd="thickThin">
            <a:solidFill>
              <a:srgbClr val="3333CC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lIns="92075" tIns="46038" rIns="92075" bIns="46038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3200" dirty="0" smtClean="0">
                <a:solidFill>
                  <a:schemeClr val="accent6"/>
                </a:solidFill>
              </a:rPr>
              <a:t>CHARA Organization Chart</a:t>
            </a:r>
            <a:endParaRPr lang="en-US" sz="3200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5" y="1143000"/>
            <a:ext cx="8444345" cy="5257800"/>
          </a:xfrm>
        </p:spPr>
      </p:pic>
    </p:spTree>
    <p:extLst>
      <p:ext uri="{BB962C8B-B14F-4D97-AF65-F5344CB8AC3E}">
        <p14:creationId xmlns:p14="http://schemas.microsoft.com/office/powerpoint/2010/main" val="19381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b="1" dirty="0" smtClean="0"/>
              <a:t>College Support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572000"/>
          </a:xfrm>
        </p:spPr>
        <p:txBody>
          <a:bodyPr/>
          <a:lstStyle/>
          <a:p>
            <a:r>
              <a:rPr lang="en-US" dirty="0" smtClean="0"/>
              <a:t>Comes on a yearly basis and while not guaranteed is unlikely to be completely removed.</a:t>
            </a:r>
          </a:p>
          <a:p>
            <a:r>
              <a:rPr lang="en-US" dirty="0" smtClean="0"/>
              <a:t>Last year about $0.5M, </a:t>
            </a:r>
            <a:r>
              <a:rPr lang="en-US" dirty="0" smtClean="0"/>
              <a:t>about </a:t>
            </a:r>
            <a:r>
              <a:rPr lang="en-US" dirty="0" smtClean="0"/>
              <a:t>2/3 of which is salary.</a:t>
            </a:r>
          </a:p>
          <a:p>
            <a:r>
              <a:rPr lang="en-US" dirty="0" smtClean="0"/>
              <a:t>Also pays Utilities.</a:t>
            </a:r>
          </a:p>
          <a:p>
            <a:r>
              <a:rPr lang="en-US" dirty="0" smtClean="0"/>
              <a:t>Some of the overhead money from the NSF grants also comes back to the project.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02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04825" y="76200"/>
            <a:ext cx="8258175" cy="914400"/>
          </a:xfrm>
          <a:prstGeom prst="rect">
            <a:avLst/>
          </a:prstGeom>
          <a:noFill/>
          <a:ln w="47625" cmpd="thickThin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lIns="92075" tIns="46038" rIns="92075" bIns="46038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MSIP : Enabling </a:t>
            </a:r>
            <a:r>
              <a:rPr lang="en-US" sz="2400" dirty="0" err="1" smtClean="0">
                <a:solidFill>
                  <a:schemeClr val="tx1"/>
                </a:solidFill>
              </a:rPr>
              <a:t>Milliarcsecond</a:t>
            </a:r>
            <a:r>
              <a:rPr lang="en-US" sz="2400" dirty="0" smtClean="0">
                <a:solidFill>
                  <a:schemeClr val="tx1"/>
                </a:solidFill>
              </a:rPr>
              <a:t> Astrophysics: Open access for the CHARA Array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88235" y="1341437"/>
            <a:ext cx="8458200" cy="4678363"/>
          </a:xfrm>
        </p:spPr>
        <p:txBody>
          <a:bodyPr/>
          <a:lstStyle/>
          <a:p>
            <a:r>
              <a:rPr lang="en-US" sz="2800" dirty="0" smtClean="0"/>
              <a:t>$4M over 5 years to provide 50-75 nights per year of open access to the CHARA Array through the NOAO TAC process.</a:t>
            </a:r>
            <a:endParaRPr lang="en-US" sz="2800" dirty="0"/>
          </a:p>
          <a:p>
            <a:r>
              <a:rPr lang="en-US" sz="2800" dirty="0"/>
              <a:t>Five new positions: Visitor Support Scientist, Data Scientist, Machinist/Technician, Assistant Site Manager, &amp; a third Array Operator. These positions are now all filled.</a:t>
            </a:r>
          </a:p>
          <a:p>
            <a:r>
              <a:rPr lang="en-US" sz="2800" dirty="0"/>
              <a:t>Funding for equipment upgrades and spare parts.</a:t>
            </a:r>
          </a:p>
          <a:p>
            <a:r>
              <a:rPr lang="en-US" sz="2800" dirty="0"/>
              <a:t>Travel support for VSS, DS, and PI’s awarded time at the Array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Ends September 2021 </a:t>
            </a:r>
            <a:r>
              <a:rPr lang="mr-IN" sz="2800" dirty="0" smtClean="0"/>
              <a:t>–</a:t>
            </a:r>
            <a:r>
              <a:rPr lang="en-US" sz="2800" dirty="0" smtClean="0"/>
              <a:t> time to reapply 2020.</a:t>
            </a:r>
            <a:endParaRPr lang="en-US" sz="2800" dirty="0"/>
          </a:p>
          <a:p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1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04825" y="76200"/>
            <a:ext cx="8258175" cy="914400"/>
          </a:xfrm>
          <a:prstGeom prst="rect">
            <a:avLst/>
          </a:prstGeom>
          <a:noFill/>
          <a:ln w="47625" cmpd="thickThin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lIns="92075" tIns="46038" rIns="92075" bIns="46038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NSF: </a:t>
            </a:r>
            <a:r>
              <a:rPr lang="en-US" sz="2400" dirty="0">
                <a:solidFill>
                  <a:schemeClr val="tx1"/>
                </a:solidFill>
              </a:rPr>
              <a:t>Fundamental Stellar Parameters and Astrophysics from the CHARA Array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88235" y="1341437"/>
            <a:ext cx="8458200" cy="4678363"/>
          </a:xfrm>
        </p:spPr>
        <p:txBody>
          <a:bodyPr/>
          <a:lstStyle/>
          <a:p>
            <a:r>
              <a:rPr lang="en-US" sz="2800" dirty="0" smtClean="0"/>
              <a:t>Asked for $2.2M over 5 years.</a:t>
            </a:r>
          </a:p>
          <a:p>
            <a:r>
              <a:rPr lang="en-US" sz="2800" dirty="0" smtClean="0"/>
              <a:t>Got $1.1M over 4 years.</a:t>
            </a:r>
          </a:p>
          <a:p>
            <a:r>
              <a:rPr lang="en-US" sz="2800" dirty="0" smtClean="0"/>
              <a:t>Difference covered by overhead and MSIP money.</a:t>
            </a:r>
          </a:p>
          <a:p>
            <a:r>
              <a:rPr lang="en-US" sz="2800" dirty="0" smtClean="0"/>
              <a:t>Ends September 2021 </a:t>
            </a:r>
            <a:r>
              <a:rPr lang="mr-IN" sz="2800" dirty="0" smtClean="0"/>
              <a:t>–</a:t>
            </a:r>
            <a:r>
              <a:rPr lang="en-US" sz="2800" dirty="0" smtClean="0"/>
              <a:t> time to reapply 2020. The same time as the MSIP grant, and I don’t think this is a coincidence.</a:t>
            </a:r>
          </a:p>
          <a:p>
            <a:endParaRPr lang="en-US" sz="2800" dirty="0"/>
          </a:p>
          <a:p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0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04825" y="76200"/>
            <a:ext cx="8258175" cy="914400"/>
          </a:xfrm>
          <a:prstGeom prst="rect">
            <a:avLst/>
          </a:prstGeom>
          <a:noFill/>
          <a:ln w="47625" cmpd="thickThin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lIns="92075" tIns="46038" rIns="92075" bIns="46038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Other outside support.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88235" y="1341437"/>
            <a:ext cx="8458200" cy="4678363"/>
          </a:xfrm>
        </p:spPr>
        <p:txBody>
          <a:bodyPr/>
          <a:lstStyle/>
          <a:p>
            <a:r>
              <a:rPr lang="en-US" sz="2800" dirty="0" smtClean="0"/>
              <a:t>KSU provides about $15k per year for observing support.</a:t>
            </a:r>
          </a:p>
          <a:p>
            <a:r>
              <a:rPr lang="en-US" sz="2800" dirty="0" smtClean="0"/>
              <a:t>Exeter will provide $100k over 2-3 years for observing and engineering of </a:t>
            </a:r>
            <a:r>
              <a:rPr lang="en-US" sz="2800" dirty="0" err="1" smtClean="0"/>
              <a:t>MIRCx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Michigan provides some salary support for </a:t>
            </a:r>
            <a:r>
              <a:rPr lang="en-US" sz="2800" dirty="0" err="1" smtClean="0"/>
              <a:t>TtB</a:t>
            </a:r>
            <a:r>
              <a:rPr lang="en-US" sz="2800" dirty="0" smtClean="0"/>
              <a:t> as part of MYSTIC program.</a:t>
            </a:r>
          </a:p>
          <a:p>
            <a:r>
              <a:rPr lang="en-US" sz="2800" dirty="0" smtClean="0"/>
              <a:t>Hopes of obtaining some funding from Nice if (when?) SPICA is funded. </a:t>
            </a:r>
          </a:p>
          <a:p>
            <a:r>
              <a:rPr lang="en-US" sz="2800" dirty="0" smtClean="0"/>
              <a:t>DARPA/IARPA and other punters in the Satellite imaging game?</a:t>
            </a:r>
          </a:p>
          <a:p>
            <a:endParaRPr lang="en-US" sz="2800" dirty="0"/>
          </a:p>
          <a:p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4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04825" y="76200"/>
            <a:ext cx="8258175" cy="914400"/>
          </a:xfrm>
          <a:prstGeom prst="rect">
            <a:avLst/>
          </a:prstGeom>
          <a:noFill/>
          <a:ln w="47625" cmpd="thickThin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lIns="92075" tIns="46038" rIns="92075" bIns="46038" anchor="ctr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The Bottom Line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88235" y="1341437"/>
            <a:ext cx="8458200" cy="4678363"/>
          </a:xfrm>
        </p:spPr>
        <p:txBody>
          <a:bodyPr/>
          <a:lstStyle/>
          <a:p>
            <a:r>
              <a:rPr lang="en-US" sz="2800" dirty="0" smtClean="0"/>
              <a:t>We are OK until after the next Federal election ;-)</a:t>
            </a:r>
          </a:p>
          <a:p>
            <a:r>
              <a:rPr lang="en-US" sz="2800" dirty="0" smtClean="0"/>
              <a:t>In 2020 it will be time to write the next MSIP and/or other NSF proposal.</a:t>
            </a:r>
          </a:p>
          <a:p>
            <a:r>
              <a:rPr lang="en-US" sz="2800" dirty="0" smtClean="0"/>
              <a:t>My feeling is that the NSF want to fold the two together which is fine.</a:t>
            </a:r>
          </a:p>
          <a:p>
            <a:r>
              <a:rPr lang="en-US" sz="2800" dirty="0" smtClean="0"/>
              <a:t>Given this</a:t>
            </a:r>
            <a:r>
              <a:rPr lang="mr-IN" sz="2800" dirty="0" smtClean="0"/>
              <a:t>…</a:t>
            </a:r>
            <a:r>
              <a:rPr lang="en-US" sz="2800" dirty="0" smtClean="0"/>
              <a:t>.. 2020/2021 is the time to start on the next big project.</a:t>
            </a:r>
            <a:endParaRPr lang="en-US" sz="2800" dirty="0"/>
          </a:p>
          <a:p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6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7625" cap="flat" cmpd="thinThick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entury Schoolbook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7625" cap="flat" cmpd="thinThick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entury Schoolbook" pitchFamily="-111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14814</TotalTime>
  <Words>351</Words>
  <Application>Microsoft Macintosh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Century Schoolbook</vt:lpstr>
      <vt:lpstr>ＭＳ Ｐゴシック</vt:lpstr>
      <vt:lpstr>Symbol</vt:lpstr>
      <vt:lpstr>Times New Roman</vt:lpstr>
      <vt:lpstr>Default Design</vt:lpstr>
      <vt:lpstr>Budget, personnel, and timing scenarios</vt:lpstr>
      <vt:lpstr>PowerPoint Presentation</vt:lpstr>
      <vt:lpstr>College Support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Interferometric Studies of  Binary  Stars</dc:title>
  <dc:creator>Authorized User</dc:creator>
  <cp:lastModifiedBy>Theo Armand Ten Brummelaar</cp:lastModifiedBy>
  <cp:revision>690</cp:revision>
  <cp:lastPrinted>2016-03-08T09:22:06Z</cp:lastPrinted>
  <dcterms:created xsi:type="dcterms:W3CDTF">2012-07-06T06:46:39Z</dcterms:created>
  <dcterms:modified xsi:type="dcterms:W3CDTF">2017-09-22T04:06:15Z</dcterms:modified>
</cp:coreProperties>
</file>