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1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7035800" cy="91948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Century Schoolbook" pitchFamily="-11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Century Schoolbook" pitchFamily="-11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Century Schoolbook" pitchFamily="-11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Century Schoolbook" pitchFamily="-11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Century Schoolbook" pitchFamily="-111" charset="0"/>
        <a:ea typeface="+mn-ea"/>
        <a:cs typeface="+mn-cs"/>
      </a:defRPr>
    </a:lvl5pPr>
    <a:lvl6pPr marL="2286000" algn="l" defTabSz="457200" rtl="0" eaLnBrk="1" latinLnBrk="0" hangingPunct="1">
      <a:defRPr sz="1600" b="1" kern="1200">
        <a:solidFill>
          <a:schemeClr val="bg1"/>
        </a:solidFill>
        <a:latin typeface="Century Schoolbook" pitchFamily="-111" charset="0"/>
        <a:ea typeface="+mn-ea"/>
        <a:cs typeface="+mn-cs"/>
      </a:defRPr>
    </a:lvl6pPr>
    <a:lvl7pPr marL="2743200" algn="l" defTabSz="457200" rtl="0" eaLnBrk="1" latinLnBrk="0" hangingPunct="1">
      <a:defRPr sz="1600" b="1" kern="1200">
        <a:solidFill>
          <a:schemeClr val="bg1"/>
        </a:solidFill>
        <a:latin typeface="Century Schoolbook" pitchFamily="-111" charset="0"/>
        <a:ea typeface="+mn-ea"/>
        <a:cs typeface="+mn-cs"/>
      </a:defRPr>
    </a:lvl7pPr>
    <a:lvl8pPr marL="3200400" algn="l" defTabSz="457200" rtl="0" eaLnBrk="1" latinLnBrk="0" hangingPunct="1">
      <a:defRPr sz="1600" b="1" kern="1200">
        <a:solidFill>
          <a:schemeClr val="bg1"/>
        </a:solidFill>
        <a:latin typeface="Century Schoolbook" pitchFamily="-111" charset="0"/>
        <a:ea typeface="+mn-ea"/>
        <a:cs typeface="+mn-cs"/>
      </a:defRPr>
    </a:lvl8pPr>
    <a:lvl9pPr marL="3657600" algn="l" defTabSz="457200" rtl="0" eaLnBrk="1" latinLnBrk="0" hangingPunct="1">
      <a:defRPr sz="1600" b="1" kern="1200">
        <a:solidFill>
          <a:schemeClr val="bg1"/>
        </a:solidFill>
        <a:latin typeface="Century Schoolbook" pitchFamily="-11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FF"/>
    <a:srgbClr val="9900FF"/>
    <a:srgbClr val="CCCCFF"/>
    <a:srgbClr val="FF3300"/>
    <a:srgbClr val="3333CC"/>
    <a:srgbClr val="009900"/>
    <a:srgbClr val="FFFF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78"/>
    <p:restoredTop sz="94617"/>
  </p:normalViewPr>
  <p:slideViewPr>
    <p:cSldViewPr>
      <p:cViewPr varScale="1">
        <p:scale>
          <a:sx n="73" d="100"/>
          <a:sy n="73" d="100"/>
        </p:scale>
        <p:origin x="192" y="5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6610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3175"/>
            <a:ext cx="30495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50" tIns="0" rIns="19450" bIns="0" numCol="1" anchor="t" anchorCtr="0" compatLnSpc="1">
            <a:prstTxWarp prst="textNoShape">
              <a:avLst/>
            </a:prstTxWarp>
          </a:bodyPr>
          <a:lstStyle>
            <a:lvl1pPr algn="l" defTabSz="933450">
              <a:defRPr sz="1000" b="0" i="1">
                <a:solidFill>
                  <a:schemeClr val="tx1"/>
                </a:solidFill>
                <a:latin typeface="Times New Roman" pitchFamily="-11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6213" y="-3175"/>
            <a:ext cx="30495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50" tIns="0" rIns="19450" bIns="0" numCol="1" anchor="t" anchorCtr="0" compatLnSpc="1">
            <a:prstTxWarp prst="textNoShape">
              <a:avLst/>
            </a:prstTxWarp>
          </a:bodyPr>
          <a:lstStyle>
            <a:lvl1pPr algn="r" defTabSz="933450">
              <a:defRPr sz="1000" b="0" i="1">
                <a:solidFill>
                  <a:schemeClr val="tx1"/>
                </a:solidFill>
                <a:latin typeface="Times New Roman" pitchFamily="-11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8725" y="695325"/>
            <a:ext cx="4578350" cy="3435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367213"/>
            <a:ext cx="5159375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8625" rIns="94009" bIns="48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1250"/>
            <a:ext cx="30495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50" tIns="0" rIns="19450" bIns="0" numCol="1" anchor="b" anchorCtr="0" compatLnSpc="1">
            <a:prstTxWarp prst="textNoShape">
              <a:avLst/>
            </a:prstTxWarp>
          </a:bodyPr>
          <a:lstStyle>
            <a:lvl1pPr algn="l" defTabSz="933450">
              <a:defRPr sz="1000" b="0" i="1">
                <a:solidFill>
                  <a:schemeClr val="tx1"/>
                </a:solidFill>
                <a:latin typeface="Times New Roman" pitchFamily="-11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6213" y="8731250"/>
            <a:ext cx="30495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50" tIns="0" rIns="19450" bIns="0" numCol="1" anchor="b" anchorCtr="0" compatLnSpc="1">
            <a:prstTxWarp prst="textNoShape">
              <a:avLst/>
            </a:prstTxWarp>
          </a:bodyPr>
          <a:lstStyle>
            <a:lvl1pPr algn="r" defTabSz="933450">
              <a:defRPr sz="1000" b="0" i="1">
                <a:solidFill>
                  <a:schemeClr val="tx1"/>
                </a:solidFill>
                <a:latin typeface="Times New Roman" pitchFamily="-111" charset="0"/>
              </a:defRPr>
            </a:lvl1pPr>
          </a:lstStyle>
          <a:p>
            <a:pPr>
              <a:defRPr/>
            </a:pPr>
            <a:fld id="{4052F797-C855-5B4A-A586-D73F33BD0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322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Theo ten </a:t>
            </a:r>
            <a:r>
              <a:rPr lang="en-US" dirty="0" err="1" smtClean="0"/>
              <a:t>Brummelaar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C7632-22F9-744B-9F0E-D47088638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6D81F-2A4F-4B4F-B2B8-3207220589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CEC16-E1AD-714F-9445-42B546F88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7F21C-1E1A-844D-9918-2E4CDC514F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05097-EBCA-EE40-AC2A-332FC47AF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079DC-59A3-1443-87E7-C00272326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171EB-B0D1-0A40-BB25-1510544E2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92B72-66E9-9D4E-B3E9-ADC1AFFAD3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81813-23E2-354B-96B0-E2A77881E3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DE389-FD76-C542-ACE6-01ECD9697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CDE55-2EE3-EC45-8ADC-43ADE13F6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CHARA Futures Meeting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Theo ten </a:t>
            </a:r>
            <a:r>
              <a:rPr lang="en-US" dirty="0" err="1" smtClean="0"/>
              <a:t>Brummelaar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C150F435-94C2-B44D-A4B5-2FF203652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  <a:ea typeface="ＭＳ Ｐゴシック" pitchFamily="-111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  <a:ea typeface="ＭＳ Ｐゴシック" pitchFamily="-111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  <a:ea typeface="ＭＳ Ｐゴシック" pitchFamily="-111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05050"/>
          </a:xfrm>
        </p:spPr>
        <p:txBody>
          <a:bodyPr/>
          <a:lstStyle/>
          <a:p>
            <a:r>
              <a:rPr lang="en-US" dirty="0"/>
              <a:t>Context within U.S. and </a:t>
            </a:r>
            <a:r>
              <a:rPr lang="en-US" dirty="0" smtClean="0"/>
              <a:t>International </a:t>
            </a:r>
            <a:r>
              <a:rPr lang="en-US" dirty="0"/>
              <a:t>I</a:t>
            </a:r>
            <a:r>
              <a:rPr lang="en-US" dirty="0" smtClean="0"/>
              <a:t>nterferometry </a:t>
            </a:r>
            <a:r>
              <a:rPr lang="en-US" dirty="0"/>
              <a:t>P</a:t>
            </a:r>
            <a:r>
              <a:rPr lang="en-US" dirty="0" smtClean="0"/>
              <a:t>lans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Theo ten </a:t>
            </a:r>
            <a:r>
              <a:rPr lang="en-US" dirty="0" err="1" smtClean="0"/>
              <a:t>Brummelaar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11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2305050"/>
          </a:xfrm>
        </p:spPr>
        <p:txBody>
          <a:bodyPr/>
          <a:lstStyle/>
          <a:p>
            <a:r>
              <a:rPr lang="en-US" dirty="0" smtClean="0"/>
              <a:t>“Interferometry is inevitable”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8999"/>
            <a:ext cx="6400800" cy="1752600"/>
          </a:xfrm>
        </p:spPr>
        <p:txBody>
          <a:bodyPr/>
          <a:lstStyle/>
          <a:p>
            <a:r>
              <a:rPr lang="en-US" dirty="0" smtClean="0"/>
              <a:t>A quote from Stephen Rinehart.</a:t>
            </a:r>
          </a:p>
          <a:p>
            <a:endParaRPr lang="en-US" dirty="0" smtClean="0"/>
          </a:p>
          <a:p>
            <a:r>
              <a:rPr lang="en-US" sz="2000" dirty="0" smtClean="0"/>
              <a:t>Said before his interferometer plummeted 70,000 feet and smashed into many small pieces.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9759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371401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38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320834"/>
            <a:ext cx="6040814" cy="525780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43623"/>
            <a:ext cx="6781800" cy="656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0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685800" y="762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r>
              <a:rPr lang="en-US" b="0" kern="0" smtClean="0"/>
              <a:t>VLTI</a:t>
            </a:r>
            <a:endParaRPr lang="en-US" b="0" kern="0" dirty="0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685800" y="1066800"/>
            <a:ext cx="8001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r>
              <a:rPr lang="en-US" b="0" kern="0" dirty="0" smtClean="0"/>
              <a:t>Well funded (for now) on the basis of GRAVITY. </a:t>
            </a:r>
          </a:p>
          <a:p>
            <a:r>
              <a:rPr lang="en-US" b="0" kern="0" dirty="0" smtClean="0"/>
              <a:t>If GRAVITY fails things could go very wrong for them very quickly.</a:t>
            </a:r>
          </a:p>
          <a:p>
            <a:r>
              <a:rPr lang="en-US" b="0" kern="0" dirty="0" smtClean="0"/>
              <a:t>Now building AO systems for the ATs, to be installed next spring.</a:t>
            </a:r>
          </a:p>
          <a:p>
            <a:r>
              <a:rPr lang="en-US" b="0" kern="0" dirty="0" smtClean="0"/>
              <a:t>No known plans for more, or larger, telescopes or baselines.</a:t>
            </a:r>
            <a:endParaRPr lang="en-US" b="0" kern="0" dirty="0"/>
          </a:p>
        </p:txBody>
      </p:sp>
    </p:spTree>
    <p:extLst>
      <p:ext uri="{BB962C8B-B14F-4D97-AF65-F5344CB8AC3E}">
        <p14:creationId xmlns:p14="http://schemas.microsoft.com/office/powerpoint/2010/main" val="94935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685800" y="762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r>
              <a:rPr lang="en-US" b="0" kern="0" dirty="0" smtClean="0"/>
              <a:t>LBTI</a:t>
            </a:r>
            <a:endParaRPr lang="en-US" b="0" kern="0" dirty="0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685800" y="1066800"/>
            <a:ext cx="8001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r>
              <a:rPr lang="en-US" b="0" kern="0" dirty="0" smtClean="0"/>
              <a:t>Well funded (for now) on the basis of the NASA funded exo-zodi light survey.</a:t>
            </a:r>
          </a:p>
          <a:p>
            <a:r>
              <a:rPr lang="en-US" b="0" kern="0" dirty="0" smtClean="0"/>
              <a:t>If this fails things could go very wrong for them very quickly</a:t>
            </a:r>
          </a:p>
          <a:p>
            <a:r>
              <a:rPr lang="en-US" b="0" kern="0" dirty="0" smtClean="0"/>
              <a:t>It doesn’t seem to be going as well as one would hope.</a:t>
            </a:r>
          </a:p>
          <a:p>
            <a:r>
              <a:rPr lang="en-US" b="0" dirty="0" smtClean="0"/>
              <a:t>LINC-</a:t>
            </a:r>
            <a:r>
              <a:rPr lang="en-US" b="0" i="1" dirty="0" smtClean="0"/>
              <a:t>NIRVANA </a:t>
            </a:r>
            <a:r>
              <a:rPr lang="en-US" b="0" dirty="0" smtClean="0"/>
              <a:t>still funded but somewhat de-scoped.</a:t>
            </a:r>
            <a:endParaRPr lang="en-US" b="0" kern="0" dirty="0" smtClean="0"/>
          </a:p>
          <a:p>
            <a:endParaRPr lang="en-US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166995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685800" y="762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r>
              <a:rPr lang="en-US" b="0" kern="0" dirty="0" smtClean="0"/>
              <a:t>NPOI</a:t>
            </a:r>
            <a:endParaRPr lang="en-US" b="0" kern="0" dirty="0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685800" y="1066800"/>
            <a:ext cx="8001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r>
              <a:rPr lang="en-US" b="0" kern="0" dirty="0" smtClean="0"/>
              <a:t>Standard Navy funding somewhat reduced.</a:t>
            </a:r>
          </a:p>
          <a:p>
            <a:r>
              <a:rPr lang="en-US" b="0" kern="0" dirty="0" smtClean="0"/>
              <a:t>New injection of $3M from NRL to add three 1m telescopes over then next few years.</a:t>
            </a:r>
          </a:p>
          <a:p>
            <a:r>
              <a:rPr lang="en-US" b="0" kern="0" dirty="0" smtClean="0"/>
              <a:t>This funding based on “Space Situational Awareness” interests of the Navy.</a:t>
            </a:r>
          </a:p>
          <a:p>
            <a:r>
              <a:rPr lang="en-US" b="0" kern="0" dirty="0" smtClean="0"/>
              <a:t>They hope to also add AO for these scopes using this money.</a:t>
            </a:r>
          </a:p>
          <a:p>
            <a:r>
              <a:rPr lang="en-US" b="0" kern="0" dirty="0" smtClean="0"/>
              <a:t>These scopes are planned to be movable.</a:t>
            </a:r>
          </a:p>
          <a:p>
            <a:endParaRPr lang="en-US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98873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685800" y="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r>
              <a:rPr lang="en-US" b="0" kern="0" dirty="0" smtClean="0"/>
              <a:t>MROI</a:t>
            </a:r>
            <a:endParaRPr lang="en-US" b="0" kern="0" dirty="0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685800" y="914400"/>
            <a:ext cx="8001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r>
              <a:rPr lang="en-US" b="0" kern="0" dirty="0" smtClean="0"/>
              <a:t>Have $25M over five years from the Airforce for SSA work. They are now completing the second year.</a:t>
            </a:r>
          </a:p>
          <a:p>
            <a:r>
              <a:rPr lang="en-US" b="0" kern="0" dirty="0" smtClean="0"/>
              <a:t>This will fund three telescopes, delay lines, and so on.</a:t>
            </a:r>
          </a:p>
          <a:p>
            <a:r>
              <a:rPr lang="en-US" b="0" kern="0" dirty="0" smtClean="0"/>
              <a:t>The object is to demonstrate baseline bootstrapping and the magnitude limits required to image non-stellar targets.</a:t>
            </a:r>
          </a:p>
          <a:p>
            <a:r>
              <a:rPr lang="en-US" b="0" kern="0" dirty="0" smtClean="0"/>
              <a:t>Funding beyond this for the remaining 7 planned scopes, or operations beyond 2022 is not yet in place.</a:t>
            </a:r>
          </a:p>
          <a:p>
            <a:endParaRPr lang="en-US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11479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685800" y="762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-111" charset="0"/>
              </a:defRPr>
            </a:lvl9pPr>
          </a:lstStyle>
          <a:p>
            <a:r>
              <a:rPr lang="en-US" b="0" kern="0" dirty="0" smtClean="0"/>
              <a:t>What about CHARA?</a:t>
            </a:r>
            <a:endParaRPr lang="en-US" b="0" kern="0" dirty="0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685800" y="990600"/>
            <a:ext cx="8001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r>
              <a:rPr lang="en-US" sz="2800" b="0" kern="0" dirty="0" smtClean="0"/>
              <a:t>We are OK for now and the AO program will be completed over then next year or so.</a:t>
            </a:r>
          </a:p>
          <a:p>
            <a:r>
              <a:rPr lang="en-US" sz="2800" b="0" kern="0" dirty="0" smtClean="0"/>
              <a:t>If the MSIP program goes well we will establish ourselves as an open resource.</a:t>
            </a:r>
          </a:p>
          <a:p>
            <a:r>
              <a:rPr lang="en-US" sz="2800" b="0" kern="0" dirty="0" smtClean="0"/>
              <a:t>If we don’t do this I think we will not be in a good position during the next MSIP (or whatever it is called then) round in 2020.</a:t>
            </a:r>
          </a:p>
          <a:p>
            <a:r>
              <a:rPr lang="en-US" sz="2800" b="0" kern="0" dirty="0" smtClean="0"/>
              <a:t>This, as far as I can see now, is the best source for money to expand the hardware as well.</a:t>
            </a:r>
          </a:p>
          <a:p>
            <a:r>
              <a:rPr lang="en-US" sz="2800" b="0" kern="0" dirty="0" smtClean="0"/>
              <a:t>What about SSA? Things are definitely moving in that direction, though it is not clear to me how that can help the existing CHARA infrastructure</a:t>
            </a:r>
            <a:r>
              <a:rPr lang="en-US" b="0" kern="0" dirty="0" smtClean="0"/>
              <a:t>.</a:t>
            </a:r>
          </a:p>
          <a:p>
            <a:endParaRPr lang="en-US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20165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47625" cap="flat" cmpd="thinThick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Century Schoolbook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47625" cap="flat" cmpd="thinThick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Century Schoolbook" pitchFamily="-111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14839</TotalTime>
  <Words>391</Words>
  <Application>Microsoft Macintosh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Century Schoolbook</vt:lpstr>
      <vt:lpstr>ＭＳ Ｐゴシック</vt:lpstr>
      <vt:lpstr>Times New Roman</vt:lpstr>
      <vt:lpstr>Default Design</vt:lpstr>
      <vt:lpstr>Context within U.S. and International Interferometry Plans</vt:lpstr>
      <vt:lpstr>“Interferometry is inevitable”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Interferometric Studies of  Binary  Stars</dc:title>
  <dc:creator>Authorized User</dc:creator>
  <cp:lastModifiedBy>Theo Armand Ten Brummelaar</cp:lastModifiedBy>
  <cp:revision>690</cp:revision>
  <cp:lastPrinted>2016-03-08T09:22:06Z</cp:lastPrinted>
  <dcterms:created xsi:type="dcterms:W3CDTF">2012-07-06T06:46:39Z</dcterms:created>
  <dcterms:modified xsi:type="dcterms:W3CDTF">2017-09-21T22:11:45Z</dcterms:modified>
</cp:coreProperties>
</file>