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7035800" cy="9194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5pPr>
    <a:lvl6pPr marL="22860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6pPr>
    <a:lvl7pPr marL="27432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7pPr>
    <a:lvl8pPr marL="32004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8pPr>
    <a:lvl9pPr marL="3657600" algn="l" defTabSz="457200" rtl="0" eaLnBrk="1" latinLnBrk="0" hangingPunct="1">
      <a:defRPr sz="1600" b="1" kern="1200">
        <a:solidFill>
          <a:schemeClr val="bg1"/>
        </a:solidFill>
        <a:latin typeface="Century Schoolbook" pitchFamily="-11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FF"/>
    <a:srgbClr val="9900FF"/>
    <a:srgbClr val="CCCCFF"/>
    <a:srgbClr val="FF3300"/>
    <a:srgbClr val="3333CC"/>
    <a:srgbClr val="009900"/>
    <a:srgbClr val="FF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8"/>
    <p:restoredTop sz="94617"/>
  </p:normalViewPr>
  <p:slideViewPr>
    <p:cSldViewPr>
      <p:cViewPr varScale="1">
        <p:scale>
          <a:sx n="73" d="100"/>
          <a:sy n="73" d="100"/>
        </p:scale>
        <p:origin x="192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61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3175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algn="l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-3175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695325"/>
            <a:ext cx="4578350" cy="3435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7213"/>
            <a:ext cx="515937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8625" rIns="94009" bIns="48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1250"/>
            <a:ext cx="30495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algn="l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31250"/>
            <a:ext cx="30495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50" tIns="0" rIns="19450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b="0" i="1">
                <a:solidFill>
                  <a:schemeClr val="tx1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fld id="{4052F797-C855-5B4A-A586-D73F33BD0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2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Theo ten </a:t>
            </a:r>
            <a:r>
              <a:rPr lang="en-US" dirty="0" err="1" smtClean="0"/>
              <a:t>Brummelaar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C7632-22F9-744B-9F0E-D47088638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6D81F-2A4F-4B4F-B2B8-320722058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CEC16-E1AD-714F-9445-42B546F88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F21C-1E1A-844D-9918-2E4CDC514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097-EBCA-EE40-AC2A-332FC47AF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79DC-59A3-1443-87E7-C00272326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171EB-B0D1-0A40-BB25-1510544E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92B72-66E9-9D4E-B3E9-ADC1AFFAD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81813-23E2-354B-96B0-E2A77881E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DE389-FD76-C542-ACE6-01ECD9697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Clemson - 20 Apr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CHARA Array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CDE55-2EE3-EC45-8ADC-43ADE13F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CHARA Futures Meeting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Theo ten </a:t>
            </a:r>
            <a:r>
              <a:rPr lang="en-US" dirty="0" err="1" smtClean="0"/>
              <a:t>Brummelaar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150F435-94C2-B44D-A4B5-2FF203652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/>
          <a:lstStyle/>
          <a:p>
            <a:r>
              <a:rPr lang="en-US" dirty="0"/>
              <a:t>Context within U.S. and </a:t>
            </a:r>
            <a:r>
              <a:rPr lang="en-US" dirty="0" smtClean="0"/>
              <a:t>International </a:t>
            </a:r>
            <a:r>
              <a:rPr lang="en-US" dirty="0"/>
              <a:t>I</a:t>
            </a:r>
            <a:r>
              <a:rPr lang="en-US" dirty="0" smtClean="0"/>
              <a:t>nterferometry </a:t>
            </a:r>
            <a:r>
              <a:rPr lang="en-US" dirty="0"/>
              <a:t>P</a:t>
            </a:r>
            <a:r>
              <a:rPr lang="en-US" dirty="0" smtClean="0"/>
              <a:t>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 ten </a:t>
            </a:r>
            <a:r>
              <a:rPr lang="en-US" dirty="0" err="1" smtClean="0"/>
              <a:t>Brummelaar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305050"/>
          </a:xfrm>
        </p:spPr>
        <p:txBody>
          <a:bodyPr/>
          <a:lstStyle/>
          <a:p>
            <a:r>
              <a:rPr lang="en-US" dirty="0" smtClean="0"/>
              <a:t>“Interferometry is inevitable”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8999"/>
            <a:ext cx="6400800" cy="1752600"/>
          </a:xfrm>
        </p:spPr>
        <p:txBody>
          <a:bodyPr/>
          <a:lstStyle/>
          <a:p>
            <a:r>
              <a:rPr lang="en-US" dirty="0" smtClean="0"/>
              <a:t>A quote from Stephen Rinehart.</a:t>
            </a:r>
          </a:p>
          <a:p>
            <a:endParaRPr lang="en-US" dirty="0" smtClean="0"/>
          </a:p>
          <a:p>
            <a:r>
              <a:rPr lang="en-US" sz="2000" dirty="0" smtClean="0"/>
              <a:t>Said before his interferometer plummeted 70,000 feet and smashed into many small pieces.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75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71401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20834"/>
            <a:ext cx="6040814" cy="52578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3623"/>
            <a:ext cx="6781800" cy="656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76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r>
              <a:rPr lang="en-US" b="0" kern="0" smtClean="0"/>
              <a:t>VLTI</a:t>
            </a:r>
            <a:endParaRPr lang="en-US" b="0" kern="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10668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b="0" kern="0" dirty="0" smtClean="0"/>
              <a:t>Well funded (for now) on the basis of GRAVITY. </a:t>
            </a:r>
          </a:p>
          <a:p>
            <a:r>
              <a:rPr lang="en-US" b="0" kern="0" dirty="0" smtClean="0"/>
              <a:t>If GRAVITY fails things could go very wrong for them very quickly.</a:t>
            </a:r>
          </a:p>
          <a:p>
            <a:r>
              <a:rPr lang="en-US" b="0" kern="0" dirty="0" smtClean="0"/>
              <a:t>Now building AO systems for the ATs, to be installed next spring.</a:t>
            </a:r>
          </a:p>
          <a:p>
            <a:r>
              <a:rPr lang="en-US" b="0" kern="0" dirty="0" smtClean="0"/>
              <a:t>No known plans for more, or larger, telescopes or baselines.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9493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76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r>
              <a:rPr lang="en-US" b="0" kern="0" dirty="0" smtClean="0"/>
              <a:t>LBTI</a:t>
            </a:r>
            <a:endParaRPr lang="en-US" b="0" kern="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10668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b="0" kern="0" dirty="0" smtClean="0"/>
              <a:t>Well funded (for now) on the basis of the NASA funded exo-zodi light survey.</a:t>
            </a:r>
          </a:p>
          <a:p>
            <a:r>
              <a:rPr lang="en-US" b="0" kern="0" dirty="0" smtClean="0"/>
              <a:t>If this fails things could go very wrong for them very quickly</a:t>
            </a:r>
          </a:p>
          <a:p>
            <a:r>
              <a:rPr lang="en-US" b="0" kern="0" dirty="0" smtClean="0"/>
              <a:t>It doesn’t seem to be going as well as one would hope.</a:t>
            </a:r>
          </a:p>
          <a:p>
            <a:r>
              <a:rPr lang="en-US" b="0" dirty="0" smtClean="0"/>
              <a:t>LINC-</a:t>
            </a:r>
            <a:r>
              <a:rPr lang="en-US" b="0" i="1" dirty="0" smtClean="0"/>
              <a:t>NIRVANA </a:t>
            </a:r>
            <a:r>
              <a:rPr lang="en-US" b="0" dirty="0" smtClean="0"/>
              <a:t>still funded but somewhat de-scoped.</a:t>
            </a:r>
            <a:endParaRPr lang="en-US" b="0" kern="0" dirty="0" smtClean="0"/>
          </a:p>
          <a:p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6699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76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r>
              <a:rPr lang="en-US" b="0" kern="0" dirty="0" smtClean="0"/>
              <a:t>NPOI</a:t>
            </a:r>
            <a:endParaRPr lang="en-US" b="0" kern="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10668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b="0" kern="0" dirty="0" smtClean="0"/>
              <a:t>Standard Navy funding somewhat reduced.</a:t>
            </a:r>
          </a:p>
          <a:p>
            <a:r>
              <a:rPr lang="en-US" b="0" kern="0" dirty="0" smtClean="0"/>
              <a:t>New injection of $3M from NRL to add three 1m telescopes over then next few years.</a:t>
            </a:r>
          </a:p>
          <a:p>
            <a:r>
              <a:rPr lang="en-US" b="0" kern="0" dirty="0" smtClean="0"/>
              <a:t>This funding based on “Space Situational Awareness” interests of the Navy.</a:t>
            </a:r>
          </a:p>
          <a:p>
            <a:r>
              <a:rPr lang="en-US" b="0" kern="0" dirty="0" smtClean="0"/>
              <a:t>They hope to also add AO for these scopes using this money.</a:t>
            </a:r>
          </a:p>
          <a:p>
            <a:r>
              <a:rPr lang="en-US" b="0" kern="0" dirty="0" smtClean="0"/>
              <a:t>These scopes are planned to be movable.</a:t>
            </a:r>
          </a:p>
          <a:p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9887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r>
              <a:rPr lang="en-US" b="0" kern="0" dirty="0" smtClean="0"/>
              <a:t>MROI</a:t>
            </a:r>
            <a:endParaRPr lang="en-US" b="0" kern="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9144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b="0" kern="0" dirty="0" smtClean="0"/>
              <a:t>Have $25M over five years from the Airforce for SSA work. They are now completing the second year.</a:t>
            </a:r>
          </a:p>
          <a:p>
            <a:r>
              <a:rPr lang="en-US" b="0" kern="0" dirty="0" smtClean="0"/>
              <a:t>This will fund three telescopes, delay lines, and so on.</a:t>
            </a:r>
          </a:p>
          <a:p>
            <a:r>
              <a:rPr lang="en-US" b="0" kern="0" dirty="0" smtClean="0"/>
              <a:t>The object is to demonstrate baseline bootstrapping and the magnitude limits required to image non-stellar targets.</a:t>
            </a:r>
          </a:p>
          <a:p>
            <a:r>
              <a:rPr lang="en-US" b="0" kern="0" dirty="0" smtClean="0"/>
              <a:t>Funding beyond this for the remaining 7 planned scopes, or operations beyond 2022 is not yet in place.</a:t>
            </a:r>
          </a:p>
          <a:p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147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76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r>
              <a:rPr lang="en-US" b="0" kern="0" dirty="0" smtClean="0"/>
              <a:t>What about CHARA?</a:t>
            </a:r>
            <a:endParaRPr lang="en-US" b="0" kern="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685800" y="990600"/>
            <a:ext cx="8001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r>
              <a:rPr lang="en-US" sz="2800" b="0" kern="0" dirty="0" smtClean="0"/>
              <a:t>We are OK for now and the AO program will be completed over then next year or so.</a:t>
            </a:r>
          </a:p>
          <a:p>
            <a:r>
              <a:rPr lang="en-US" sz="2800" b="0" kern="0" dirty="0" smtClean="0"/>
              <a:t>If the MSIP program goes well we will establish ourselves as an open resource.</a:t>
            </a:r>
          </a:p>
          <a:p>
            <a:r>
              <a:rPr lang="en-US" sz="2800" b="0" kern="0" dirty="0" smtClean="0"/>
              <a:t>If we don’t do this I think we will not be in a good position during the next MSIP (or whatever it is called then) round in 2020.</a:t>
            </a:r>
          </a:p>
          <a:p>
            <a:r>
              <a:rPr lang="en-US" sz="2800" b="0" kern="0" dirty="0" smtClean="0"/>
              <a:t>This, as far as I can see now, is the best source for money to expand the hardware as well.</a:t>
            </a:r>
          </a:p>
          <a:p>
            <a:r>
              <a:rPr lang="en-US" sz="2800" b="0" kern="0" dirty="0" smtClean="0"/>
              <a:t>What about SSA? Things are definitely moving in that direction, though it is not clear to me how that can help the existing CHARA infrastructure</a:t>
            </a:r>
            <a:r>
              <a:rPr lang="en-US" b="0" kern="0" dirty="0" smtClean="0"/>
              <a:t>.</a:t>
            </a:r>
          </a:p>
          <a:p>
            <a:endParaRPr lang="en-US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0165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entury Schoolbook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7625" cap="flat" cmpd="thinThick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Century Schoolbook" pitchFamily="-11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14839</TotalTime>
  <Words>391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Schoolbook</vt:lpstr>
      <vt:lpstr>ＭＳ Ｐゴシック</vt:lpstr>
      <vt:lpstr>Times New Roman</vt:lpstr>
      <vt:lpstr>Default Design</vt:lpstr>
      <vt:lpstr>Context within U.S. and International Interferometry Plans</vt:lpstr>
      <vt:lpstr>“Interferometry is inevitable”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Interferometric Studies of  Binary  Stars</dc:title>
  <dc:creator>Authorized User</dc:creator>
  <cp:lastModifiedBy>Theo Armand Ten Brummelaar</cp:lastModifiedBy>
  <cp:revision>690</cp:revision>
  <cp:lastPrinted>2016-03-08T09:22:06Z</cp:lastPrinted>
  <dcterms:created xsi:type="dcterms:W3CDTF">2012-07-06T06:46:39Z</dcterms:created>
  <dcterms:modified xsi:type="dcterms:W3CDTF">2017-09-21T22:11:45Z</dcterms:modified>
</cp:coreProperties>
</file>