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7" r:id="rId3"/>
    <p:sldId id="276" r:id="rId4"/>
    <p:sldId id="257" r:id="rId5"/>
    <p:sldId id="259" r:id="rId6"/>
    <p:sldId id="278" r:id="rId7"/>
    <p:sldId id="258" r:id="rId8"/>
    <p:sldId id="260" r:id="rId9"/>
    <p:sldId id="261" r:id="rId10"/>
    <p:sldId id="262" r:id="rId11"/>
    <p:sldId id="263" r:id="rId12"/>
    <p:sldId id="264" r:id="rId13"/>
    <p:sldId id="272" r:id="rId14"/>
    <p:sldId id="279" r:id="rId15"/>
    <p:sldId id="273" r:id="rId16"/>
    <p:sldId id="266" r:id="rId17"/>
    <p:sldId id="268" r:id="rId18"/>
    <p:sldId id="269" r:id="rId19"/>
    <p:sldId id="275" r:id="rId20"/>
    <p:sldId id="274"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89660"/>
  </p:normalViewPr>
  <p:slideViewPr>
    <p:cSldViewPr snapToGrid="0" snapToObjects="1">
      <p:cViewPr varScale="1">
        <p:scale>
          <a:sx n="114" d="100"/>
          <a:sy n="114" d="100"/>
        </p:scale>
        <p:origin x="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70FA8-2E2D-CC47-9F12-41210C0FEBC0}" type="datetimeFigureOut">
              <a:rPr lang="en-US" smtClean="0"/>
              <a:t>3/22/23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E4355-2EDA-014E-97D8-D27E31D8C170}" type="slidenum">
              <a:rPr lang="en-US" smtClean="0"/>
              <a:t>‹#›</a:t>
            </a:fld>
            <a:endParaRPr lang="en-US"/>
          </a:p>
        </p:txBody>
      </p:sp>
    </p:spTree>
    <p:extLst>
      <p:ext uri="{BB962C8B-B14F-4D97-AF65-F5344CB8AC3E}">
        <p14:creationId xmlns:p14="http://schemas.microsoft.com/office/powerpoint/2010/main" val="179452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a:t>
            </a:r>
            <a:r>
              <a:rPr lang="en-US" dirty="0" err="1"/>
              <a:t>issy</a:t>
            </a:r>
            <a:r>
              <a:rPr lang="en-US" dirty="0"/>
              <a:t>, a 2</a:t>
            </a:r>
            <a:r>
              <a:rPr lang="en-US" baseline="30000" dirty="0"/>
              <a:t>nd</a:t>
            </a:r>
            <a:r>
              <a:rPr lang="en-US" dirty="0"/>
              <a:t> year </a:t>
            </a:r>
            <a:r>
              <a:rPr lang="en-US" dirty="0" err="1"/>
              <a:t>phd</a:t>
            </a:r>
            <a:r>
              <a:rPr lang="en-US" dirty="0"/>
              <a:t> student from the university of Exeter working with Stefan Kraus and today </a:t>
            </a:r>
            <a:r>
              <a:rPr lang="en-US" dirty="0" err="1"/>
              <a:t>i’ll</a:t>
            </a:r>
            <a:r>
              <a:rPr lang="en-US" dirty="0"/>
              <a:t> be talking about disc misalignments and modelling the inner AU of </a:t>
            </a:r>
            <a:r>
              <a:rPr lang="en-US" dirty="0" err="1"/>
              <a:t>hd</a:t>
            </a:r>
            <a:r>
              <a:rPr lang="en-US" dirty="0"/>
              <a:t> 143006</a:t>
            </a:r>
          </a:p>
        </p:txBody>
      </p:sp>
      <p:sp>
        <p:nvSpPr>
          <p:cNvPr id="4" name="Slide Number Placeholder 3"/>
          <p:cNvSpPr>
            <a:spLocks noGrp="1"/>
          </p:cNvSpPr>
          <p:nvPr>
            <p:ph type="sldNum" sz="quarter" idx="10"/>
          </p:nvPr>
        </p:nvSpPr>
        <p:spPr/>
        <p:txBody>
          <a:bodyPr/>
          <a:lstStyle/>
          <a:p>
            <a:fld id="{159E4355-2EDA-014E-97D8-D27E31D8C170}" type="slidenum">
              <a:rPr lang="en-US" smtClean="0"/>
              <a:t>1</a:t>
            </a:fld>
            <a:endParaRPr lang="en-US"/>
          </a:p>
        </p:txBody>
      </p:sp>
    </p:spTree>
    <p:extLst>
      <p:ext uri="{BB962C8B-B14F-4D97-AF65-F5344CB8AC3E}">
        <p14:creationId xmlns:p14="http://schemas.microsoft.com/office/powerpoint/2010/main" val="130552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recent study looked at recreating these features using 3D hydrodynamical simulations by </a:t>
            </a:r>
            <a:r>
              <a:rPr lang="en-US" dirty="0" err="1"/>
              <a:t>ballabio</a:t>
            </a:r>
            <a:r>
              <a:rPr lang="en-US" dirty="0"/>
              <a:t> et al 2021</a:t>
            </a:r>
          </a:p>
          <a:p>
            <a:r>
              <a:rPr lang="en-US" dirty="0"/>
              <a:t>3 different models were simulated</a:t>
            </a:r>
          </a:p>
          <a:p>
            <a:r>
              <a:rPr lang="en-US" dirty="0"/>
              <a:t>1: inclined binary</a:t>
            </a:r>
          </a:p>
          <a:p>
            <a:r>
              <a:rPr lang="en-US" dirty="0"/>
              <a:t>2: misaligned planet around a single star</a:t>
            </a:r>
          </a:p>
          <a:p>
            <a:r>
              <a:rPr lang="en-US" dirty="0"/>
              <a:t>3: inclined binary with planetary companion</a:t>
            </a:r>
          </a:p>
          <a:p>
            <a:endParaRPr lang="en-US" dirty="0"/>
          </a:p>
          <a:p>
            <a:r>
              <a:rPr lang="en-US" dirty="0"/>
              <a:t>The above plot shows the binary + planetary companion simulation, which best matched observations seen in </a:t>
            </a:r>
            <a:r>
              <a:rPr lang="en-US" dirty="0" err="1"/>
              <a:t>Benisty</a:t>
            </a:r>
            <a:r>
              <a:rPr lang="en-US" dirty="0"/>
              <a:t> 2018 and Perez 2018.</a:t>
            </a:r>
          </a:p>
          <a:p>
            <a:r>
              <a:rPr lang="en-US" dirty="0"/>
              <a:t>The caveats being that they do not manage to match some of the mm continuum features seen with ALMA – in particular the second gap at larger radii (51au), as well as the bright arc/asymmetry in the south east</a:t>
            </a:r>
          </a:p>
        </p:txBody>
      </p:sp>
      <p:sp>
        <p:nvSpPr>
          <p:cNvPr id="4" name="Slide Number Placeholder 3"/>
          <p:cNvSpPr>
            <a:spLocks noGrp="1"/>
          </p:cNvSpPr>
          <p:nvPr>
            <p:ph type="sldNum" sz="quarter" idx="5"/>
          </p:nvPr>
        </p:nvSpPr>
        <p:spPr/>
        <p:txBody>
          <a:bodyPr/>
          <a:lstStyle/>
          <a:p>
            <a:fld id="{159E4355-2EDA-014E-97D8-D27E31D8C170}" type="slidenum">
              <a:rPr lang="en-US" smtClean="0"/>
              <a:t>10</a:t>
            </a:fld>
            <a:endParaRPr lang="en-US"/>
          </a:p>
        </p:txBody>
      </p:sp>
    </p:spTree>
    <p:extLst>
      <p:ext uri="{BB962C8B-B14F-4D97-AF65-F5344CB8AC3E}">
        <p14:creationId xmlns:p14="http://schemas.microsoft.com/office/powerpoint/2010/main" val="3031627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where I’m coming in, is taking that high angular resolution data from the MIRC-X instrument from CHARA, supplementing that data with PIONIER data, extract inclination and position angles, and then investigate possible misalignment with inner &amp; outer disc and hopefully that helps us constrain the inner disc morphology, and matches nicely with the features we see in the outer disc</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well investigate possible binary in data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9E4355-2EDA-014E-97D8-D27E31D8C170}" type="slidenum">
              <a:rPr lang="en-US" smtClean="0"/>
              <a:t>11</a:t>
            </a:fld>
            <a:endParaRPr lang="en-US"/>
          </a:p>
        </p:txBody>
      </p:sp>
    </p:spTree>
    <p:extLst>
      <p:ext uri="{BB962C8B-B14F-4D97-AF65-F5344CB8AC3E}">
        <p14:creationId xmlns:p14="http://schemas.microsoft.com/office/powerpoint/2010/main" val="194343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used were all taken before I began my PhD –I was an observer last summer where we obtained both MIRCX and MYSTIC data on HD143006, but due to weather conditions the data was basically unusable</a:t>
            </a:r>
          </a:p>
          <a:p>
            <a:r>
              <a:rPr lang="en-US" dirty="0"/>
              <a:t>The plots are showing the </a:t>
            </a:r>
            <a:r>
              <a:rPr lang="en-US" dirty="0" err="1"/>
              <a:t>uv</a:t>
            </a:r>
            <a:r>
              <a:rPr lang="en-US" dirty="0"/>
              <a:t> coverage, closure phase (t3phi) and visibility for each instrument</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12</a:t>
            </a:fld>
            <a:endParaRPr lang="en-US"/>
          </a:p>
        </p:txBody>
      </p:sp>
    </p:spTree>
    <p:extLst>
      <p:ext uri="{BB962C8B-B14F-4D97-AF65-F5344CB8AC3E}">
        <p14:creationId xmlns:p14="http://schemas.microsoft.com/office/powerpoint/2010/main" val="84223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all my data was reduced and calibrated, I used Antoine </a:t>
            </a:r>
            <a:r>
              <a:rPr lang="en-US" dirty="0" err="1"/>
              <a:t>Merands</a:t>
            </a:r>
            <a:r>
              <a:rPr lang="en-US" dirty="0"/>
              <a:t> geometrical modelling tool – PMOIRED – to model my inner disc geometry</a:t>
            </a:r>
          </a:p>
          <a:p>
            <a:endParaRPr lang="en-US" dirty="0"/>
          </a:p>
          <a:p>
            <a:r>
              <a:rPr lang="en-US" dirty="0"/>
              <a:t>I ran 2 sets of models, a simple gaussian model and a simple ring model, both with and without a binary companion. I was really only focusing on the inclination and position angles, so only simple models were used</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13</a:t>
            </a:fld>
            <a:endParaRPr lang="en-US"/>
          </a:p>
        </p:txBody>
      </p:sp>
    </p:spTree>
    <p:extLst>
      <p:ext uri="{BB962C8B-B14F-4D97-AF65-F5344CB8AC3E}">
        <p14:creationId xmlns:p14="http://schemas.microsoft.com/office/powerpoint/2010/main" val="157503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a:t>
            </a:r>
            <a:r>
              <a:rPr lang="en-US" dirty="0" err="1"/>
              <a:t>i</a:t>
            </a:r>
            <a:r>
              <a:rPr lang="en-US" dirty="0"/>
              <a:t> was only using simple models, I’m pretty happy with the consistency between models so I’m going to somewhat confidently say that they’re well constrained.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with the values found in </a:t>
            </a:r>
            <a:r>
              <a:rPr lang="en-US" dirty="0" err="1"/>
              <a:t>Benisty</a:t>
            </a:r>
            <a:r>
              <a:rPr lang="en-US" dirty="0"/>
              <a:t> 2018, the inclinations are within error bars, position angle slightly out. However as PIONIER only probes a small region, alongside limited angular resolution of those observations, this is only a rough estimate for their inner disc geometry and they themselves state that their inner disc results are not well constrained</a:t>
            </a:r>
          </a:p>
          <a:p>
            <a:endParaRPr lang="en-US" dirty="0"/>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14</a:t>
            </a:fld>
            <a:endParaRPr lang="en-US"/>
          </a:p>
        </p:txBody>
      </p:sp>
    </p:spTree>
    <p:extLst>
      <p:ext uri="{BB962C8B-B14F-4D97-AF65-F5344CB8AC3E}">
        <p14:creationId xmlns:p14="http://schemas.microsoft.com/office/powerpoint/2010/main" val="198690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Relatively small reduced chi </a:t>
            </a:r>
            <a:r>
              <a:rPr lang="en-US" dirty="0" err="1"/>
              <a:t>squareds</a:t>
            </a:r>
            <a:r>
              <a:rPr lang="en-US" dirty="0"/>
              <a:t> for all, with smallest being associated with the gaussian, but assuming ring models as “more correct” due to being more physically representative of transition disc with dust depleted cavity</a:t>
            </a:r>
          </a:p>
          <a:p>
            <a:r>
              <a:rPr lang="en-US" dirty="0"/>
              <a:t>What I was interested in checking for here was how statistically significant these drops in reduced chi </a:t>
            </a:r>
            <a:r>
              <a:rPr lang="en-US" dirty="0" err="1"/>
              <a:t>squareds</a:t>
            </a:r>
            <a:r>
              <a:rPr lang="en-US" dirty="0"/>
              <a:t> were when adding in a binary component</a:t>
            </a:r>
          </a:p>
          <a:p>
            <a:endParaRPr lang="en-US" dirty="0"/>
          </a:p>
          <a:p>
            <a:r>
              <a:rPr lang="en-US" dirty="0"/>
              <a:t>Binary models had drops in chi squared, especially with binary ring model</a:t>
            </a:r>
          </a:p>
          <a:p>
            <a:r>
              <a:rPr lang="en-US" dirty="0"/>
              <a:t>To investigate these drops, I calculated the models’ Bayesian information criterion value, and the differences in that value when adding a binary component to the model</a:t>
            </a:r>
          </a:p>
          <a:p>
            <a:r>
              <a:rPr lang="en-US" dirty="0"/>
              <a:t>For the gaussian models, the delta BIC implies no </a:t>
            </a:r>
            <a:r>
              <a:rPr lang="en-US" dirty="0" err="1"/>
              <a:t>signifance</a:t>
            </a:r>
            <a:r>
              <a:rPr lang="en-US" dirty="0"/>
              <a:t> in the chi squared drop at all, but ring model shows some significance in the decrease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drops are also small, it still isn’t significant ENOUGH to mean anything concrete, and more data is needed</a:t>
            </a:r>
          </a:p>
          <a:p>
            <a:r>
              <a:rPr lang="en-US" dirty="0"/>
              <a:t>Important to be wary that even with a “better model” from the chi squared, this doesn’t necessarily add to the confidence in a binary detection. </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15</a:t>
            </a:fld>
            <a:endParaRPr lang="en-US"/>
          </a:p>
        </p:txBody>
      </p:sp>
    </p:spTree>
    <p:extLst>
      <p:ext uri="{BB962C8B-B14F-4D97-AF65-F5344CB8AC3E}">
        <p14:creationId xmlns:p14="http://schemas.microsoft.com/office/powerpoint/2010/main" val="251144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Binary grid search was carried out on 1 observing run (2 nights), as this was largest and cleanest dataset. On the left you can see the UV coverage, closure phase and the visibility, on the right is the </a:t>
            </a:r>
            <a:r>
              <a:rPr lang="en-US" dirty="0" err="1"/>
              <a:t>gridsearch</a:t>
            </a:r>
            <a:r>
              <a:rPr lang="en-US" dirty="0"/>
              <a:t> for a possible binary</a:t>
            </a:r>
          </a:p>
          <a:p>
            <a:r>
              <a:rPr lang="en-US" dirty="0"/>
              <a:t>Currently rerunning for more epochs as wide set binary may vary position faster. More data needed. Grid search does pick out a position for binary but lots of pink dots (possible locations) still seen. No significant drop in chi squared.</a:t>
            </a:r>
          </a:p>
          <a:p>
            <a:r>
              <a:rPr lang="en-US" dirty="0"/>
              <a:t>With </a:t>
            </a:r>
            <a:r>
              <a:rPr lang="en-US" dirty="0" err="1"/>
              <a:t>ballabio</a:t>
            </a:r>
            <a:r>
              <a:rPr lang="en-US" dirty="0"/>
              <a:t> simulation, I’d be expecting a </a:t>
            </a:r>
            <a:r>
              <a:rPr lang="en-US" dirty="0" err="1"/>
              <a:t>circumprimary</a:t>
            </a:r>
            <a:r>
              <a:rPr lang="en-US" dirty="0"/>
              <a:t> disc not circumbinary since my sublimation rim is around 0.1AU (0.097-0.12AU)</a:t>
            </a:r>
          </a:p>
          <a:p>
            <a:r>
              <a:rPr lang="en-US" dirty="0"/>
              <a:t>No significant detection, more likely just data artifact as closure phase signal also quite low</a:t>
            </a:r>
          </a:p>
          <a:p>
            <a:r>
              <a:rPr lang="en-US" dirty="0"/>
              <a:t>The flux ratio fitted for the possible detected binary was 0.008, implying anything brighter we should have picked up. Even if this isn’t a real detection (which I don’t think it is) it can at least give some idea of the contrast of the suspected binary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16</a:t>
            </a:fld>
            <a:endParaRPr lang="en-US"/>
          </a:p>
        </p:txBody>
      </p:sp>
    </p:spTree>
    <p:extLst>
      <p:ext uri="{BB962C8B-B14F-4D97-AF65-F5344CB8AC3E}">
        <p14:creationId xmlns:p14="http://schemas.microsoft.com/office/powerpoint/2010/main" val="332457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on left is a representation of shadows caused on outer disc from a misaligned inner disc</a:t>
            </a:r>
          </a:p>
          <a:p>
            <a:r>
              <a:rPr lang="en-US" dirty="0"/>
              <a:t>Values on the right are what I used to calculate the misalignment </a:t>
            </a:r>
          </a:p>
          <a:p>
            <a:r>
              <a:rPr lang="en-US" dirty="0"/>
              <a:t>The thetas on the bottom right are why I have 2 values – dependent on inner and outer disc orientation</a:t>
            </a:r>
          </a:p>
          <a:p>
            <a:r>
              <a:rPr lang="en-US" dirty="0"/>
              <a:t>Misalignment values I obtained were 4.1 and 60.8 (2 values depending on disc orientation)</a:t>
            </a:r>
          </a:p>
          <a:p>
            <a:r>
              <a:rPr lang="en-US" dirty="0"/>
              <a:t>Previous values found in literature -&gt;</a:t>
            </a:r>
          </a:p>
          <a:p>
            <a:r>
              <a:rPr lang="en-US" dirty="0"/>
              <a:t>Perez et al 2018 found </a:t>
            </a:r>
            <a:r>
              <a:rPr lang="en-US" dirty="0" err="1"/>
              <a:t>anlges</a:t>
            </a:r>
            <a:r>
              <a:rPr lang="en-US" dirty="0"/>
              <a:t> of 8 and 41, </a:t>
            </a:r>
            <a:r>
              <a:rPr lang="en-US" dirty="0" err="1"/>
              <a:t>favouring</a:t>
            </a:r>
            <a:r>
              <a:rPr lang="en-US" dirty="0"/>
              <a:t> the larger due to pressure scale height – discrepancy most likely from using different inner and outer angles</a:t>
            </a:r>
          </a:p>
          <a:p>
            <a:r>
              <a:rPr lang="en-US" dirty="0" err="1"/>
              <a:t>Benisty</a:t>
            </a:r>
            <a:r>
              <a:rPr lang="en-US" dirty="0"/>
              <a:t> 2018 found that a misalignment of 30 best reproduced overall disc morphology of scattered light shadows but also stated the value is model dependent and requires exact geometry of inner disc which was not well constrained</a:t>
            </a:r>
          </a:p>
          <a:p>
            <a:r>
              <a:rPr lang="en-US" dirty="0"/>
              <a:t>And simulations by </a:t>
            </a:r>
            <a:r>
              <a:rPr lang="en-US" dirty="0" err="1"/>
              <a:t>ballabio</a:t>
            </a:r>
            <a:r>
              <a:rPr lang="en-US" dirty="0"/>
              <a:t> 2021 </a:t>
            </a:r>
            <a:r>
              <a:rPr lang="en-US" dirty="0" err="1"/>
              <a:t>favoured</a:t>
            </a:r>
            <a:r>
              <a:rPr lang="en-US" dirty="0"/>
              <a:t> a more significant misalignment so I think the larger angle is the more correct one?</a:t>
            </a:r>
          </a:p>
          <a:p>
            <a:endParaRPr lang="en-US" dirty="0"/>
          </a:p>
          <a:p>
            <a:r>
              <a:rPr lang="en-US" dirty="0"/>
              <a:t>Whether or not this misalignment is caused by a binary, I don’t think I’ve got a significant enough detection to claim this, so more data is needed to check for a binary signal</a:t>
            </a:r>
          </a:p>
        </p:txBody>
      </p:sp>
      <p:sp>
        <p:nvSpPr>
          <p:cNvPr id="4" name="Slide Number Placeholder 3"/>
          <p:cNvSpPr>
            <a:spLocks noGrp="1"/>
          </p:cNvSpPr>
          <p:nvPr>
            <p:ph type="sldNum" sz="quarter" idx="5"/>
          </p:nvPr>
        </p:nvSpPr>
        <p:spPr/>
        <p:txBody>
          <a:bodyPr/>
          <a:lstStyle/>
          <a:p>
            <a:fld id="{159E4355-2EDA-014E-97D8-D27E31D8C170}" type="slidenum">
              <a:rPr lang="en-US" smtClean="0"/>
              <a:t>17</a:t>
            </a:fld>
            <a:endParaRPr lang="en-US"/>
          </a:p>
        </p:txBody>
      </p:sp>
    </p:spTree>
    <p:extLst>
      <p:ext uri="{BB962C8B-B14F-4D97-AF65-F5344CB8AC3E}">
        <p14:creationId xmlns:p14="http://schemas.microsoft.com/office/powerpoint/2010/main" val="375891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values I found were for the first shadow, which depending on disc orientation is either 325 or 339 degree (or -35 or -21 degrees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Benisty</a:t>
            </a:r>
            <a:r>
              <a:rPr lang="en-US" dirty="0"/>
              <a:t> et al 2018 – Shadows found at 340º and 190º so in good agreement with the first shadow and am pretty happy with this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for position of the 2nd shadow, in a vertically extended disc, the lines connecting the two shadows may not go through the central star, and have an offset. In that case, the two shadow position angles may not be 180 degrees apart, as seen by </a:t>
            </a:r>
            <a:r>
              <a:rPr lang="en-US" dirty="0" err="1"/>
              <a:t>Benisty</a:t>
            </a:r>
            <a:r>
              <a:rPr lang="en-US" dirty="0"/>
              <a:t>+ 2018 being 150 degrees apart</a:t>
            </a:r>
          </a:p>
        </p:txBody>
      </p:sp>
      <p:sp>
        <p:nvSpPr>
          <p:cNvPr id="4" name="Slide Number Placeholder 3"/>
          <p:cNvSpPr>
            <a:spLocks noGrp="1"/>
          </p:cNvSpPr>
          <p:nvPr>
            <p:ph type="sldNum" sz="quarter" idx="5"/>
          </p:nvPr>
        </p:nvSpPr>
        <p:spPr/>
        <p:txBody>
          <a:bodyPr/>
          <a:lstStyle/>
          <a:p>
            <a:fld id="{159E4355-2EDA-014E-97D8-D27E31D8C170}" type="slidenum">
              <a:rPr lang="en-US" smtClean="0"/>
              <a:t>18</a:t>
            </a:fld>
            <a:endParaRPr lang="en-US"/>
          </a:p>
        </p:txBody>
      </p:sp>
    </p:spTree>
    <p:extLst>
      <p:ext uri="{BB962C8B-B14F-4D97-AF65-F5344CB8AC3E}">
        <p14:creationId xmlns:p14="http://schemas.microsoft.com/office/powerpoint/2010/main" val="3723619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Heres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quick reminder of the goals I was trying to achieve</a:t>
            </a:r>
          </a:p>
        </p:txBody>
      </p:sp>
      <p:sp>
        <p:nvSpPr>
          <p:cNvPr id="4" name="Slide Number Placeholder 3"/>
          <p:cNvSpPr>
            <a:spLocks noGrp="1"/>
          </p:cNvSpPr>
          <p:nvPr>
            <p:ph type="sldNum" sz="quarter" idx="5"/>
          </p:nvPr>
        </p:nvSpPr>
        <p:spPr/>
        <p:txBody>
          <a:bodyPr/>
          <a:lstStyle/>
          <a:p>
            <a:fld id="{159E4355-2EDA-014E-97D8-D27E31D8C170}" type="slidenum">
              <a:rPr lang="en-US" smtClean="0"/>
              <a:t>19</a:t>
            </a:fld>
            <a:endParaRPr lang="en-US"/>
          </a:p>
        </p:txBody>
      </p:sp>
    </p:spTree>
    <p:extLst>
      <p:ext uri="{BB962C8B-B14F-4D97-AF65-F5344CB8AC3E}">
        <p14:creationId xmlns:p14="http://schemas.microsoft.com/office/powerpoint/2010/main" val="298706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super quick overview, I’m sure every disc person has seen this diagram but just to recap, this is a disc. These a dust and gas rich disc surrounding pre-main-sequence stars serve as  “planetary nurseries”, and whilst we have a pretty good understanding of the outer disc regions…</a:t>
            </a:r>
          </a:p>
        </p:txBody>
      </p:sp>
      <p:sp>
        <p:nvSpPr>
          <p:cNvPr id="4" name="Slide Number Placeholder 3"/>
          <p:cNvSpPr>
            <a:spLocks noGrp="1"/>
          </p:cNvSpPr>
          <p:nvPr>
            <p:ph type="sldNum" sz="quarter" idx="5"/>
          </p:nvPr>
        </p:nvSpPr>
        <p:spPr/>
        <p:txBody>
          <a:bodyPr/>
          <a:lstStyle/>
          <a:p>
            <a:fld id="{159E4355-2EDA-014E-97D8-D27E31D8C170}" type="slidenum">
              <a:rPr lang="en-US" smtClean="0"/>
              <a:t>2</a:t>
            </a:fld>
            <a:endParaRPr lang="en-US"/>
          </a:p>
        </p:txBody>
      </p:sp>
    </p:spTree>
    <p:extLst>
      <p:ext uri="{BB962C8B-B14F-4D97-AF65-F5344CB8AC3E}">
        <p14:creationId xmlns:p14="http://schemas.microsoft.com/office/powerpoint/2010/main" val="1394716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outcomes of my work</a:t>
            </a:r>
          </a:p>
        </p:txBody>
      </p:sp>
      <p:sp>
        <p:nvSpPr>
          <p:cNvPr id="4" name="Slide Number Placeholder 3"/>
          <p:cNvSpPr>
            <a:spLocks noGrp="1"/>
          </p:cNvSpPr>
          <p:nvPr>
            <p:ph type="sldNum" sz="quarter" idx="5"/>
          </p:nvPr>
        </p:nvSpPr>
        <p:spPr/>
        <p:txBody>
          <a:bodyPr/>
          <a:lstStyle/>
          <a:p>
            <a:fld id="{159E4355-2EDA-014E-97D8-D27E31D8C170}" type="slidenum">
              <a:rPr lang="en-US" smtClean="0"/>
              <a:t>20</a:t>
            </a:fld>
            <a:endParaRPr lang="en-US"/>
          </a:p>
        </p:txBody>
      </p:sp>
    </p:spTree>
    <p:extLst>
      <p:ext uri="{BB962C8B-B14F-4D97-AF65-F5344CB8AC3E}">
        <p14:creationId xmlns:p14="http://schemas.microsoft.com/office/powerpoint/2010/main" val="188193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next steps with this work will be to….</a:t>
            </a:r>
          </a:p>
        </p:txBody>
      </p:sp>
      <p:sp>
        <p:nvSpPr>
          <p:cNvPr id="4" name="Slide Number Placeholder 3"/>
          <p:cNvSpPr>
            <a:spLocks noGrp="1"/>
          </p:cNvSpPr>
          <p:nvPr>
            <p:ph type="sldNum" sz="quarter" idx="5"/>
          </p:nvPr>
        </p:nvSpPr>
        <p:spPr/>
        <p:txBody>
          <a:bodyPr/>
          <a:lstStyle/>
          <a:p>
            <a:fld id="{159E4355-2EDA-014E-97D8-D27E31D8C170}" type="slidenum">
              <a:rPr lang="en-US" smtClean="0"/>
              <a:t>21</a:t>
            </a:fld>
            <a:endParaRPr lang="en-US"/>
          </a:p>
        </p:txBody>
      </p:sp>
    </p:spTree>
    <p:extLst>
      <p:ext uri="{BB962C8B-B14F-4D97-AF65-F5344CB8AC3E}">
        <p14:creationId xmlns:p14="http://schemas.microsoft.com/office/powerpoint/2010/main" val="85234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regions still hold some mystery. This is where my focus lies, in imaging and/or modelling the sublimation region.</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3</a:t>
            </a:fld>
            <a:endParaRPr lang="en-US"/>
          </a:p>
        </p:txBody>
      </p:sp>
    </p:spTree>
    <p:extLst>
      <p:ext uri="{BB962C8B-B14F-4D97-AF65-F5344CB8AC3E}">
        <p14:creationId xmlns:p14="http://schemas.microsoft.com/office/powerpoint/2010/main" val="321748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am I focusing on this?</a:t>
            </a:r>
          </a:p>
          <a:p>
            <a:r>
              <a:rPr lang="en-US" dirty="0"/>
              <a:t>Well we’ve seen a large increase in exoplanet discoveries in recent years, but the process of planet formation, and the building blocks of planet formation, still need more understanding. Probing the inner region of </a:t>
            </a:r>
            <a:r>
              <a:rPr lang="en-US" dirty="0" err="1"/>
              <a:t>proplanetary</a:t>
            </a:r>
            <a:r>
              <a:rPr lang="en-US" dirty="0"/>
              <a:t> discs, as well as understanding the structure and evolution of discs, may help us with our understanding of planet formation</a:t>
            </a:r>
          </a:p>
          <a:p>
            <a:r>
              <a:rPr lang="en-US" dirty="0"/>
              <a:t>A valuable point within protoplanetary disc evolution, is the transitional (or pre-transitional) disc stage, as it’s thought to have a strong link to planet formation around young stars</a:t>
            </a:r>
          </a:p>
        </p:txBody>
      </p:sp>
      <p:sp>
        <p:nvSpPr>
          <p:cNvPr id="4" name="Slide Number Placeholder 3"/>
          <p:cNvSpPr>
            <a:spLocks noGrp="1"/>
          </p:cNvSpPr>
          <p:nvPr>
            <p:ph type="sldNum" sz="quarter" idx="5"/>
          </p:nvPr>
        </p:nvSpPr>
        <p:spPr/>
        <p:txBody>
          <a:bodyPr/>
          <a:lstStyle/>
          <a:p>
            <a:fld id="{159E4355-2EDA-014E-97D8-D27E31D8C170}" type="slidenum">
              <a:rPr lang="en-US" smtClean="0"/>
              <a:t>4</a:t>
            </a:fld>
            <a:endParaRPr lang="en-US"/>
          </a:p>
        </p:txBody>
      </p:sp>
    </p:spTree>
    <p:extLst>
      <p:ext uri="{BB962C8B-B14F-4D97-AF65-F5344CB8AC3E}">
        <p14:creationId xmlns:p14="http://schemas.microsoft.com/office/powerpoint/2010/main" val="202188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Transitional discs are objects that have substantial clearing</a:t>
            </a:r>
          </a:p>
          <a:p>
            <a:pPr>
              <a:lnSpc>
                <a:spcPct val="90000"/>
              </a:lnSpc>
            </a:pPr>
            <a:r>
              <a:rPr lang="en-US" sz="2000" dirty="0">
                <a:solidFill>
                  <a:srgbClr val="FFFFFF"/>
                </a:solidFill>
              </a:rPr>
              <a:t>Identified by SEDs, showing small amount of NIR excess</a:t>
            </a:r>
          </a:p>
          <a:p>
            <a:pPr lvl="1">
              <a:lnSpc>
                <a:spcPct val="90000"/>
              </a:lnSpc>
            </a:pPr>
            <a:r>
              <a:rPr lang="en-US" sz="2000" dirty="0">
                <a:solidFill>
                  <a:srgbClr val="FFFFFF"/>
                </a:solidFill>
              </a:rPr>
              <a:t>Meaning that dust distribution of discs have inner hole</a:t>
            </a:r>
          </a:p>
          <a:p>
            <a:pPr>
              <a:lnSpc>
                <a:spcPct val="90000"/>
              </a:lnSpc>
            </a:pPr>
            <a:r>
              <a:rPr lang="en-US" sz="2000" dirty="0">
                <a:solidFill>
                  <a:srgbClr val="FFFFFF"/>
                </a:solidFill>
              </a:rPr>
              <a:t>Different reasons for why gaps appear/disc clearing mechanisms</a:t>
            </a:r>
          </a:p>
          <a:p>
            <a:pPr lvl="1">
              <a:lnSpc>
                <a:spcPct val="90000"/>
              </a:lnSpc>
            </a:pPr>
            <a:r>
              <a:rPr lang="en-US" sz="2000" dirty="0">
                <a:solidFill>
                  <a:srgbClr val="FFFFFF"/>
                </a:solidFill>
              </a:rPr>
              <a:t>Grain growth</a:t>
            </a:r>
          </a:p>
          <a:p>
            <a:pPr lvl="1">
              <a:lnSpc>
                <a:spcPct val="90000"/>
              </a:lnSpc>
            </a:pPr>
            <a:r>
              <a:rPr lang="en-US" sz="2000" dirty="0">
                <a:solidFill>
                  <a:srgbClr val="FFFFFF"/>
                </a:solidFill>
              </a:rPr>
              <a:t>Photoevaporation</a:t>
            </a:r>
          </a:p>
          <a:p>
            <a:pPr lvl="1">
              <a:lnSpc>
                <a:spcPct val="90000"/>
              </a:lnSpc>
            </a:pPr>
            <a:r>
              <a:rPr lang="en-US" sz="2000" dirty="0">
                <a:solidFill>
                  <a:srgbClr val="FFFFFF"/>
                </a:solidFill>
              </a:rPr>
              <a:t>Planet formation/planets</a:t>
            </a:r>
          </a:p>
          <a:p>
            <a:pPr lvl="1">
              <a:lnSpc>
                <a:spcPct val="90000"/>
              </a:lnSpc>
            </a:pPr>
            <a:r>
              <a:rPr lang="en-US" sz="2000" dirty="0">
                <a:solidFill>
                  <a:srgbClr val="FFFFFF"/>
                </a:solidFill>
              </a:rPr>
              <a:t>Misaligned inner/outer discs</a:t>
            </a:r>
          </a:p>
          <a:p>
            <a:pPr>
              <a:lnSpc>
                <a:spcPct val="90000"/>
              </a:lnSpc>
            </a:pPr>
            <a:endParaRPr lang="en-US" sz="2000" dirty="0">
              <a:solidFill>
                <a:srgbClr val="FFFFFF"/>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5</a:t>
            </a:fld>
            <a:endParaRPr lang="en-US"/>
          </a:p>
        </p:txBody>
      </p:sp>
    </p:spTree>
    <p:extLst>
      <p:ext uri="{BB962C8B-B14F-4D97-AF65-F5344CB8AC3E}">
        <p14:creationId xmlns:p14="http://schemas.microsoft.com/office/powerpoint/2010/main" val="114705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their first identifications through the use of NIR and MID photometry), numerous other techniques have been used to probe that inner dust cavity as you can see here.</a:t>
            </a:r>
          </a:p>
          <a:p>
            <a:r>
              <a:rPr lang="en-US" dirty="0"/>
              <a:t>The high angular resolution obtained using infrared interferometers mean that we can see some really cool and complex disc structure, and also resolve the very inner regions, meaning we can investigate disc warping. The sub milliarcsecond resolution we can get with the MIRC-X instrument at </a:t>
            </a:r>
            <a:r>
              <a:rPr lang="en-US" dirty="0" err="1"/>
              <a:t>chara</a:t>
            </a:r>
            <a:r>
              <a:rPr lang="en-US" dirty="0"/>
              <a:t> is therefore super valuable and useful as observational results can have some implications of our understanding of planet formation</a:t>
            </a:r>
          </a:p>
        </p:txBody>
      </p:sp>
      <p:sp>
        <p:nvSpPr>
          <p:cNvPr id="4" name="Slide Number Placeholder 3"/>
          <p:cNvSpPr>
            <a:spLocks noGrp="1"/>
          </p:cNvSpPr>
          <p:nvPr>
            <p:ph type="sldNum" sz="quarter" idx="5"/>
          </p:nvPr>
        </p:nvSpPr>
        <p:spPr/>
        <p:txBody>
          <a:bodyPr/>
          <a:lstStyle/>
          <a:p>
            <a:fld id="{159E4355-2EDA-014E-97D8-D27E31D8C170}" type="slidenum">
              <a:rPr lang="en-US" smtClean="0"/>
              <a:t>6</a:t>
            </a:fld>
            <a:endParaRPr lang="en-US"/>
          </a:p>
        </p:txBody>
      </p:sp>
    </p:spTree>
    <p:extLst>
      <p:ext uri="{BB962C8B-B14F-4D97-AF65-F5344CB8AC3E}">
        <p14:creationId xmlns:p14="http://schemas.microsoft.com/office/powerpoint/2010/main" val="61959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Whilst I’m not focusing on the planet forming areas of the disc, my current focus has been on the disc surrounding the relatively old T Tauri star HD 143006.</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7</a:t>
            </a:fld>
            <a:endParaRPr lang="en-US"/>
          </a:p>
        </p:txBody>
      </p:sp>
    </p:spTree>
    <p:extLst>
      <p:ext uri="{BB962C8B-B14F-4D97-AF65-F5344CB8AC3E}">
        <p14:creationId xmlns:p14="http://schemas.microsoft.com/office/powerpoint/2010/main" val="258105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observations of this object has shown some really interesting morphological features</a:t>
            </a:r>
          </a:p>
          <a:p>
            <a:r>
              <a:rPr lang="en-US" dirty="0"/>
              <a:t>ALMA observations carried out by </a:t>
            </a:r>
            <a:r>
              <a:rPr lang="en-US" dirty="0" err="1"/>
              <a:t>Barenfeld</a:t>
            </a:r>
            <a:r>
              <a:rPr lang="en-US" dirty="0"/>
              <a:t> et al 2016 showed that the disc was well resolved and showed a centrally depleted cavity at the 0.88mm continuum – indicative of transitional discs.</a:t>
            </a:r>
          </a:p>
          <a:p>
            <a:endParaRPr lang="en-US" dirty="0"/>
          </a:p>
          <a:p>
            <a:r>
              <a:rPr lang="en-US" dirty="0"/>
              <a:t>Very high angular resolution observations (0.046”) were carried out as part of the DSHARP survey, with its 1.25mm continuum emission </a:t>
            </a:r>
            <a:r>
              <a:rPr lang="en-US" dirty="0" err="1"/>
              <a:t>anaylsed</a:t>
            </a:r>
            <a:r>
              <a:rPr lang="en-US" dirty="0"/>
              <a:t> by Perez et al 2018, seen in the figure on the left</a:t>
            </a:r>
          </a:p>
          <a:p>
            <a:r>
              <a:rPr lang="en-US" dirty="0"/>
              <a:t>3 bright rings were detected at 8, 40, and 64 AU, alongside a large gap between 10 and 30 AU.</a:t>
            </a:r>
          </a:p>
          <a:p>
            <a:r>
              <a:rPr lang="en-US" dirty="0"/>
              <a:t>An asymmetry can also be </a:t>
            </a:r>
            <a:r>
              <a:rPr lang="en-US" dirty="0" err="1"/>
              <a:t>seenin</a:t>
            </a:r>
            <a:r>
              <a:rPr lang="en-US" dirty="0"/>
              <a:t> the bottom left corner</a:t>
            </a:r>
          </a:p>
        </p:txBody>
      </p:sp>
      <p:sp>
        <p:nvSpPr>
          <p:cNvPr id="4" name="Slide Number Placeholder 3"/>
          <p:cNvSpPr>
            <a:spLocks noGrp="1"/>
          </p:cNvSpPr>
          <p:nvPr>
            <p:ph type="sldNum" sz="quarter" idx="5"/>
          </p:nvPr>
        </p:nvSpPr>
        <p:spPr/>
        <p:txBody>
          <a:bodyPr/>
          <a:lstStyle/>
          <a:p>
            <a:fld id="{159E4355-2EDA-014E-97D8-D27E31D8C170}" type="slidenum">
              <a:rPr lang="en-US" smtClean="0"/>
              <a:t>8</a:t>
            </a:fld>
            <a:endParaRPr lang="en-US"/>
          </a:p>
        </p:txBody>
      </p:sp>
    </p:spTree>
    <p:extLst>
      <p:ext uri="{BB962C8B-B14F-4D97-AF65-F5344CB8AC3E}">
        <p14:creationId xmlns:p14="http://schemas.microsoft.com/office/powerpoint/2010/main" val="215449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Further work done by </a:t>
            </a:r>
            <a:r>
              <a:rPr lang="en-US" sz="1200" dirty="0" err="1"/>
              <a:t>Benisty</a:t>
            </a:r>
            <a:r>
              <a:rPr lang="en-US" sz="1200" dirty="0"/>
              <a:t> et al 2018 with </a:t>
            </a:r>
            <a:r>
              <a:rPr lang="en-US" sz="1200" dirty="0" err="1"/>
              <a:t>Polarised</a:t>
            </a:r>
            <a:r>
              <a:rPr lang="en-US" sz="1200" dirty="0"/>
              <a:t> scattered light images in j-band from VLT/SPHERE observations show presence of rings and gaps and large scale asymmetry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shadows indicated are located at 190 and 340 degrees as seen in the right hand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dark region (gap 2) is given to be 18AU, which was seen just outside the detection limit preventing the observer from </a:t>
            </a:r>
            <a:r>
              <a:rPr lang="en-US" sz="1200" dirty="0" err="1"/>
              <a:t>determing</a:t>
            </a:r>
            <a:r>
              <a:rPr lang="en-US" sz="1200" dirty="0"/>
              <a:t> a possible inner edge to this dark region, as well as detecting rings inside this 10AU limit.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NIR excess in the SED for HD143006 indicate that there is hot dust at the </a:t>
            </a:r>
            <a:r>
              <a:rPr lang="en-US" sz="1200" dirty="0" err="1"/>
              <a:t>submilimation</a:t>
            </a:r>
            <a:r>
              <a:rPr lang="en-US" sz="1200" dirty="0"/>
              <a:t> radius (from </a:t>
            </a:r>
            <a:r>
              <a:rPr lang="en-US" sz="1200" dirty="0" err="1"/>
              <a:t>lazareff</a:t>
            </a:r>
            <a:r>
              <a:rPr lang="en-US" sz="1200" dirty="0"/>
              <a:t> et al 2017)</a:t>
            </a:r>
          </a:p>
          <a:p>
            <a:endParaRPr lang="en-US" dirty="0"/>
          </a:p>
        </p:txBody>
      </p:sp>
      <p:sp>
        <p:nvSpPr>
          <p:cNvPr id="4" name="Slide Number Placeholder 3"/>
          <p:cNvSpPr>
            <a:spLocks noGrp="1"/>
          </p:cNvSpPr>
          <p:nvPr>
            <p:ph type="sldNum" sz="quarter" idx="5"/>
          </p:nvPr>
        </p:nvSpPr>
        <p:spPr/>
        <p:txBody>
          <a:bodyPr/>
          <a:lstStyle/>
          <a:p>
            <a:fld id="{159E4355-2EDA-014E-97D8-D27E31D8C170}" type="slidenum">
              <a:rPr lang="en-US" smtClean="0"/>
              <a:t>9</a:t>
            </a:fld>
            <a:endParaRPr lang="en-US"/>
          </a:p>
        </p:txBody>
      </p:sp>
    </p:spTree>
    <p:extLst>
      <p:ext uri="{BB962C8B-B14F-4D97-AF65-F5344CB8AC3E}">
        <p14:creationId xmlns:p14="http://schemas.microsoft.com/office/powerpoint/2010/main" val="150479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95993" y="6395026"/>
            <a:ext cx="1827810" cy="365125"/>
          </a:xfrm>
        </p:spPr>
        <p:txBody>
          <a:bodyPr/>
          <a:lstStyle/>
          <a:p>
            <a:r>
              <a:rPr lang="en-US" dirty="0"/>
              <a:t>Your Talk Title Here</a:t>
            </a:r>
          </a:p>
        </p:txBody>
      </p:sp>
      <p:sp>
        <p:nvSpPr>
          <p:cNvPr id="6" name="Slide Number Placeholder 5"/>
          <p:cNvSpPr>
            <a:spLocks noGrp="1"/>
          </p:cNvSpPr>
          <p:nvPr>
            <p:ph type="sldNum" sz="quarter" idx="12"/>
          </p:nvPr>
        </p:nvSpPr>
        <p:spPr/>
        <p:txBody>
          <a:bodyPr/>
          <a:lstStyle/>
          <a:p>
            <a:fld id="{EC7E484E-D9B0-EF48-8060-2F19FFE281E1}" type="slidenum">
              <a:rPr lang="en-US" smtClean="0"/>
              <a:t>‹#›</a:t>
            </a:fld>
            <a:endParaRPr lang="en-US"/>
          </a:p>
        </p:txBody>
      </p:sp>
    </p:spTree>
    <p:extLst>
      <p:ext uri="{BB962C8B-B14F-4D97-AF65-F5344CB8AC3E}">
        <p14:creationId xmlns:p14="http://schemas.microsoft.com/office/powerpoint/2010/main" val="20247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tif"/><Relationship Id="rId9" Type="http://schemas.openxmlformats.org/officeDocument/2006/relationships/image" Target="../media/image7.svg"/><Relationship Id="rId14" Type="http://schemas.openxmlformats.org/officeDocument/2006/relationships/image" Target="../media/image1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7868" y="6395027"/>
            <a:ext cx="18278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Your Talk Title Here</a:t>
            </a:r>
          </a:p>
        </p:txBody>
      </p:sp>
      <p:sp>
        <p:nvSpPr>
          <p:cNvPr id="6" name="Slide Number Placeholder 5"/>
          <p:cNvSpPr>
            <a:spLocks noGrp="1"/>
          </p:cNvSpPr>
          <p:nvPr>
            <p:ph type="sldNum" sz="quarter" idx="4"/>
          </p:nvPr>
        </p:nvSpPr>
        <p:spPr>
          <a:xfrm>
            <a:off x="11625942" y="6395026"/>
            <a:ext cx="4285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E484E-D9B0-EF48-8060-2F19FFE281E1}" type="slidenum">
              <a:rPr lang="en-US" smtClean="0"/>
              <a:t>‹#›</a:t>
            </a:fld>
            <a:endParaRPr lang="en-US"/>
          </a:p>
        </p:txBody>
      </p:sp>
      <p:sp>
        <p:nvSpPr>
          <p:cNvPr id="10" name="Text Box 11"/>
          <p:cNvSpPr txBox="1">
            <a:spLocks noChangeArrowheads="1"/>
          </p:cNvSpPr>
          <p:nvPr userDrawn="1"/>
        </p:nvSpPr>
        <p:spPr bwMode="auto">
          <a:xfrm>
            <a:off x="4730381" y="1337"/>
            <a:ext cx="2486130" cy="276999"/>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baseline="0" dirty="0">
                <a:solidFill>
                  <a:schemeClr val="tx2"/>
                </a:solidFill>
                <a:latin typeface="Times New Roman" charset="0"/>
              </a:rPr>
              <a:t>The CHARA Science Meeting 2023</a:t>
            </a:r>
          </a:p>
        </p:txBody>
      </p:sp>
      <p:sp>
        <p:nvSpPr>
          <p:cNvPr id="11" name="Line 12"/>
          <p:cNvSpPr>
            <a:spLocks noChangeShapeType="1"/>
          </p:cNvSpPr>
          <p:nvPr userDrawn="1"/>
        </p:nvSpPr>
        <p:spPr bwMode="auto">
          <a:xfrm>
            <a:off x="152400" y="762000"/>
            <a:ext cx="0" cy="5640843"/>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4"/>
          <p:cNvSpPr>
            <a:spLocks noChangeShapeType="1"/>
          </p:cNvSpPr>
          <p:nvPr userDrawn="1"/>
        </p:nvSpPr>
        <p:spPr bwMode="auto">
          <a:xfrm>
            <a:off x="7401425" y="152400"/>
            <a:ext cx="4653024" cy="0"/>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Line 15"/>
          <p:cNvSpPr>
            <a:spLocks noChangeShapeType="1"/>
          </p:cNvSpPr>
          <p:nvPr userDrawn="1"/>
        </p:nvSpPr>
        <p:spPr bwMode="auto">
          <a:xfrm>
            <a:off x="12039600" y="152400"/>
            <a:ext cx="11873" cy="6248400"/>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14"/>
          <p:cNvSpPr>
            <a:spLocks noChangeShapeType="1"/>
          </p:cNvSpPr>
          <p:nvPr userDrawn="1"/>
        </p:nvSpPr>
        <p:spPr bwMode="auto">
          <a:xfrm flipV="1">
            <a:off x="914400" y="152399"/>
            <a:ext cx="3560613" cy="1"/>
          </a:xfrm>
          <a:prstGeom prst="line">
            <a:avLst/>
          </a:prstGeom>
          <a:noFill/>
          <a:ln w="28575">
            <a:solidFill>
              <a:schemeClr val="tx2"/>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3" name="Picture 2" descr="Logo, company name&#10;&#10;Description automatically generated">
            <a:extLst>
              <a:ext uri="{FF2B5EF4-FFF2-40B4-BE49-F238E27FC236}">
                <a16:creationId xmlns:a16="http://schemas.microsoft.com/office/drawing/2014/main" id="{7CC83FCF-3CFD-36CE-9715-E6C9792278DD}"/>
              </a:ext>
            </a:extLst>
          </p:cNvPr>
          <p:cNvPicPr>
            <a:picLocks noChangeAspect="1"/>
          </p:cNvPicPr>
          <p:nvPr userDrawn="1"/>
        </p:nvPicPr>
        <p:blipFill>
          <a:blip r:embed="rId3"/>
          <a:stretch>
            <a:fillRect/>
          </a:stretch>
        </p:blipFill>
        <p:spPr>
          <a:xfrm>
            <a:off x="2009448" y="6264519"/>
            <a:ext cx="768465" cy="594360"/>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4DECCEE3-04F1-E682-81A4-FC14253ED2C4}"/>
              </a:ext>
            </a:extLst>
          </p:cNvPr>
          <p:cNvPicPr>
            <a:picLocks noChangeAspect="1"/>
          </p:cNvPicPr>
          <p:nvPr userDrawn="1"/>
        </p:nvPicPr>
        <p:blipFill>
          <a:blip r:embed="rId4"/>
          <a:stretch>
            <a:fillRect/>
          </a:stretch>
        </p:blipFill>
        <p:spPr>
          <a:xfrm>
            <a:off x="2845576" y="6308444"/>
            <a:ext cx="1128308" cy="548640"/>
          </a:xfrm>
          <a:prstGeom prst="rect">
            <a:avLst/>
          </a:prstGeom>
        </p:spPr>
      </p:pic>
      <p:pic>
        <p:nvPicPr>
          <p:cNvPr id="27" name="Picture 26" descr="Logo, company name&#10;&#10;Description automatically generated">
            <a:extLst>
              <a:ext uri="{FF2B5EF4-FFF2-40B4-BE49-F238E27FC236}">
                <a16:creationId xmlns:a16="http://schemas.microsoft.com/office/drawing/2014/main" id="{ED4177D5-D5D6-3DAA-EE95-702F56929EF9}"/>
              </a:ext>
            </a:extLst>
          </p:cNvPr>
          <p:cNvPicPr>
            <a:picLocks noChangeAspect="1"/>
          </p:cNvPicPr>
          <p:nvPr userDrawn="1"/>
        </p:nvPicPr>
        <p:blipFill>
          <a:blip r:embed="rId5"/>
          <a:stretch>
            <a:fillRect/>
          </a:stretch>
        </p:blipFill>
        <p:spPr>
          <a:xfrm>
            <a:off x="4012243" y="6417911"/>
            <a:ext cx="1308440" cy="365760"/>
          </a:xfrm>
          <a:prstGeom prst="rect">
            <a:avLst/>
          </a:prstGeom>
        </p:spPr>
      </p:pic>
      <p:pic>
        <p:nvPicPr>
          <p:cNvPr id="29" name="Picture 28" descr="Logo&#10;&#10;Description automatically generated">
            <a:extLst>
              <a:ext uri="{FF2B5EF4-FFF2-40B4-BE49-F238E27FC236}">
                <a16:creationId xmlns:a16="http://schemas.microsoft.com/office/drawing/2014/main" id="{4B9D84AB-5864-8FB8-9DF1-6B3E9228F141}"/>
              </a:ext>
            </a:extLst>
          </p:cNvPr>
          <p:cNvPicPr>
            <a:picLocks noChangeAspect="1"/>
          </p:cNvPicPr>
          <p:nvPr userDrawn="1"/>
        </p:nvPicPr>
        <p:blipFill>
          <a:blip r:embed="rId6"/>
          <a:stretch>
            <a:fillRect/>
          </a:stretch>
        </p:blipFill>
        <p:spPr>
          <a:xfrm>
            <a:off x="5456902" y="6405984"/>
            <a:ext cx="387565" cy="411480"/>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11AA4DEF-D6B2-F0A1-2519-1FA6A804670C}"/>
              </a:ext>
            </a:extLst>
          </p:cNvPr>
          <p:cNvPicPr>
            <a:picLocks noChangeAspect="1"/>
          </p:cNvPicPr>
          <p:nvPr userDrawn="1"/>
        </p:nvPicPr>
        <p:blipFill>
          <a:blip r:embed="rId7"/>
          <a:stretch>
            <a:fillRect/>
          </a:stretch>
        </p:blipFill>
        <p:spPr>
          <a:xfrm>
            <a:off x="5894065" y="6417911"/>
            <a:ext cx="1280160" cy="384048"/>
          </a:xfrm>
          <a:prstGeom prst="rect">
            <a:avLst/>
          </a:prstGeom>
        </p:spPr>
      </p:pic>
      <p:pic>
        <p:nvPicPr>
          <p:cNvPr id="33" name="Graphic 32">
            <a:extLst>
              <a:ext uri="{FF2B5EF4-FFF2-40B4-BE49-F238E27FC236}">
                <a16:creationId xmlns:a16="http://schemas.microsoft.com/office/drawing/2014/main" id="{557B0C1E-C9D8-769D-4BC3-6A9705E3CE8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260899" y="6454772"/>
            <a:ext cx="922095" cy="320040"/>
          </a:xfrm>
          <a:prstGeom prst="rect">
            <a:avLst/>
          </a:prstGeom>
        </p:spPr>
      </p:pic>
      <p:pic>
        <p:nvPicPr>
          <p:cNvPr id="35" name="Graphic 34">
            <a:extLst>
              <a:ext uri="{FF2B5EF4-FFF2-40B4-BE49-F238E27FC236}">
                <a16:creationId xmlns:a16="http://schemas.microsoft.com/office/drawing/2014/main" id="{E86C8126-150F-21E2-D799-11080FC286B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36716" y="6458581"/>
            <a:ext cx="908914" cy="320040"/>
          </a:xfrm>
          <a:prstGeom prst="rect">
            <a:avLst/>
          </a:prstGeom>
        </p:spPr>
      </p:pic>
      <p:pic>
        <p:nvPicPr>
          <p:cNvPr id="39" name="Picture 38" descr="A picture containing logo&#10;&#10;Description automatically generated">
            <a:extLst>
              <a:ext uri="{FF2B5EF4-FFF2-40B4-BE49-F238E27FC236}">
                <a16:creationId xmlns:a16="http://schemas.microsoft.com/office/drawing/2014/main" id="{43CE3FAF-ABAB-6A98-40A2-D4A3363D8D0A}"/>
              </a:ext>
            </a:extLst>
          </p:cNvPr>
          <p:cNvPicPr>
            <a:picLocks noChangeAspect="1"/>
          </p:cNvPicPr>
          <p:nvPr userDrawn="1"/>
        </p:nvPicPr>
        <p:blipFill>
          <a:blip r:embed="rId12"/>
          <a:stretch>
            <a:fillRect/>
          </a:stretch>
        </p:blipFill>
        <p:spPr>
          <a:xfrm>
            <a:off x="10566817" y="6456548"/>
            <a:ext cx="908720" cy="365760"/>
          </a:xfrm>
          <a:prstGeom prst="rect">
            <a:avLst/>
          </a:prstGeom>
        </p:spPr>
      </p:pic>
      <p:pic>
        <p:nvPicPr>
          <p:cNvPr id="45" name="Picture 44" descr="Logo, company name&#10;&#10;Description automatically generated">
            <a:extLst>
              <a:ext uri="{FF2B5EF4-FFF2-40B4-BE49-F238E27FC236}">
                <a16:creationId xmlns:a16="http://schemas.microsoft.com/office/drawing/2014/main" id="{2C78B3B4-C110-3D56-3F2B-23A0A4D53931}"/>
              </a:ext>
            </a:extLst>
          </p:cNvPr>
          <p:cNvPicPr>
            <a:picLocks noChangeAspect="1"/>
          </p:cNvPicPr>
          <p:nvPr userDrawn="1"/>
        </p:nvPicPr>
        <p:blipFill>
          <a:blip r:embed="rId13"/>
          <a:stretch>
            <a:fillRect/>
          </a:stretch>
        </p:blipFill>
        <p:spPr>
          <a:xfrm>
            <a:off x="94989" y="91458"/>
            <a:ext cx="814533" cy="80467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FA37841A-4B73-3055-1F47-243B8623590D}"/>
              </a:ext>
            </a:extLst>
          </p:cNvPr>
          <p:cNvPicPr>
            <a:picLocks noChangeAspect="1"/>
          </p:cNvPicPr>
          <p:nvPr userDrawn="1"/>
        </p:nvPicPr>
        <p:blipFill>
          <a:blip r:embed="rId14"/>
          <a:stretch>
            <a:fillRect/>
          </a:stretch>
        </p:blipFill>
        <p:spPr>
          <a:xfrm>
            <a:off x="9425411" y="6454602"/>
            <a:ext cx="1066800" cy="320040"/>
          </a:xfrm>
          <a:prstGeom prst="rect">
            <a:avLst/>
          </a:prstGeom>
        </p:spPr>
      </p:pic>
    </p:spTree>
    <p:extLst>
      <p:ext uri="{BB962C8B-B14F-4D97-AF65-F5344CB8AC3E}">
        <p14:creationId xmlns:p14="http://schemas.microsoft.com/office/powerpoint/2010/main" val="39289519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29.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 Misalignments &amp; Modelling the Inner AU of HD 143006</a:t>
            </a:r>
          </a:p>
        </p:txBody>
      </p:sp>
      <p:sp>
        <p:nvSpPr>
          <p:cNvPr id="3" name="Subtitle 2"/>
          <p:cNvSpPr>
            <a:spLocks noGrp="1"/>
          </p:cNvSpPr>
          <p:nvPr>
            <p:ph type="subTitle" idx="1"/>
          </p:nvPr>
        </p:nvSpPr>
        <p:spPr>
          <a:xfrm>
            <a:off x="1523999" y="4015365"/>
            <a:ext cx="9648825" cy="1655762"/>
          </a:xfrm>
        </p:spPr>
        <p:txBody>
          <a:bodyPr/>
          <a:lstStyle/>
          <a:p>
            <a:r>
              <a:rPr lang="en-US" dirty="0"/>
              <a:t>Issy </a:t>
            </a:r>
            <a:r>
              <a:rPr lang="en-US" dirty="0" err="1"/>
              <a:t>Codron</a:t>
            </a:r>
            <a:r>
              <a:rPr lang="en-US" dirty="0"/>
              <a:t>, University of Exeter</a:t>
            </a:r>
          </a:p>
          <a:p>
            <a:r>
              <a:rPr lang="en-US" dirty="0"/>
              <a:t>Stefan Kraus, Tyler Gardner, </a:t>
            </a:r>
            <a:r>
              <a:rPr lang="en-US" dirty="0" err="1"/>
              <a:t>Sorabh</a:t>
            </a:r>
            <a:r>
              <a:rPr lang="en-US" dirty="0"/>
              <a:t> Chhabra, Daniel Mortimer, Owain Snaith, Yi Lu</a:t>
            </a:r>
          </a:p>
          <a:p>
            <a:r>
              <a:rPr lang="en-US" dirty="0"/>
              <a:t>John Monnier, Antoine </a:t>
            </a:r>
            <a:r>
              <a:rPr lang="en-US" dirty="0" err="1"/>
              <a:t>Mérand</a:t>
            </a:r>
            <a:r>
              <a:rPr lang="en-US" dirty="0"/>
              <a:t>, and MIRC-X/MYSTIC Team</a:t>
            </a:r>
          </a:p>
        </p:txBody>
      </p:sp>
      <p:sp>
        <p:nvSpPr>
          <p:cNvPr id="4" name="Footer Placeholder 3"/>
          <p:cNvSpPr>
            <a:spLocks noGrp="1"/>
          </p:cNvSpPr>
          <p:nvPr>
            <p:ph type="ftr" sz="quarter" idx="11"/>
          </p:nvPr>
        </p:nvSpPr>
        <p:spPr>
          <a:xfrm>
            <a:off x="131618" y="6395026"/>
            <a:ext cx="1827810" cy="365125"/>
          </a:xfrm>
        </p:spPr>
        <p:txBody>
          <a:bodyPr/>
          <a:lstStyle/>
          <a:p>
            <a:r>
              <a:rPr lang="en-US" dirty="0"/>
              <a:t>Disc Misalignments &amp; Modelling the Inner AU of HD 143006</a:t>
            </a:r>
          </a:p>
        </p:txBody>
      </p:sp>
      <p:sp>
        <p:nvSpPr>
          <p:cNvPr id="5" name="Slide Number Placeholder 4"/>
          <p:cNvSpPr>
            <a:spLocks noGrp="1"/>
          </p:cNvSpPr>
          <p:nvPr>
            <p:ph type="sldNum" sz="quarter" idx="12"/>
          </p:nvPr>
        </p:nvSpPr>
        <p:spPr/>
        <p:txBody>
          <a:bodyPr/>
          <a:lstStyle/>
          <a:p>
            <a:fld id="{EC7E484E-D9B0-EF48-8060-2F19FFE281E1}" type="slidenum">
              <a:rPr lang="en-US" smtClean="0"/>
              <a:t>1</a:t>
            </a:fld>
            <a:endParaRPr lang="en-US" dirty="0"/>
          </a:p>
        </p:txBody>
      </p:sp>
    </p:spTree>
    <p:extLst>
      <p:ext uri="{BB962C8B-B14F-4D97-AF65-F5344CB8AC3E}">
        <p14:creationId xmlns:p14="http://schemas.microsoft.com/office/powerpoint/2010/main" val="41392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4A73-10F6-F772-3B77-3117DD388C1E}"/>
              </a:ext>
            </a:extLst>
          </p:cNvPr>
          <p:cNvSpPr>
            <a:spLocks noGrp="1"/>
          </p:cNvSpPr>
          <p:nvPr>
            <p:ph type="ctrTitle"/>
          </p:nvPr>
        </p:nvSpPr>
        <p:spPr>
          <a:xfrm>
            <a:off x="1524000" y="781459"/>
            <a:ext cx="9144000" cy="827623"/>
          </a:xfrm>
        </p:spPr>
        <p:txBody>
          <a:bodyPr/>
          <a:lstStyle/>
          <a:p>
            <a:r>
              <a:rPr lang="en-US" sz="5400" dirty="0"/>
              <a:t>HD 143006 Features</a:t>
            </a:r>
          </a:p>
        </p:txBody>
      </p:sp>
      <p:sp>
        <p:nvSpPr>
          <p:cNvPr id="4" name="Footer Placeholder 3">
            <a:extLst>
              <a:ext uri="{FF2B5EF4-FFF2-40B4-BE49-F238E27FC236}">
                <a16:creationId xmlns:a16="http://schemas.microsoft.com/office/drawing/2014/main" id="{97A1ABEF-403C-3639-886A-1764F315586F}"/>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2F4BCCD3-99F9-B12C-B668-BD7C1B39CC2E}"/>
              </a:ext>
            </a:extLst>
          </p:cNvPr>
          <p:cNvSpPr>
            <a:spLocks noGrp="1"/>
          </p:cNvSpPr>
          <p:nvPr>
            <p:ph type="sldNum" sz="quarter" idx="12"/>
          </p:nvPr>
        </p:nvSpPr>
        <p:spPr/>
        <p:txBody>
          <a:bodyPr/>
          <a:lstStyle/>
          <a:p>
            <a:fld id="{EC7E484E-D9B0-EF48-8060-2F19FFE281E1}" type="slidenum">
              <a:rPr lang="en-US" smtClean="0"/>
              <a:t>10</a:t>
            </a:fld>
            <a:endParaRPr lang="en-US"/>
          </a:p>
        </p:txBody>
      </p:sp>
      <p:pic>
        <p:nvPicPr>
          <p:cNvPr id="7" name="New picture">
            <a:extLst>
              <a:ext uri="{FF2B5EF4-FFF2-40B4-BE49-F238E27FC236}">
                <a16:creationId xmlns:a16="http://schemas.microsoft.com/office/drawing/2014/main" id="{A2D00196-37C0-AB31-D103-9740A93309AD}"/>
              </a:ext>
            </a:extLst>
          </p:cNvPr>
          <p:cNvPicPr>
            <a:picLocks noChangeAspect="1"/>
          </p:cNvPicPr>
          <p:nvPr/>
        </p:nvPicPr>
        <p:blipFill>
          <a:blip r:embed="rId3"/>
          <a:stretch>
            <a:fillRect/>
          </a:stretch>
        </p:blipFill>
        <p:spPr>
          <a:xfrm>
            <a:off x="5229703" y="1717807"/>
            <a:ext cx="5296407" cy="4346707"/>
          </a:xfrm>
          <a:prstGeom prst="rect">
            <a:avLst/>
          </a:prstGeom>
        </p:spPr>
      </p:pic>
      <p:sp>
        <p:nvSpPr>
          <p:cNvPr id="8" name="Content Placeholder 2">
            <a:extLst>
              <a:ext uri="{FF2B5EF4-FFF2-40B4-BE49-F238E27FC236}">
                <a16:creationId xmlns:a16="http://schemas.microsoft.com/office/drawing/2014/main" id="{A16489A9-0053-F6D2-7D23-4B0BF9205D88}"/>
              </a:ext>
            </a:extLst>
          </p:cNvPr>
          <p:cNvSpPr txBox="1">
            <a:spLocks/>
          </p:cNvSpPr>
          <p:nvPr/>
        </p:nvSpPr>
        <p:spPr>
          <a:xfrm>
            <a:off x="1009898" y="2010859"/>
            <a:ext cx="3670488" cy="1418141"/>
          </a:xfrm>
          <a:prstGeom prst="rect">
            <a:avLst/>
          </a:prstGeom>
        </p:spPr>
        <p:txBody>
          <a:bodyPr>
            <a:normAutofit fontScale="925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Hydrodynamical simulations from Ballabio et al (2021) comparing ‘binary + planet’ model with simulations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96DD33D-1B3E-AB52-1B4C-9D7673FE85C6}"/>
                  </a:ext>
                </a:extLst>
              </p:cNvPr>
              <p:cNvSpPr txBox="1"/>
              <p:nvPr/>
            </p:nvSpPr>
            <p:spPr>
              <a:xfrm>
                <a:off x="1506996" y="3646449"/>
                <a:ext cx="2513887" cy="1477328"/>
              </a:xfrm>
              <a:prstGeom prst="rect">
                <a:avLst/>
              </a:prstGeom>
              <a:noFill/>
            </p:spPr>
            <p:txBody>
              <a:bodyPr wrap="square" rtlCol="0">
                <a:spAutoFit/>
              </a:bodyPr>
              <a:lstStyle/>
              <a:p>
                <a:r>
                  <a:rPr lang="en-US" dirty="0"/>
                  <a:t>Simulation Parameters:</a:t>
                </a:r>
              </a:p>
              <a:p>
                <a:r>
                  <a:rPr lang="en-US" dirty="0"/>
                  <a:t>Binary Separation = 2au</a:t>
                </a:r>
              </a:p>
              <a:p>
                <a:r>
                  <a:rPr lang="en-US" dirty="0"/>
                  <a:t>Mass ratio = 0.2</a:t>
                </a:r>
              </a:p>
              <a:p>
                <a:r>
                  <a:rPr lang="en-US" dirty="0"/>
                  <a:t>Orbital inclination = 60</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GB" dirty="0">
                  <a:ea typeface="Cambria Math" panose="02040503050406030204" pitchFamily="18" charset="0"/>
                </a:endParaRPr>
              </a:p>
              <a:p>
                <a:r>
                  <a:rPr lang="en-US" dirty="0"/>
                  <a:t>10M</a:t>
                </a:r>
                <a:r>
                  <a:rPr lang="en-US" baseline="-25000" dirty="0"/>
                  <a:t>Jup </a:t>
                </a:r>
                <a:r>
                  <a:rPr lang="en-US" dirty="0"/>
                  <a:t>planet at 32au</a:t>
                </a:r>
              </a:p>
            </p:txBody>
          </p:sp>
        </mc:Choice>
        <mc:Fallback xmlns="">
          <p:sp>
            <p:nvSpPr>
              <p:cNvPr id="10" name="TextBox 9">
                <a:extLst>
                  <a:ext uri="{FF2B5EF4-FFF2-40B4-BE49-F238E27FC236}">
                    <a16:creationId xmlns:a16="http://schemas.microsoft.com/office/drawing/2014/main" id="{396DD33D-1B3E-AB52-1B4C-9D7673FE85C6}"/>
                  </a:ext>
                </a:extLst>
              </p:cNvPr>
              <p:cNvSpPr txBox="1">
                <a:spLocks noRot="1" noChangeAspect="1" noMove="1" noResize="1" noEditPoints="1" noAdjustHandles="1" noChangeArrowheads="1" noChangeShapeType="1" noTextEdit="1"/>
              </p:cNvSpPr>
              <p:nvPr/>
            </p:nvSpPr>
            <p:spPr>
              <a:xfrm>
                <a:off x="1506996" y="3646449"/>
                <a:ext cx="2513887" cy="1477328"/>
              </a:xfrm>
              <a:prstGeom prst="rect">
                <a:avLst/>
              </a:prstGeom>
              <a:blipFill>
                <a:blip r:embed="rId4"/>
                <a:stretch>
                  <a:fillRect l="-2010" t="-1709" b="-5128"/>
                </a:stretch>
              </a:blipFill>
            </p:spPr>
            <p:txBody>
              <a:bodyPr/>
              <a:lstStyle/>
              <a:p>
                <a:r>
                  <a:rPr lang="en-US">
                    <a:noFill/>
                  </a:rPr>
                  <a:t> </a:t>
                </a:r>
              </a:p>
            </p:txBody>
          </p:sp>
        </mc:Fallback>
      </mc:AlternateContent>
    </p:spTree>
    <p:extLst>
      <p:ext uri="{BB962C8B-B14F-4D97-AF65-F5344CB8AC3E}">
        <p14:creationId xmlns:p14="http://schemas.microsoft.com/office/powerpoint/2010/main" val="103696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145F-C976-C97F-F98E-05D4F58E0E8D}"/>
              </a:ext>
            </a:extLst>
          </p:cNvPr>
          <p:cNvSpPr>
            <a:spLocks noGrp="1"/>
          </p:cNvSpPr>
          <p:nvPr>
            <p:ph type="ctrTitle"/>
          </p:nvPr>
        </p:nvSpPr>
        <p:spPr>
          <a:xfrm>
            <a:off x="1524000" y="1122363"/>
            <a:ext cx="9144000" cy="905729"/>
          </a:xfrm>
        </p:spPr>
        <p:txBody>
          <a:bodyPr/>
          <a:lstStyle/>
          <a:p>
            <a:r>
              <a:rPr lang="en-US" sz="5400" dirty="0"/>
              <a:t>Goals</a:t>
            </a:r>
          </a:p>
        </p:txBody>
      </p:sp>
      <p:sp>
        <p:nvSpPr>
          <p:cNvPr id="4" name="Footer Placeholder 3">
            <a:extLst>
              <a:ext uri="{FF2B5EF4-FFF2-40B4-BE49-F238E27FC236}">
                <a16:creationId xmlns:a16="http://schemas.microsoft.com/office/drawing/2014/main" id="{448DDB17-40C1-A129-42E8-9388F38864FD}"/>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8223EA8A-DB35-7715-C6B9-559B872B786A}"/>
              </a:ext>
            </a:extLst>
          </p:cNvPr>
          <p:cNvSpPr>
            <a:spLocks noGrp="1"/>
          </p:cNvSpPr>
          <p:nvPr>
            <p:ph type="sldNum" sz="quarter" idx="12"/>
          </p:nvPr>
        </p:nvSpPr>
        <p:spPr/>
        <p:txBody>
          <a:bodyPr/>
          <a:lstStyle/>
          <a:p>
            <a:fld id="{EC7E484E-D9B0-EF48-8060-2F19FFE281E1}" type="slidenum">
              <a:rPr lang="en-US" smtClean="0"/>
              <a:t>11</a:t>
            </a:fld>
            <a:endParaRPr lang="en-US"/>
          </a:p>
        </p:txBody>
      </p:sp>
      <p:sp>
        <p:nvSpPr>
          <p:cNvPr id="6" name="Content Placeholder 2">
            <a:extLst>
              <a:ext uri="{FF2B5EF4-FFF2-40B4-BE49-F238E27FC236}">
                <a16:creationId xmlns:a16="http://schemas.microsoft.com/office/drawing/2014/main" id="{133FEDDD-C9A2-3549-CD09-1F334A520113}"/>
              </a:ext>
            </a:extLst>
          </p:cNvPr>
          <p:cNvSpPr txBox="1">
            <a:spLocks/>
          </p:cNvSpPr>
          <p:nvPr/>
        </p:nvSpPr>
        <p:spPr>
          <a:xfrm>
            <a:off x="2231136" y="2611558"/>
            <a:ext cx="7729728" cy="2218351"/>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Geometrical modelling of data</a:t>
            </a:r>
          </a:p>
          <a:p>
            <a:pPr marL="342900" indent="-342900">
              <a:buFont typeface="Arial" panose="020B0604020202020204" pitchFamily="34" charset="0"/>
              <a:buChar char="•"/>
            </a:pPr>
            <a:r>
              <a:rPr lang="en-US" dirty="0"/>
              <a:t>Investigate disc misalignment and shadows</a:t>
            </a:r>
          </a:p>
          <a:p>
            <a:pPr marL="342900" indent="-342900">
              <a:buFont typeface="Arial" panose="020B0604020202020204" pitchFamily="34" charset="0"/>
              <a:buChar char="•"/>
            </a:pPr>
            <a:r>
              <a:rPr lang="en-US" dirty="0"/>
              <a:t>Investigate possible binary</a:t>
            </a:r>
          </a:p>
        </p:txBody>
      </p:sp>
    </p:spTree>
    <p:extLst>
      <p:ext uri="{BB962C8B-B14F-4D97-AF65-F5344CB8AC3E}">
        <p14:creationId xmlns:p14="http://schemas.microsoft.com/office/powerpoint/2010/main" val="425484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ADFC-6C5B-F145-00BA-5BAB85E80EC8}"/>
              </a:ext>
            </a:extLst>
          </p:cNvPr>
          <p:cNvSpPr>
            <a:spLocks noGrp="1"/>
          </p:cNvSpPr>
          <p:nvPr>
            <p:ph type="ctrTitle"/>
          </p:nvPr>
        </p:nvSpPr>
        <p:spPr>
          <a:xfrm>
            <a:off x="1524000" y="410719"/>
            <a:ext cx="9144000" cy="879432"/>
          </a:xfrm>
        </p:spPr>
        <p:txBody>
          <a:bodyPr/>
          <a:lstStyle/>
          <a:p>
            <a:r>
              <a:rPr lang="en-US" sz="5400" dirty="0"/>
              <a:t>CHARA + VLTI Dataset</a:t>
            </a:r>
          </a:p>
        </p:txBody>
      </p:sp>
      <p:sp>
        <p:nvSpPr>
          <p:cNvPr id="4" name="Footer Placeholder 3">
            <a:extLst>
              <a:ext uri="{FF2B5EF4-FFF2-40B4-BE49-F238E27FC236}">
                <a16:creationId xmlns:a16="http://schemas.microsoft.com/office/drawing/2014/main" id="{9E79E6CB-772C-AC8E-99D2-1EA3B9516C79}"/>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4402E0E0-0B83-0CF6-CEEF-DBD931147D6C}"/>
              </a:ext>
            </a:extLst>
          </p:cNvPr>
          <p:cNvSpPr>
            <a:spLocks noGrp="1"/>
          </p:cNvSpPr>
          <p:nvPr>
            <p:ph type="sldNum" sz="quarter" idx="12"/>
          </p:nvPr>
        </p:nvSpPr>
        <p:spPr/>
        <p:txBody>
          <a:bodyPr/>
          <a:lstStyle/>
          <a:p>
            <a:fld id="{EC7E484E-D9B0-EF48-8060-2F19FFE281E1}" type="slidenum">
              <a:rPr lang="en-US" smtClean="0"/>
              <a:t>12</a:t>
            </a:fld>
            <a:endParaRPr lang="en-US"/>
          </a:p>
        </p:txBody>
      </p:sp>
      <p:sp>
        <p:nvSpPr>
          <p:cNvPr id="10" name="Content Placeholder 2">
            <a:extLst>
              <a:ext uri="{FF2B5EF4-FFF2-40B4-BE49-F238E27FC236}">
                <a16:creationId xmlns:a16="http://schemas.microsoft.com/office/drawing/2014/main" id="{B6B4E062-F15B-5EC2-0496-10C6CA1BCE45}"/>
              </a:ext>
            </a:extLst>
          </p:cNvPr>
          <p:cNvSpPr txBox="1">
            <a:spLocks/>
          </p:cNvSpPr>
          <p:nvPr/>
        </p:nvSpPr>
        <p:spPr>
          <a:xfrm>
            <a:off x="3025215" y="1290151"/>
            <a:ext cx="7109869" cy="3042547"/>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dirty="0"/>
              <a:t>MIRC-X</a:t>
            </a:r>
            <a:r>
              <a:rPr lang="en-US" sz="2000" dirty="0">
                <a:sym typeface="Wingdings" pitchFamily="2" charset="2"/>
              </a:rPr>
              <a:t> (H-band), CHARA</a:t>
            </a:r>
          </a:p>
          <a:p>
            <a:pPr marL="342900" indent="-342900" algn="l">
              <a:buFont typeface="Arial" panose="020B0604020202020204" pitchFamily="34" charset="0"/>
              <a:buChar char="•"/>
            </a:pPr>
            <a:r>
              <a:rPr lang="en-US" sz="2000" dirty="0">
                <a:sym typeface="Wingdings" pitchFamily="2" charset="2"/>
              </a:rPr>
              <a:t>5T and 6T observations from 2020 &amp; 2021</a:t>
            </a:r>
          </a:p>
          <a:p>
            <a:pPr algn="l"/>
            <a:r>
              <a:rPr lang="en-US" sz="2000" dirty="0">
                <a:sym typeface="Wingdings" pitchFamily="2" charset="2"/>
              </a:rPr>
              <a:t>PIONIER, VLTI</a:t>
            </a:r>
          </a:p>
          <a:p>
            <a:pPr marL="342900" indent="-342900" algn="l">
              <a:buFont typeface="Arial" panose="020B0604020202020204" pitchFamily="34" charset="0"/>
              <a:buChar char="•"/>
            </a:pPr>
            <a:r>
              <a:rPr lang="en-US" sz="2000" dirty="0">
                <a:sym typeface="Wingdings" pitchFamily="2" charset="2"/>
              </a:rPr>
              <a:t>Observations from 2013 (3 spectral channels) , 2019 &amp; 2021 (6 spectral channels)</a:t>
            </a:r>
          </a:p>
        </p:txBody>
      </p:sp>
      <p:pic>
        <p:nvPicPr>
          <p:cNvPr id="18" name="Picture 17" descr="Chart, scatter chart&#10;&#10;Description automatically generated">
            <a:extLst>
              <a:ext uri="{FF2B5EF4-FFF2-40B4-BE49-F238E27FC236}">
                <a16:creationId xmlns:a16="http://schemas.microsoft.com/office/drawing/2014/main" id="{F67B4D9F-9A74-2A1A-F860-B2E9F4C7DF61}"/>
              </a:ext>
            </a:extLst>
          </p:cNvPr>
          <p:cNvPicPr>
            <a:picLocks noChangeAspect="1"/>
          </p:cNvPicPr>
          <p:nvPr/>
        </p:nvPicPr>
        <p:blipFill>
          <a:blip r:embed="rId3"/>
          <a:stretch>
            <a:fillRect/>
          </a:stretch>
        </p:blipFill>
        <p:spPr>
          <a:xfrm>
            <a:off x="6613293" y="3174660"/>
            <a:ext cx="4805245" cy="3018506"/>
          </a:xfrm>
          <a:prstGeom prst="rect">
            <a:avLst/>
          </a:prstGeom>
        </p:spPr>
      </p:pic>
      <p:pic>
        <p:nvPicPr>
          <p:cNvPr id="20" name="Picture 19" descr="Chart, scatter chart&#10;&#10;Description automatically generated">
            <a:extLst>
              <a:ext uri="{FF2B5EF4-FFF2-40B4-BE49-F238E27FC236}">
                <a16:creationId xmlns:a16="http://schemas.microsoft.com/office/drawing/2014/main" id="{6322C769-2FEB-DD94-F2B3-599F214E6D5E}"/>
              </a:ext>
            </a:extLst>
          </p:cNvPr>
          <p:cNvPicPr>
            <a:picLocks noChangeAspect="1"/>
          </p:cNvPicPr>
          <p:nvPr/>
        </p:nvPicPr>
        <p:blipFill>
          <a:blip r:embed="rId4"/>
          <a:stretch>
            <a:fillRect/>
          </a:stretch>
        </p:blipFill>
        <p:spPr>
          <a:xfrm>
            <a:off x="773463" y="3179707"/>
            <a:ext cx="4805245" cy="3013459"/>
          </a:xfrm>
          <a:prstGeom prst="rect">
            <a:avLst/>
          </a:prstGeom>
        </p:spPr>
      </p:pic>
    </p:spTree>
    <p:extLst>
      <p:ext uri="{BB962C8B-B14F-4D97-AF65-F5344CB8AC3E}">
        <p14:creationId xmlns:p14="http://schemas.microsoft.com/office/powerpoint/2010/main" val="97557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7994-9C91-FC3A-EB36-BE316732D830}"/>
              </a:ext>
            </a:extLst>
          </p:cNvPr>
          <p:cNvSpPr>
            <a:spLocks noGrp="1"/>
          </p:cNvSpPr>
          <p:nvPr>
            <p:ph type="ctrTitle"/>
          </p:nvPr>
        </p:nvSpPr>
        <p:spPr>
          <a:xfrm>
            <a:off x="1524000" y="819622"/>
            <a:ext cx="9144000" cy="780578"/>
          </a:xfrm>
        </p:spPr>
        <p:txBody>
          <a:bodyPr/>
          <a:lstStyle/>
          <a:p>
            <a:r>
              <a:rPr lang="en-US" sz="5400" dirty="0"/>
              <a:t>PMOIRED Modelling</a:t>
            </a:r>
          </a:p>
        </p:txBody>
      </p:sp>
      <p:sp>
        <p:nvSpPr>
          <p:cNvPr id="4" name="Footer Placeholder 3">
            <a:extLst>
              <a:ext uri="{FF2B5EF4-FFF2-40B4-BE49-F238E27FC236}">
                <a16:creationId xmlns:a16="http://schemas.microsoft.com/office/drawing/2014/main" id="{99BF522D-8562-1BDE-E17D-F6C5FA8FF89B}"/>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7E24BC75-F4E0-8CCC-C337-19510144356C}"/>
              </a:ext>
            </a:extLst>
          </p:cNvPr>
          <p:cNvSpPr>
            <a:spLocks noGrp="1"/>
          </p:cNvSpPr>
          <p:nvPr>
            <p:ph type="sldNum" sz="quarter" idx="12"/>
          </p:nvPr>
        </p:nvSpPr>
        <p:spPr/>
        <p:txBody>
          <a:bodyPr/>
          <a:lstStyle/>
          <a:p>
            <a:fld id="{EC7E484E-D9B0-EF48-8060-2F19FFE281E1}" type="slidenum">
              <a:rPr lang="en-US" smtClean="0"/>
              <a:t>13</a:t>
            </a:fld>
            <a:endParaRPr lang="en-US"/>
          </a:p>
        </p:txBody>
      </p:sp>
      <p:sp>
        <p:nvSpPr>
          <p:cNvPr id="7" name="TextBox 6">
            <a:extLst>
              <a:ext uri="{FF2B5EF4-FFF2-40B4-BE49-F238E27FC236}">
                <a16:creationId xmlns:a16="http://schemas.microsoft.com/office/drawing/2014/main" id="{132EB1F0-C43A-E071-67E4-FD90AB2E0BCB}"/>
              </a:ext>
            </a:extLst>
          </p:cNvPr>
          <p:cNvSpPr txBox="1"/>
          <p:nvPr/>
        </p:nvSpPr>
        <p:spPr>
          <a:xfrm>
            <a:off x="632346" y="1984748"/>
            <a:ext cx="8488907" cy="923330"/>
          </a:xfrm>
          <a:prstGeom prst="rect">
            <a:avLst/>
          </a:prstGeom>
          <a:noFill/>
        </p:spPr>
        <p:txBody>
          <a:bodyPr wrap="square" rtlCol="0">
            <a:spAutoFit/>
          </a:bodyPr>
          <a:lstStyle/>
          <a:p>
            <a:pPr marL="285750" indent="-285750">
              <a:buFont typeface="Courier New" panose="02070309020205020404" pitchFamily="49" charset="0"/>
              <a:buChar char="o"/>
            </a:pPr>
            <a:r>
              <a:rPr lang="en-US" b="1" dirty="0"/>
              <a:t>P</a:t>
            </a:r>
            <a:r>
              <a:rPr lang="en-US" dirty="0"/>
              <a:t>arametric </a:t>
            </a:r>
            <a:r>
              <a:rPr lang="en-US" b="1" dirty="0"/>
              <a:t>M</a:t>
            </a:r>
            <a:r>
              <a:rPr lang="en-US" dirty="0"/>
              <a:t>odeling of </a:t>
            </a:r>
            <a:r>
              <a:rPr lang="en-US" b="1" dirty="0"/>
              <a:t>O</a:t>
            </a:r>
            <a:r>
              <a:rPr lang="en-US" dirty="0"/>
              <a:t>ptical </a:t>
            </a:r>
            <a:r>
              <a:rPr lang="en-US" b="1" dirty="0" err="1"/>
              <a:t>I</a:t>
            </a:r>
            <a:r>
              <a:rPr lang="en-US" dirty="0" err="1"/>
              <a:t>nte</a:t>
            </a:r>
            <a:r>
              <a:rPr lang="en-US" b="1" dirty="0" err="1"/>
              <a:t>R</a:t>
            </a:r>
            <a:r>
              <a:rPr lang="en-US" dirty="0" err="1"/>
              <a:t>ferom</a:t>
            </a:r>
            <a:r>
              <a:rPr lang="en-US" b="1" dirty="0" err="1"/>
              <a:t>E</a:t>
            </a:r>
            <a:r>
              <a:rPr lang="en-US" dirty="0" err="1"/>
              <a:t>tric</a:t>
            </a:r>
            <a:r>
              <a:rPr lang="en-US" dirty="0"/>
              <a:t> </a:t>
            </a:r>
            <a:r>
              <a:rPr lang="en-US" b="1" dirty="0"/>
              <a:t>D</a:t>
            </a:r>
            <a:r>
              <a:rPr lang="en-US" dirty="0"/>
              <a:t>ata (</a:t>
            </a:r>
            <a:r>
              <a:rPr lang="en-US" dirty="0" err="1"/>
              <a:t>Merand</a:t>
            </a:r>
            <a:r>
              <a:rPr lang="en-US" dirty="0"/>
              <a:t>, 2022)</a:t>
            </a:r>
          </a:p>
          <a:p>
            <a:pPr marL="285750" indent="-285750">
              <a:buFont typeface="Courier New" panose="02070309020205020404" pitchFamily="49" charset="0"/>
              <a:buChar char="o"/>
            </a:pPr>
            <a:r>
              <a:rPr lang="en-US" dirty="0"/>
              <a:t>Simple geometric models used to constrain inclination angle and position angle</a:t>
            </a:r>
          </a:p>
          <a:p>
            <a:pPr marL="285750" indent="-285750">
              <a:buFont typeface="Courier New" panose="02070309020205020404" pitchFamily="49" charset="0"/>
              <a:buChar char="o"/>
            </a:pPr>
            <a:r>
              <a:rPr lang="en-US" dirty="0" err="1"/>
              <a:t>GridSearch</a:t>
            </a:r>
            <a:r>
              <a:rPr lang="en-US" dirty="0"/>
              <a:t> to look for binary signal</a:t>
            </a:r>
          </a:p>
        </p:txBody>
      </p:sp>
      <mc:AlternateContent xmlns:mc="http://schemas.openxmlformats.org/markup-compatibility/2006" xmlns:a14="http://schemas.microsoft.com/office/drawing/2010/main">
        <mc:Choice Requires="a14">
          <p:graphicFrame>
            <p:nvGraphicFramePr>
              <p:cNvPr id="3" name="Table 5">
                <a:extLst>
                  <a:ext uri="{FF2B5EF4-FFF2-40B4-BE49-F238E27FC236}">
                    <a16:creationId xmlns:a16="http://schemas.microsoft.com/office/drawing/2014/main" id="{DDDED4EE-6E18-9DF2-3F67-848CFE4DCBEF}"/>
                  </a:ext>
                </a:extLst>
              </p:cNvPr>
              <p:cNvGraphicFramePr>
                <a:graphicFrameLocks noGrp="1"/>
              </p:cNvGraphicFramePr>
              <p:nvPr>
                <p:extLst>
                  <p:ext uri="{D42A27DB-BD31-4B8C-83A1-F6EECF244321}">
                    <p14:modId xmlns:p14="http://schemas.microsoft.com/office/powerpoint/2010/main" val="2999933921"/>
                  </p:ext>
                </p:extLst>
              </p:nvPr>
            </p:nvGraphicFramePr>
            <p:xfrm>
              <a:off x="632346" y="3190280"/>
              <a:ext cx="7503884" cy="1854200"/>
            </p:xfrm>
            <a:graphic>
              <a:graphicData uri="http://schemas.openxmlformats.org/drawingml/2006/table">
                <a:tbl>
                  <a:tblPr firstRow="1" bandRow="1">
                    <a:tableStyleId>{5C22544A-7EE6-4342-B048-85BDC9FD1C3A}</a:tableStyleId>
                  </a:tblPr>
                  <a:tblGrid>
                    <a:gridCol w="2274971">
                      <a:extLst>
                        <a:ext uri="{9D8B030D-6E8A-4147-A177-3AD203B41FA5}">
                          <a16:colId xmlns:a16="http://schemas.microsoft.com/office/drawing/2014/main" val="3547891358"/>
                        </a:ext>
                      </a:extLst>
                    </a:gridCol>
                    <a:gridCol w="2315688">
                      <a:extLst>
                        <a:ext uri="{9D8B030D-6E8A-4147-A177-3AD203B41FA5}">
                          <a16:colId xmlns:a16="http://schemas.microsoft.com/office/drawing/2014/main" val="1741879021"/>
                        </a:ext>
                      </a:extLst>
                    </a:gridCol>
                    <a:gridCol w="1888177">
                      <a:extLst>
                        <a:ext uri="{9D8B030D-6E8A-4147-A177-3AD203B41FA5}">
                          <a16:colId xmlns:a16="http://schemas.microsoft.com/office/drawing/2014/main" val="2805165476"/>
                        </a:ext>
                      </a:extLst>
                    </a:gridCol>
                    <a:gridCol w="1025048">
                      <a:extLst>
                        <a:ext uri="{9D8B030D-6E8A-4147-A177-3AD203B41FA5}">
                          <a16:colId xmlns:a16="http://schemas.microsoft.com/office/drawing/2014/main" val="855286836"/>
                        </a:ext>
                      </a:extLst>
                    </a:gridCol>
                  </a:tblGrid>
                  <a:tr h="370840">
                    <a:tc>
                      <a:txBody>
                        <a:bodyPr/>
                        <a:lstStyle/>
                        <a:p>
                          <a:r>
                            <a:rPr lang="en-US" dirty="0"/>
                            <a:t>Model</a:t>
                          </a:r>
                        </a:p>
                      </a:txBody>
                      <a:tcPr/>
                    </a:tc>
                    <a:tc>
                      <a:txBody>
                        <a:bodyPr/>
                        <a:lstStyle/>
                        <a:p>
                          <a:r>
                            <a:rPr lang="en-US" dirty="0"/>
                            <a:t>Inclination Angle (</a:t>
                          </a:r>
                          <a14:m>
                            <m:oMath xmlns:m="http://schemas.openxmlformats.org/officeDocument/2006/math">
                              <m:r>
                                <a:rPr lang="en-GB" sz="1800" i="1" smtClean="0">
                                  <a:latin typeface="Cambria Math" panose="02040503050406030204" pitchFamily="18" charset="0"/>
                                  <a:ea typeface="Cambria Math" panose="02040503050406030204" pitchFamily="18" charset="0"/>
                                </a:rPr>
                                <m:t>°</m:t>
                              </m:r>
                            </m:oMath>
                          </a14:m>
                          <a:r>
                            <a:rPr lang="en-US" dirty="0"/>
                            <a:t>)</a:t>
                          </a:r>
                        </a:p>
                      </a:txBody>
                      <a:tcPr/>
                    </a:tc>
                    <a:tc>
                      <a:txBody>
                        <a:bodyPr/>
                        <a:lstStyle/>
                        <a:p>
                          <a:r>
                            <a:rPr lang="en-US" dirty="0"/>
                            <a:t>Position Angle (</a:t>
                          </a:r>
                          <a14:m>
                            <m:oMath xmlns:m="http://schemas.openxmlformats.org/officeDocument/2006/math">
                              <m:r>
                                <a:rPr lang="en-GB" sz="1800" i="1" smtClean="0">
                                  <a:latin typeface="Cambria Math" panose="02040503050406030204" pitchFamily="18" charset="0"/>
                                  <a:ea typeface="Cambria Math" panose="02040503050406030204" pitchFamily="18" charset="0"/>
                                </a:rPr>
                                <m:t>°</m:t>
                              </m:r>
                            </m:oMath>
                          </a14:m>
                          <a:r>
                            <a:rPr lang="en-US"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𝝌</m:t>
                                    </m:r>
                                    <m:r>
                                      <a:rPr lang="en-GB" sz="1800" b="1" i="1" smtClean="0">
                                        <a:latin typeface="Cambria Math" panose="02040503050406030204" pitchFamily="18" charset="0"/>
                                        <a:ea typeface="Cambria Math" panose="02040503050406030204" pitchFamily="18" charset="0"/>
                                      </a:rPr>
                                      <m:t>𝟐</m:t>
                                    </m:r>
                                  </m:e>
                                  <m:sub>
                                    <m:r>
                                      <a:rPr lang="en-GB" sz="1800" b="1" i="1" smtClean="0">
                                        <a:latin typeface="Cambria Math" panose="02040503050406030204" pitchFamily="18" charset="0"/>
                                      </a:rPr>
                                      <m:t>𝒓</m:t>
                                    </m:r>
                                  </m:sub>
                                </m:sSub>
                              </m:oMath>
                            </m:oMathPara>
                          </a14:m>
                          <a:endParaRPr lang="en-US" dirty="0"/>
                        </a:p>
                      </a:txBody>
                      <a:tcPr/>
                    </a:tc>
                    <a:extLst>
                      <a:ext uri="{0D108BD9-81ED-4DB2-BD59-A6C34878D82A}">
                        <a16:rowId xmlns:a16="http://schemas.microsoft.com/office/drawing/2014/main" val="873407440"/>
                      </a:ext>
                    </a:extLst>
                  </a:tr>
                  <a:tr h="370840">
                    <a:tc>
                      <a:txBody>
                        <a:bodyPr/>
                        <a:lstStyle/>
                        <a:p>
                          <a:r>
                            <a:rPr lang="en-US" dirty="0"/>
                            <a:t>Gauss</a:t>
                          </a:r>
                        </a:p>
                      </a:txBody>
                      <a:tcPr/>
                    </a:tc>
                    <a:tc>
                      <a:txBody>
                        <a:bodyPr/>
                        <a:lstStyle/>
                        <a:p>
                          <a:r>
                            <a:rPr lang="en-US" dirty="0"/>
                            <a:t>26.8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2.8</a:t>
                          </a:r>
                        </a:p>
                      </a:txBody>
                      <a:tcPr/>
                    </a:tc>
                    <a:tc>
                      <a:txBody>
                        <a:bodyPr/>
                        <a:lstStyle/>
                        <a:p>
                          <a:r>
                            <a:rPr lang="en-US" dirty="0"/>
                            <a:t>150.7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5.4</a:t>
                          </a:r>
                        </a:p>
                      </a:txBody>
                      <a:tcPr/>
                    </a:tc>
                    <a:tc>
                      <a:txBody>
                        <a:bodyPr/>
                        <a:lstStyle/>
                        <a:p>
                          <a:r>
                            <a:rPr lang="en-US" dirty="0"/>
                            <a:t>1.41</a:t>
                          </a:r>
                        </a:p>
                      </a:txBody>
                      <a:tcPr/>
                    </a:tc>
                    <a:extLst>
                      <a:ext uri="{0D108BD9-81ED-4DB2-BD59-A6C34878D82A}">
                        <a16:rowId xmlns:a16="http://schemas.microsoft.com/office/drawing/2014/main" val="56062083"/>
                      </a:ext>
                    </a:extLst>
                  </a:tr>
                  <a:tr h="370840">
                    <a:tc>
                      <a:txBody>
                        <a:bodyPr/>
                        <a:lstStyle/>
                        <a:p>
                          <a:r>
                            <a:rPr lang="en-US" dirty="0"/>
                            <a:t>Ring</a:t>
                          </a:r>
                        </a:p>
                      </a:txBody>
                      <a:tcPr/>
                    </a:tc>
                    <a:tc>
                      <a:txBody>
                        <a:bodyPr/>
                        <a:lstStyle/>
                        <a:p>
                          <a:r>
                            <a:rPr lang="en-US" dirty="0"/>
                            <a:t>32.3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2.6</a:t>
                          </a:r>
                        </a:p>
                      </a:txBody>
                      <a:tcPr/>
                    </a:tc>
                    <a:tc>
                      <a:txBody>
                        <a:bodyPr/>
                        <a:lstStyle/>
                        <a:p>
                          <a:r>
                            <a:rPr lang="en-US" dirty="0"/>
                            <a:t>155.5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3.5</a:t>
                          </a:r>
                        </a:p>
                      </a:txBody>
                      <a:tcPr/>
                    </a:tc>
                    <a:tc>
                      <a:txBody>
                        <a:bodyPr/>
                        <a:lstStyle/>
                        <a:p>
                          <a:r>
                            <a:rPr lang="en-US" dirty="0"/>
                            <a:t>1.52</a:t>
                          </a:r>
                        </a:p>
                      </a:txBody>
                      <a:tcPr/>
                    </a:tc>
                    <a:extLst>
                      <a:ext uri="{0D108BD9-81ED-4DB2-BD59-A6C34878D82A}">
                        <a16:rowId xmlns:a16="http://schemas.microsoft.com/office/drawing/2014/main" val="325165462"/>
                      </a:ext>
                    </a:extLst>
                  </a:tr>
                  <a:tr h="370840">
                    <a:tc>
                      <a:txBody>
                        <a:bodyPr/>
                        <a:lstStyle/>
                        <a:p>
                          <a:r>
                            <a:rPr lang="en-US" dirty="0"/>
                            <a:t>Gauss + Binary comp.</a:t>
                          </a:r>
                        </a:p>
                      </a:txBody>
                      <a:tcPr/>
                    </a:tc>
                    <a:tc>
                      <a:txBody>
                        <a:bodyPr/>
                        <a:lstStyle/>
                        <a:p>
                          <a:r>
                            <a:rPr lang="en-US" dirty="0"/>
                            <a:t>26.9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2.80</a:t>
                          </a:r>
                        </a:p>
                      </a:txBody>
                      <a:tcPr/>
                    </a:tc>
                    <a:tc>
                      <a:txBody>
                        <a:bodyPr/>
                        <a:lstStyle/>
                        <a:p>
                          <a:r>
                            <a:rPr lang="en-US" dirty="0"/>
                            <a:t>151.6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5.6</a:t>
                          </a:r>
                        </a:p>
                      </a:txBody>
                      <a:tcPr/>
                    </a:tc>
                    <a:tc>
                      <a:txBody>
                        <a:bodyPr/>
                        <a:lstStyle/>
                        <a:p>
                          <a:r>
                            <a:rPr lang="en-US" dirty="0"/>
                            <a:t>1.36</a:t>
                          </a:r>
                        </a:p>
                      </a:txBody>
                      <a:tcPr/>
                    </a:tc>
                    <a:extLst>
                      <a:ext uri="{0D108BD9-81ED-4DB2-BD59-A6C34878D82A}">
                        <a16:rowId xmlns:a16="http://schemas.microsoft.com/office/drawing/2014/main" val="2428731484"/>
                      </a:ext>
                    </a:extLst>
                  </a:tr>
                  <a:tr h="370840">
                    <a:tc>
                      <a:txBody>
                        <a:bodyPr/>
                        <a:lstStyle/>
                        <a:p>
                          <a:r>
                            <a:rPr lang="en-US" dirty="0"/>
                            <a:t>Ring + Binary comp.</a:t>
                          </a:r>
                        </a:p>
                      </a:txBody>
                      <a:tcPr/>
                    </a:tc>
                    <a:tc>
                      <a:txBody>
                        <a:bodyPr/>
                        <a:lstStyle/>
                        <a:p>
                          <a:r>
                            <a:rPr lang="en-US" dirty="0"/>
                            <a:t>31.5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2.30</a:t>
                          </a:r>
                        </a:p>
                      </a:txBody>
                      <a:tcPr/>
                    </a:tc>
                    <a:tc>
                      <a:txBody>
                        <a:bodyPr/>
                        <a:lstStyle/>
                        <a:p>
                          <a:r>
                            <a:rPr lang="en-US" dirty="0"/>
                            <a:t>155.8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4.20</a:t>
                          </a:r>
                        </a:p>
                      </a:txBody>
                      <a:tcPr/>
                    </a:tc>
                    <a:tc>
                      <a:txBody>
                        <a:bodyPr/>
                        <a:lstStyle/>
                        <a:p>
                          <a:r>
                            <a:rPr lang="en-US" dirty="0"/>
                            <a:t>1.42</a:t>
                          </a:r>
                        </a:p>
                      </a:txBody>
                      <a:tcPr/>
                    </a:tc>
                    <a:extLst>
                      <a:ext uri="{0D108BD9-81ED-4DB2-BD59-A6C34878D82A}">
                        <a16:rowId xmlns:a16="http://schemas.microsoft.com/office/drawing/2014/main" val="971934038"/>
                      </a:ext>
                    </a:extLst>
                  </a:tr>
                </a:tbl>
              </a:graphicData>
            </a:graphic>
          </p:graphicFrame>
        </mc:Choice>
        <mc:Fallback xmlns="">
          <p:graphicFrame>
            <p:nvGraphicFramePr>
              <p:cNvPr id="3" name="Table 5">
                <a:extLst>
                  <a:ext uri="{FF2B5EF4-FFF2-40B4-BE49-F238E27FC236}">
                    <a16:creationId xmlns:a16="http://schemas.microsoft.com/office/drawing/2014/main" id="{DDDED4EE-6E18-9DF2-3F67-848CFE4DCBEF}"/>
                  </a:ext>
                </a:extLst>
              </p:cNvPr>
              <p:cNvGraphicFramePr>
                <a:graphicFrameLocks noGrp="1"/>
              </p:cNvGraphicFramePr>
              <p:nvPr>
                <p:extLst>
                  <p:ext uri="{D42A27DB-BD31-4B8C-83A1-F6EECF244321}">
                    <p14:modId xmlns:p14="http://schemas.microsoft.com/office/powerpoint/2010/main" val="2999933921"/>
                  </p:ext>
                </p:extLst>
              </p:nvPr>
            </p:nvGraphicFramePr>
            <p:xfrm>
              <a:off x="632346" y="3190280"/>
              <a:ext cx="7503884" cy="1854200"/>
            </p:xfrm>
            <a:graphic>
              <a:graphicData uri="http://schemas.openxmlformats.org/drawingml/2006/table">
                <a:tbl>
                  <a:tblPr firstRow="1" bandRow="1">
                    <a:tableStyleId>{5C22544A-7EE6-4342-B048-85BDC9FD1C3A}</a:tableStyleId>
                  </a:tblPr>
                  <a:tblGrid>
                    <a:gridCol w="2274971">
                      <a:extLst>
                        <a:ext uri="{9D8B030D-6E8A-4147-A177-3AD203B41FA5}">
                          <a16:colId xmlns:a16="http://schemas.microsoft.com/office/drawing/2014/main" val="3547891358"/>
                        </a:ext>
                      </a:extLst>
                    </a:gridCol>
                    <a:gridCol w="2315688">
                      <a:extLst>
                        <a:ext uri="{9D8B030D-6E8A-4147-A177-3AD203B41FA5}">
                          <a16:colId xmlns:a16="http://schemas.microsoft.com/office/drawing/2014/main" val="1741879021"/>
                        </a:ext>
                      </a:extLst>
                    </a:gridCol>
                    <a:gridCol w="1888177">
                      <a:extLst>
                        <a:ext uri="{9D8B030D-6E8A-4147-A177-3AD203B41FA5}">
                          <a16:colId xmlns:a16="http://schemas.microsoft.com/office/drawing/2014/main" val="2805165476"/>
                        </a:ext>
                      </a:extLst>
                    </a:gridCol>
                    <a:gridCol w="1025048">
                      <a:extLst>
                        <a:ext uri="{9D8B030D-6E8A-4147-A177-3AD203B41FA5}">
                          <a16:colId xmlns:a16="http://schemas.microsoft.com/office/drawing/2014/main" val="855286836"/>
                        </a:ext>
                      </a:extLst>
                    </a:gridCol>
                  </a:tblGrid>
                  <a:tr h="370840">
                    <a:tc>
                      <a:txBody>
                        <a:bodyPr/>
                        <a:lstStyle/>
                        <a:p>
                          <a:r>
                            <a:rPr lang="en-US" dirty="0"/>
                            <a:t>Model</a:t>
                          </a:r>
                        </a:p>
                      </a:txBody>
                      <a:tcPr/>
                    </a:tc>
                    <a:tc>
                      <a:txBody>
                        <a:bodyPr/>
                        <a:lstStyle/>
                        <a:p>
                          <a:endParaRPr lang="en-US"/>
                        </a:p>
                      </a:txBody>
                      <a:tcPr>
                        <a:blipFill>
                          <a:blip r:embed="rId3"/>
                          <a:stretch>
                            <a:fillRect l="-98361" t="-6897" r="-126776" b="-431034"/>
                          </a:stretch>
                        </a:blipFill>
                      </a:tcPr>
                    </a:tc>
                    <a:tc>
                      <a:txBody>
                        <a:bodyPr/>
                        <a:lstStyle/>
                        <a:p>
                          <a:endParaRPr lang="en-US"/>
                        </a:p>
                      </a:txBody>
                      <a:tcPr>
                        <a:blipFill>
                          <a:blip r:embed="rId3"/>
                          <a:stretch>
                            <a:fillRect l="-243624" t="-6897" r="-55705" b="-431034"/>
                          </a:stretch>
                        </a:blipFill>
                      </a:tcPr>
                    </a:tc>
                    <a:tc>
                      <a:txBody>
                        <a:bodyPr/>
                        <a:lstStyle/>
                        <a:p>
                          <a:endParaRPr lang="en-US"/>
                        </a:p>
                      </a:txBody>
                      <a:tcPr>
                        <a:blipFill>
                          <a:blip r:embed="rId3"/>
                          <a:stretch>
                            <a:fillRect l="-632099" t="-6897" r="-2469" b="-431034"/>
                          </a:stretch>
                        </a:blipFill>
                      </a:tcPr>
                    </a:tc>
                    <a:extLst>
                      <a:ext uri="{0D108BD9-81ED-4DB2-BD59-A6C34878D82A}">
                        <a16:rowId xmlns:a16="http://schemas.microsoft.com/office/drawing/2014/main" val="873407440"/>
                      </a:ext>
                    </a:extLst>
                  </a:tr>
                  <a:tr h="370840">
                    <a:tc>
                      <a:txBody>
                        <a:bodyPr/>
                        <a:lstStyle/>
                        <a:p>
                          <a:r>
                            <a:rPr lang="en-US" dirty="0"/>
                            <a:t>Gauss</a:t>
                          </a:r>
                        </a:p>
                      </a:txBody>
                      <a:tcPr/>
                    </a:tc>
                    <a:tc>
                      <a:txBody>
                        <a:bodyPr/>
                        <a:lstStyle/>
                        <a:p>
                          <a:endParaRPr lang="en-US"/>
                        </a:p>
                      </a:txBody>
                      <a:tcPr>
                        <a:blipFill>
                          <a:blip r:embed="rId3"/>
                          <a:stretch>
                            <a:fillRect l="-98361" t="-103333" r="-126776" b="-316667"/>
                          </a:stretch>
                        </a:blipFill>
                      </a:tcPr>
                    </a:tc>
                    <a:tc>
                      <a:txBody>
                        <a:bodyPr/>
                        <a:lstStyle/>
                        <a:p>
                          <a:endParaRPr lang="en-US"/>
                        </a:p>
                      </a:txBody>
                      <a:tcPr>
                        <a:blipFill>
                          <a:blip r:embed="rId3"/>
                          <a:stretch>
                            <a:fillRect l="-243624" t="-103333" r="-55705" b="-316667"/>
                          </a:stretch>
                        </a:blipFill>
                      </a:tcPr>
                    </a:tc>
                    <a:tc>
                      <a:txBody>
                        <a:bodyPr/>
                        <a:lstStyle/>
                        <a:p>
                          <a:r>
                            <a:rPr lang="en-US" dirty="0"/>
                            <a:t>1.41</a:t>
                          </a:r>
                        </a:p>
                      </a:txBody>
                      <a:tcPr/>
                    </a:tc>
                    <a:extLst>
                      <a:ext uri="{0D108BD9-81ED-4DB2-BD59-A6C34878D82A}">
                        <a16:rowId xmlns:a16="http://schemas.microsoft.com/office/drawing/2014/main" val="56062083"/>
                      </a:ext>
                    </a:extLst>
                  </a:tr>
                  <a:tr h="370840">
                    <a:tc>
                      <a:txBody>
                        <a:bodyPr/>
                        <a:lstStyle/>
                        <a:p>
                          <a:r>
                            <a:rPr lang="en-US" dirty="0"/>
                            <a:t>Ring</a:t>
                          </a:r>
                        </a:p>
                      </a:txBody>
                      <a:tcPr/>
                    </a:tc>
                    <a:tc>
                      <a:txBody>
                        <a:bodyPr/>
                        <a:lstStyle/>
                        <a:p>
                          <a:endParaRPr lang="en-US"/>
                        </a:p>
                      </a:txBody>
                      <a:tcPr>
                        <a:blipFill>
                          <a:blip r:embed="rId3"/>
                          <a:stretch>
                            <a:fillRect l="-98361" t="-210345" r="-126776" b="-227586"/>
                          </a:stretch>
                        </a:blipFill>
                      </a:tcPr>
                    </a:tc>
                    <a:tc>
                      <a:txBody>
                        <a:bodyPr/>
                        <a:lstStyle/>
                        <a:p>
                          <a:endParaRPr lang="en-US"/>
                        </a:p>
                      </a:txBody>
                      <a:tcPr>
                        <a:blipFill>
                          <a:blip r:embed="rId3"/>
                          <a:stretch>
                            <a:fillRect l="-243624" t="-210345" r="-55705" b="-227586"/>
                          </a:stretch>
                        </a:blipFill>
                      </a:tcPr>
                    </a:tc>
                    <a:tc>
                      <a:txBody>
                        <a:bodyPr/>
                        <a:lstStyle/>
                        <a:p>
                          <a:r>
                            <a:rPr lang="en-US" dirty="0"/>
                            <a:t>1.52</a:t>
                          </a:r>
                        </a:p>
                      </a:txBody>
                      <a:tcPr/>
                    </a:tc>
                    <a:extLst>
                      <a:ext uri="{0D108BD9-81ED-4DB2-BD59-A6C34878D82A}">
                        <a16:rowId xmlns:a16="http://schemas.microsoft.com/office/drawing/2014/main" val="325165462"/>
                      </a:ext>
                    </a:extLst>
                  </a:tr>
                  <a:tr h="370840">
                    <a:tc>
                      <a:txBody>
                        <a:bodyPr/>
                        <a:lstStyle/>
                        <a:p>
                          <a:r>
                            <a:rPr lang="en-US" dirty="0"/>
                            <a:t>Gauss + Binary comp.</a:t>
                          </a:r>
                        </a:p>
                      </a:txBody>
                      <a:tcPr/>
                    </a:tc>
                    <a:tc>
                      <a:txBody>
                        <a:bodyPr/>
                        <a:lstStyle/>
                        <a:p>
                          <a:endParaRPr lang="en-US"/>
                        </a:p>
                      </a:txBody>
                      <a:tcPr>
                        <a:blipFill>
                          <a:blip r:embed="rId3"/>
                          <a:stretch>
                            <a:fillRect l="-98361" t="-300000" r="-126776" b="-120000"/>
                          </a:stretch>
                        </a:blipFill>
                      </a:tcPr>
                    </a:tc>
                    <a:tc>
                      <a:txBody>
                        <a:bodyPr/>
                        <a:lstStyle/>
                        <a:p>
                          <a:endParaRPr lang="en-US"/>
                        </a:p>
                      </a:txBody>
                      <a:tcPr>
                        <a:blipFill>
                          <a:blip r:embed="rId3"/>
                          <a:stretch>
                            <a:fillRect l="-243624" t="-300000" r="-55705" b="-120000"/>
                          </a:stretch>
                        </a:blipFill>
                      </a:tcPr>
                    </a:tc>
                    <a:tc>
                      <a:txBody>
                        <a:bodyPr/>
                        <a:lstStyle/>
                        <a:p>
                          <a:r>
                            <a:rPr lang="en-US" dirty="0"/>
                            <a:t>1.36</a:t>
                          </a:r>
                        </a:p>
                      </a:txBody>
                      <a:tcPr/>
                    </a:tc>
                    <a:extLst>
                      <a:ext uri="{0D108BD9-81ED-4DB2-BD59-A6C34878D82A}">
                        <a16:rowId xmlns:a16="http://schemas.microsoft.com/office/drawing/2014/main" val="2428731484"/>
                      </a:ext>
                    </a:extLst>
                  </a:tr>
                  <a:tr h="370840">
                    <a:tc>
                      <a:txBody>
                        <a:bodyPr/>
                        <a:lstStyle/>
                        <a:p>
                          <a:r>
                            <a:rPr lang="en-US" dirty="0"/>
                            <a:t>Ring + Binary comp.</a:t>
                          </a:r>
                        </a:p>
                      </a:txBody>
                      <a:tcPr/>
                    </a:tc>
                    <a:tc>
                      <a:txBody>
                        <a:bodyPr/>
                        <a:lstStyle/>
                        <a:p>
                          <a:endParaRPr lang="en-US"/>
                        </a:p>
                      </a:txBody>
                      <a:tcPr>
                        <a:blipFill>
                          <a:blip r:embed="rId3"/>
                          <a:stretch>
                            <a:fillRect l="-98361" t="-413793" r="-126776" b="-24138"/>
                          </a:stretch>
                        </a:blipFill>
                      </a:tcPr>
                    </a:tc>
                    <a:tc>
                      <a:txBody>
                        <a:bodyPr/>
                        <a:lstStyle/>
                        <a:p>
                          <a:endParaRPr lang="en-US"/>
                        </a:p>
                      </a:txBody>
                      <a:tcPr>
                        <a:blipFill>
                          <a:blip r:embed="rId3"/>
                          <a:stretch>
                            <a:fillRect l="-243624" t="-413793" r="-55705" b="-24138"/>
                          </a:stretch>
                        </a:blipFill>
                      </a:tcPr>
                    </a:tc>
                    <a:tc>
                      <a:txBody>
                        <a:bodyPr/>
                        <a:lstStyle/>
                        <a:p>
                          <a:r>
                            <a:rPr lang="en-US" dirty="0"/>
                            <a:t>1.42</a:t>
                          </a:r>
                        </a:p>
                      </a:txBody>
                      <a:tcPr/>
                    </a:tc>
                    <a:extLst>
                      <a:ext uri="{0D108BD9-81ED-4DB2-BD59-A6C34878D82A}">
                        <a16:rowId xmlns:a16="http://schemas.microsoft.com/office/drawing/2014/main" val="971934038"/>
                      </a:ext>
                    </a:extLst>
                  </a:tr>
                </a:tbl>
              </a:graphicData>
            </a:graphic>
          </p:graphicFrame>
        </mc:Fallback>
      </mc:AlternateContent>
      <p:pic>
        <p:nvPicPr>
          <p:cNvPr id="9" name="Picture 8" descr="Graphical user interface&#10;&#10;Description automatically generated">
            <a:extLst>
              <a:ext uri="{FF2B5EF4-FFF2-40B4-BE49-F238E27FC236}">
                <a16:creationId xmlns:a16="http://schemas.microsoft.com/office/drawing/2014/main" id="{34E3369A-1BAF-993B-BB6F-F6D77067A196}"/>
              </a:ext>
            </a:extLst>
          </p:cNvPr>
          <p:cNvPicPr>
            <a:picLocks noChangeAspect="1"/>
          </p:cNvPicPr>
          <p:nvPr/>
        </p:nvPicPr>
        <p:blipFill>
          <a:blip r:embed="rId4"/>
          <a:stretch>
            <a:fillRect/>
          </a:stretch>
        </p:blipFill>
        <p:spPr>
          <a:xfrm>
            <a:off x="9121253" y="1209911"/>
            <a:ext cx="2718942" cy="2591492"/>
          </a:xfrm>
          <a:prstGeom prst="rect">
            <a:avLst/>
          </a:prstGeom>
        </p:spPr>
      </p:pic>
      <p:pic>
        <p:nvPicPr>
          <p:cNvPr id="11" name="Picture 10" descr="Graphical user interface&#10;&#10;Description automatically generated with medium confidence">
            <a:extLst>
              <a:ext uri="{FF2B5EF4-FFF2-40B4-BE49-F238E27FC236}">
                <a16:creationId xmlns:a16="http://schemas.microsoft.com/office/drawing/2014/main" id="{90F1CC46-9DEE-EC89-F9B9-B75081699EC6}"/>
              </a:ext>
            </a:extLst>
          </p:cNvPr>
          <p:cNvPicPr>
            <a:picLocks noChangeAspect="1"/>
          </p:cNvPicPr>
          <p:nvPr/>
        </p:nvPicPr>
        <p:blipFill>
          <a:blip r:embed="rId5"/>
          <a:stretch>
            <a:fillRect/>
          </a:stretch>
        </p:blipFill>
        <p:spPr>
          <a:xfrm>
            <a:off x="9121253" y="3913120"/>
            <a:ext cx="2718942" cy="2481906"/>
          </a:xfrm>
          <a:prstGeom prst="rect">
            <a:avLst/>
          </a:prstGeom>
        </p:spPr>
      </p:pic>
    </p:spTree>
    <p:extLst>
      <p:ext uri="{BB962C8B-B14F-4D97-AF65-F5344CB8AC3E}">
        <p14:creationId xmlns:p14="http://schemas.microsoft.com/office/powerpoint/2010/main" val="149764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7994-9C91-FC3A-EB36-BE316732D830}"/>
              </a:ext>
            </a:extLst>
          </p:cNvPr>
          <p:cNvSpPr>
            <a:spLocks noGrp="1"/>
          </p:cNvSpPr>
          <p:nvPr>
            <p:ph type="ctrTitle"/>
          </p:nvPr>
        </p:nvSpPr>
        <p:spPr>
          <a:xfrm>
            <a:off x="1524000" y="819622"/>
            <a:ext cx="9144000" cy="780578"/>
          </a:xfrm>
        </p:spPr>
        <p:txBody>
          <a:bodyPr/>
          <a:lstStyle/>
          <a:p>
            <a:r>
              <a:rPr lang="en-US" sz="5400" dirty="0"/>
              <a:t>PMOIRED Modelling</a:t>
            </a:r>
          </a:p>
        </p:txBody>
      </p:sp>
      <p:sp>
        <p:nvSpPr>
          <p:cNvPr id="4" name="Footer Placeholder 3">
            <a:extLst>
              <a:ext uri="{FF2B5EF4-FFF2-40B4-BE49-F238E27FC236}">
                <a16:creationId xmlns:a16="http://schemas.microsoft.com/office/drawing/2014/main" id="{99BF522D-8562-1BDE-E17D-F6C5FA8FF89B}"/>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7E24BC75-F4E0-8CCC-C337-19510144356C}"/>
              </a:ext>
            </a:extLst>
          </p:cNvPr>
          <p:cNvSpPr>
            <a:spLocks noGrp="1"/>
          </p:cNvSpPr>
          <p:nvPr>
            <p:ph type="sldNum" sz="quarter" idx="12"/>
          </p:nvPr>
        </p:nvSpPr>
        <p:spPr/>
        <p:txBody>
          <a:bodyPr/>
          <a:lstStyle/>
          <a:p>
            <a:fld id="{EC7E484E-D9B0-EF48-8060-2F19FFE281E1}" type="slidenum">
              <a:rPr lang="en-US" smtClean="0"/>
              <a:t>14</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2EB1F0-C43A-E071-67E4-FD90AB2E0BCB}"/>
                  </a:ext>
                </a:extLst>
              </p:cNvPr>
              <p:cNvSpPr txBox="1"/>
              <p:nvPr/>
            </p:nvSpPr>
            <p:spPr>
              <a:xfrm>
                <a:off x="1672175" y="2152270"/>
                <a:ext cx="8847648"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Ring model with m=1 modulation gave </a:t>
                </a:r>
                <a:r>
                  <a:rPr lang="en-US" dirty="0" err="1"/>
                  <a:t>i</a:t>
                </a:r>
                <a:r>
                  <a:rPr lang="en-US" dirty="0"/>
                  <a:t> = 23</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+- 5</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PA = 168</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+- 2.4</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(H-band PIONIER, </a:t>
                </a:r>
                <a:r>
                  <a:rPr lang="en-US" dirty="0" err="1"/>
                  <a:t>Benisty</a:t>
                </a:r>
                <a:r>
                  <a:rPr lang="en-US" dirty="0"/>
                  <a:t> et al 2018)</a:t>
                </a:r>
              </a:p>
            </p:txBody>
          </p:sp>
        </mc:Choice>
        <mc:Fallback xmlns="">
          <p:sp>
            <p:nvSpPr>
              <p:cNvPr id="7" name="TextBox 6">
                <a:extLst>
                  <a:ext uri="{FF2B5EF4-FFF2-40B4-BE49-F238E27FC236}">
                    <a16:creationId xmlns:a16="http://schemas.microsoft.com/office/drawing/2014/main" id="{132EB1F0-C43A-E071-67E4-FD90AB2E0BCB}"/>
                  </a:ext>
                </a:extLst>
              </p:cNvPr>
              <p:cNvSpPr txBox="1">
                <a:spLocks noRot="1" noChangeAspect="1" noMove="1" noResize="1" noEditPoints="1" noAdjustHandles="1" noChangeArrowheads="1" noChangeShapeType="1" noTextEdit="1"/>
              </p:cNvSpPr>
              <p:nvPr/>
            </p:nvSpPr>
            <p:spPr>
              <a:xfrm>
                <a:off x="1672175" y="2152270"/>
                <a:ext cx="8847648" cy="646331"/>
              </a:xfrm>
              <a:prstGeom prst="rect">
                <a:avLst/>
              </a:prstGeom>
              <a:blipFill>
                <a:blip r:embed="rId3"/>
                <a:stretch>
                  <a:fillRect l="-430"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5">
                <a:extLst>
                  <a:ext uri="{FF2B5EF4-FFF2-40B4-BE49-F238E27FC236}">
                    <a16:creationId xmlns:a16="http://schemas.microsoft.com/office/drawing/2014/main" id="{7D98B959-11A7-372C-B416-4E8CD627BDC8}"/>
                  </a:ext>
                </a:extLst>
              </p:cNvPr>
              <p:cNvGraphicFramePr>
                <a:graphicFrameLocks noGrp="1"/>
              </p:cNvGraphicFramePr>
              <p:nvPr>
                <p:extLst>
                  <p:ext uri="{D42A27DB-BD31-4B8C-83A1-F6EECF244321}">
                    <p14:modId xmlns:p14="http://schemas.microsoft.com/office/powerpoint/2010/main" val="4226709276"/>
                  </p:ext>
                </p:extLst>
              </p:nvPr>
            </p:nvGraphicFramePr>
            <p:xfrm>
              <a:off x="2225777" y="3113163"/>
              <a:ext cx="7503884" cy="1854200"/>
            </p:xfrm>
            <a:graphic>
              <a:graphicData uri="http://schemas.openxmlformats.org/drawingml/2006/table">
                <a:tbl>
                  <a:tblPr firstRow="1" bandRow="1">
                    <a:tableStyleId>{5C22544A-7EE6-4342-B048-85BDC9FD1C3A}</a:tableStyleId>
                  </a:tblPr>
                  <a:tblGrid>
                    <a:gridCol w="2274971">
                      <a:extLst>
                        <a:ext uri="{9D8B030D-6E8A-4147-A177-3AD203B41FA5}">
                          <a16:colId xmlns:a16="http://schemas.microsoft.com/office/drawing/2014/main" val="3547891358"/>
                        </a:ext>
                      </a:extLst>
                    </a:gridCol>
                    <a:gridCol w="2315688">
                      <a:extLst>
                        <a:ext uri="{9D8B030D-6E8A-4147-A177-3AD203B41FA5}">
                          <a16:colId xmlns:a16="http://schemas.microsoft.com/office/drawing/2014/main" val="1741879021"/>
                        </a:ext>
                      </a:extLst>
                    </a:gridCol>
                    <a:gridCol w="1888177">
                      <a:extLst>
                        <a:ext uri="{9D8B030D-6E8A-4147-A177-3AD203B41FA5}">
                          <a16:colId xmlns:a16="http://schemas.microsoft.com/office/drawing/2014/main" val="2805165476"/>
                        </a:ext>
                      </a:extLst>
                    </a:gridCol>
                    <a:gridCol w="1025048">
                      <a:extLst>
                        <a:ext uri="{9D8B030D-6E8A-4147-A177-3AD203B41FA5}">
                          <a16:colId xmlns:a16="http://schemas.microsoft.com/office/drawing/2014/main" val="855286836"/>
                        </a:ext>
                      </a:extLst>
                    </a:gridCol>
                  </a:tblGrid>
                  <a:tr h="370840">
                    <a:tc>
                      <a:txBody>
                        <a:bodyPr/>
                        <a:lstStyle/>
                        <a:p>
                          <a:r>
                            <a:rPr lang="en-US" dirty="0"/>
                            <a:t>Model</a:t>
                          </a:r>
                        </a:p>
                      </a:txBody>
                      <a:tcPr/>
                    </a:tc>
                    <a:tc>
                      <a:txBody>
                        <a:bodyPr/>
                        <a:lstStyle/>
                        <a:p>
                          <a:r>
                            <a:rPr lang="en-US" dirty="0"/>
                            <a:t>Inclination Angle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a:t>
                          </a:r>
                        </a:p>
                      </a:txBody>
                      <a:tcPr/>
                    </a:tc>
                    <a:tc>
                      <a:txBody>
                        <a:bodyPr/>
                        <a:lstStyle/>
                        <a:p>
                          <a:r>
                            <a:rPr lang="en-US" dirty="0"/>
                            <a:t>Position Angle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𝝌</m:t>
                                    </m:r>
                                    <m:r>
                                      <a:rPr lang="en-GB" sz="1800" b="1" i="1" smtClean="0">
                                        <a:latin typeface="Cambria Math" panose="02040503050406030204" pitchFamily="18" charset="0"/>
                                        <a:ea typeface="Cambria Math" panose="02040503050406030204" pitchFamily="18" charset="0"/>
                                      </a:rPr>
                                      <m:t>𝟐</m:t>
                                    </m:r>
                                  </m:e>
                                  <m:sub>
                                    <m:r>
                                      <a:rPr lang="en-GB" sz="1800" b="1" i="1" smtClean="0">
                                        <a:latin typeface="Cambria Math" panose="02040503050406030204" pitchFamily="18" charset="0"/>
                                      </a:rPr>
                                      <m:t>𝒓</m:t>
                                    </m:r>
                                  </m:sub>
                                </m:sSub>
                              </m:oMath>
                            </m:oMathPara>
                          </a14:m>
                          <a:endParaRPr lang="en-US" dirty="0"/>
                        </a:p>
                      </a:txBody>
                      <a:tcPr/>
                    </a:tc>
                    <a:extLst>
                      <a:ext uri="{0D108BD9-81ED-4DB2-BD59-A6C34878D82A}">
                        <a16:rowId xmlns:a16="http://schemas.microsoft.com/office/drawing/2014/main" val="873407440"/>
                      </a:ext>
                    </a:extLst>
                  </a:tr>
                  <a:tr h="370840">
                    <a:tc>
                      <a:txBody>
                        <a:bodyPr/>
                        <a:lstStyle/>
                        <a:p>
                          <a:r>
                            <a:rPr lang="en-US" dirty="0"/>
                            <a:t>Gauss</a:t>
                          </a:r>
                        </a:p>
                      </a:txBody>
                      <a:tcPr/>
                    </a:tc>
                    <a:tc>
                      <a:txBody>
                        <a:bodyPr/>
                        <a:lstStyle/>
                        <a:p>
                          <a:r>
                            <a:rPr lang="en-US" dirty="0"/>
                            <a:t>26.8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2.8</a:t>
                          </a:r>
                        </a:p>
                      </a:txBody>
                      <a:tcPr/>
                    </a:tc>
                    <a:tc>
                      <a:txBody>
                        <a:bodyPr/>
                        <a:lstStyle/>
                        <a:p>
                          <a:r>
                            <a:rPr lang="en-US" dirty="0"/>
                            <a:t>150.7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5.4</a:t>
                          </a:r>
                        </a:p>
                      </a:txBody>
                      <a:tcPr/>
                    </a:tc>
                    <a:tc>
                      <a:txBody>
                        <a:bodyPr/>
                        <a:lstStyle/>
                        <a:p>
                          <a:r>
                            <a:rPr lang="en-US" dirty="0"/>
                            <a:t>1.41</a:t>
                          </a:r>
                        </a:p>
                      </a:txBody>
                      <a:tcPr/>
                    </a:tc>
                    <a:extLst>
                      <a:ext uri="{0D108BD9-81ED-4DB2-BD59-A6C34878D82A}">
                        <a16:rowId xmlns:a16="http://schemas.microsoft.com/office/drawing/2014/main" val="56062083"/>
                      </a:ext>
                    </a:extLst>
                  </a:tr>
                  <a:tr h="370840">
                    <a:tc>
                      <a:txBody>
                        <a:bodyPr/>
                        <a:lstStyle/>
                        <a:p>
                          <a:r>
                            <a:rPr lang="en-US" dirty="0"/>
                            <a:t>Ring</a:t>
                          </a:r>
                        </a:p>
                      </a:txBody>
                      <a:tcPr/>
                    </a:tc>
                    <a:tc>
                      <a:txBody>
                        <a:bodyPr/>
                        <a:lstStyle/>
                        <a:p>
                          <a:r>
                            <a:rPr lang="en-US" dirty="0"/>
                            <a:t>32.3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2.6</a:t>
                          </a:r>
                        </a:p>
                      </a:txBody>
                      <a:tcPr/>
                    </a:tc>
                    <a:tc>
                      <a:txBody>
                        <a:bodyPr/>
                        <a:lstStyle/>
                        <a:p>
                          <a:r>
                            <a:rPr lang="en-US" dirty="0"/>
                            <a:t>155.5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3.5</a:t>
                          </a:r>
                        </a:p>
                      </a:txBody>
                      <a:tcPr/>
                    </a:tc>
                    <a:tc>
                      <a:txBody>
                        <a:bodyPr/>
                        <a:lstStyle/>
                        <a:p>
                          <a:r>
                            <a:rPr lang="en-US" dirty="0"/>
                            <a:t>1.52</a:t>
                          </a:r>
                        </a:p>
                      </a:txBody>
                      <a:tcPr/>
                    </a:tc>
                    <a:extLst>
                      <a:ext uri="{0D108BD9-81ED-4DB2-BD59-A6C34878D82A}">
                        <a16:rowId xmlns:a16="http://schemas.microsoft.com/office/drawing/2014/main" val="325165462"/>
                      </a:ext>
                    </a:extLst>
                  </a:tr>
                  <a:tr h="370840">
                    <a:tc>
                      <a:txBody>
                        <a:bodyPr/>
                        <a:lstStyle/>
                        <a:p>
                          <a:r>
                            <a:rPr lang="en-US" dirty="0"/>
                            <a:t>Gauss + Binary comp.</a:t>
                          </a:r>
                        </a:p>
                      </a:txBody>
                      <a:tcPr/>
                    </a:tc>
                    <a:tc>
                      <a:txBody>
                        <a:bodyPr/>
                        <a:lstStyle/>
                        <a:p>
                          <a:r>
                            <a:rPr lang="en-US" dirty="0"/>
                            <a:t>26.9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2.80</a:t>
                          </a:r>
                        </a:p>
                      </a:txBody>
                      <a:tcPr/>
                    </a:tc>
                    <a:tc>
                      <a:txBody>
                        <a:bodyPr/>
                        <a:lstStyle/>
                        <a:p>
                          <a:r>
                            <a:rPr lang="en-US" dirty="0"/>
                            <a:t>151.6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5.6</a:t>
                          </a:r>
                        </a:p>
                      </a:txBody>
                      <a:tcPr/>
                    </a:tc>
                    <a:tc>
                      <a:txBody>
                        <a:bodyPr/>
                        <a:lstStyle/>
                        <a:p>
                          <a:r>
                            <a:rPr lang="en-US" dirty="0"/>
                            <a:t>1.36</a:t>
                          </a:r>
                        </a:p>
                      </a:txBody>
                      <a:tcPr/>
                    </a:tc>
                    <a:extLst>
                      <a:ext uri="{0D108BD9-81ED-4DB2-BD59-A6C34878D82A}">
                        <a16:rowId xmlns:a16="http://schemas.microsoft.com/office/drawing/2014/main" val="2428731484"/>
                      </a:ext>
                    </a:extLst>
                  </a:tr>
                  <a:tr h="370840">
                    <a:tc>
                      <a:txBody>
                        <a:bodyPr/>
                        <a:lstStyle/>
                        <a:p>
                          <a:r>
                            <a:rPr lang="en-US" dirty="0"/>
                            <a:t>Ring + Binary comp.</a:t>
                          </a:r>
                        </a:p>
                      </a:txBody>
                      <a:tcPr/>
                    </a:tc>
                    <a:tc>
                      <a:txBody>
                        <a:bodyPr/>
                        <a:lstStyle/>
                        <a:p>
                          <a:r>
                            <a:rPr lang="en-US" dirty="0"/>
                            <a:t>31.5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2.30</a:t>
                          </a:r>
                        </a:p>
                      </a:txBody>
                      <a:tcPr/>
                    </a:tc>
                    <a:tc>
                      <a:txBody>
                        <a:bodyPr/>
                        <a:lstStyle/>
                        <a:p>
                          <a:r>
                            <a:rPr lang="en-US" dirty="0"/>
                            <a:t>155.8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4.20</a:t>
                          </a:r>
                        </a:p>
                      </a:txBody>
                      <a:tcPr/>
                    </a:tc>
                    <a:tc>
                      <a:txBody>
                        <a:bodyPr/>
                        <a:lstStyle/>
                        <a:p>
                          <a:r>
                            <a:rPr lang="en-US" dirty="0"/>
                            <a:t>1.42</a:t>
                          </a:r>
                        </a:p>
                      </a:txBody>
                      <a:tcPr/>
                    </a:tc>
                    <a:extLst>
                      <a:ext uri="{0D108BD9-81ED-4DB2-BD59-A6C34878D82A}">
                        <a16:rowId xmlns:a16="http://schemas.microsoft.com/office/drawing/2014/main" val="971934038"/>
                      </a:ext>
                    </a:extLst>
                  </a:tr>
                </a:tbl>
              </a:graphicData>
            </a:graphic>
          </p:graphicFrame>
        </mc:Choice>
        <mc:Fallback xmlns="">
          <p:graphicFrame>
            <p:nvGraphicFramePr>
              <p:cNvPr id="3" name="Table 5">
                <a:extLst>
                  <a:ext uri="{FF2B5EF4-FFF2-40B4-BE49-F238E27FC236}">
                    <a16:creationId xmlns:a16="http://schemas.microsoft.com/office/drawing/2014/main" id="{7D98B959-11A7-372C-B416-4E8CD627BDC8}"/>
                  </a:ext>
                </a:extLst>
              </p:cNvPr>
              <p:cNvGraphicFramePr>
                <a:graphicFrameLocks noGrp="1"/>
              </p:cNvGraphicFramePr>
              <p:nvPr>
                <p:extLst>
                  <p:ext uri="{D42A27DB-BD31-4B8C-83A1-F6EECF244321}">
                    <p14:modId xmlns:p14="http://schemas.microsoft.com/office/powerpoint/2010/main" val="4226709276"/>
                  </p:ext>
                </p:extLst>
              </p:nvPr>
            </p:nvGraphicFramePr>
            <p:xfrm>
              <a:off x="2225777" y="3113163"/>
              <a:ext cx="7503884" cy="1854200"/>
            </p:xfrm>
            <a:graphic>
              <a:graphicData uri="http://schemas.openxmlformats.org/drawingml/2006/table">
                <a:tbl>
                  <a:tblPr firstRow="1" bandRow="1">
                    <a:tableStyleId>{5C22544A-7EE6-4342-B048-85BDC9FD1C3A}</a:tableStyleId>
                  </a:tblPr>
                  <a:tblGrid>
                    <a:gridCol w="2274971">
                      <a:extLst>
                        <a:ext uri="{9D8B030D-6E8A-4147-A177-3AD203B41FA5}">
                          <a16:colId xmlns:a16="http://schemas.microsoft.com/office/drawing/2014/main" val="3547891358"/>
                        </a:ext>
                      </a:extLst>
                    </a:gridCol>
                    <a:gridCol w="2315688">
                      <a:extLst>
                        <a:ext uri="{9D8B030D-6E8A-4147-A177-3AD203B41FA5}">
                          <a16:colId xmlns:a16="http://schemas.microsoft.com/office/drawing/2014/main" val="1741879021"/>
                        </a:ext>
                      </a:extLst>
                    </a:gridCol>
                    <a:gridCol w="1888177">
                      <a:extLst>
                        <a:ext uri="{9D8B030D-6E8A-4147-A177-3AD203B41FA5}">
                          <a16:colId xmlns:a16="http://schemas.microsoft.com/office/drawing/2014/main" val="2805165476"/>
                        </a:ext>
                      </a:extLst>
                    </a:gridCol>
                    <a:gridCol w="1025048">
                      <a:extLst>
                        <a:ext uri="{9D8B030D-6E8A-4147-A177-3AD203B41FA5}">
                          <a16:colId xmlns:a16="http://schemas.microsoft.com/office/drawing/2014/main" val="855286836"/>
                        </a:ext>
                      </a:extLst>
                    </a:gridCol>
                  </a:tblGrid>
                  <a:tr h="370840">
                    <a:tc>
                      <a:txBody>
                        <a:bodyPr/>
                        <a:lstStyle/>
                        <a:p>
                          <a:r>
                            <a:rPr lang="en-US" dirty="0"/>
                            <a:t>Model</a:t>
                          </a:r>
                        </a:p>
                      </a:txBody>
                      <a:tcPr/>
                    </a:tc>
                    <a:tc>
                      <a:txBody>
                        <a:bodyPr/>
                        <a:lstStyle/>
                        <a:p>
                          <a:endParaRPr lang="en-US"/>
                        </a:p>
                      </a:txBody>
                      <a:tcPr>
                        <a:blipFill>
                          <a:blip r:embed="rId4"/>
                          <a:stretch>
                            <a:fillRect l="-98361" t="-10345" r="-126776" b="-431034"/>
                          </a:stretch>
                        </a:blipFill>
                      </a:tcPr>
                    </a:tc>
                    <a:tc>
                      <a:txBody>
                        <a:bodyPr/>
                        <a:lstStyle/>
                        <a:p>
                          <a:endParaRPr lang="en-US"/>
                        </a:p>
                      </a:txBody>
                      <a:tcPr>
                        <a:blipFill>
                          <a:blip r:embed="rId4"/>
                          <a:stretch>
                            <a:fillRect l="-243624" t="-10345" r="-55705" b="-431034"/>
                          </a:stretch>
                        </a:blipFill>
                      </a:tcPr>
                    </a:tc>
                    <a:tc>
                      <a:txBody>
                        <a:bodyPr/>
                        <a:lstStyle/>
                        <a:p>
                          <a:endParaRPr lang="en-US"/>
                        </a:p>
                      </a:txBody>
                      <a:tcPr>
                        <a:blipFill>
                          <a:blip r:embed="rId4"/>
                          <a:stretch>
                            <a:fillRect l="-632099" t="-10345" r="-2469" b="-431034"/>
                          </a:stretch>
                        </a:blipFill>
                      </a:tcPr>
                    </a:tc>
                    <a:extLst>
                      <a:ext uri="{0D108BD9-81ED-4DB2-BD59-A6C34878D82A}">
                        <a16:rowId xmlns:a16="http://schemas.microsoft.com/office/drawing/2014/main" val="873407440"/>
                      </a:ext>
                    </a:extLst>
                  </a:tr>
                  <a:tr h="370840">
                    <a:tc>
                      <a:txBody>
                        <a:bodyPr/>
                        <a:lstStyle/>
                        <a:p>
                          <a:r>
                            <a:rPr lang="en-US" dirty="0"/>
                            <a:t>Gauss</a:t>
                          </a:r>
                        </a:p>
                      </a:txBody>
                      <a:tcPr/>
                    </a:tc>
                    <a:tc>
                      <a:txBody>
                        <a:bodyPr/>
                        <a:lstStyle/>
                        <a:p>
                          <a:endParaRPr lang="en-US"/>
                        </a:p>
                      </a:txBody>
                      <a:tcPr>
                        <a:blipFill>
                          <a:blip r:embed="rId4"/>
                          <a:stretch>
                            <a:fillRect l="-98361" t="-106667" r="-126776" b="-316667"/>
                          </a:stretch>
                        </a:blipFill>
                      </a:tcPr>
                    </a:tc>
                    <a:tc>
                      <a:txBody>
                        <a:bodyPr/>
                        <a:lstStyle/>
                        <a:p>
                          <a:endParaRPr lang="en-US"/>
                        </a:p>
                      </a:txBody>
                      <a:tcPr>
                        <a:blipFill>
                          <a:blip r:embed="rId4"/>
                          <a:stretch>
                            <a:fillRect l="-243624" t="-106667" r="-55705" b="-316667"/>
                          </a:stretch>
                        </a:blipFill>
                      </a:tcPr>
                    </a:tc>
                    <a:tc>
                      <a:txBody>
                        <a:bodyPr/>
                        <a:lstStyle/>
                        <a:p>
                          <a:r>
                            <a:rPr lang="en-US" dirty="0"/>
                            <a:t>1.41</a:t>
                          </a:r>
                        </a:p>
                      </a:txBody>
                      <a:tcPr/>
                    </a:tc>
                    <a:extLst>
                      <a:ext uri="{0D108BD9-81ED-4DB2-BD59-A6C34878D82A}">
                        <a16:rowId xmlns:a16="http://schemas.microsoft.com/office/drawing/2014/main" val="56062083"/>
                      </a:ext>
                    </a:extLst>
                  </a:tr>
                  <a:tr h="370840">
                    <a:tc>
                      <a:txBody>
                        <a:bodyPr/>
                        <a:lstStyle/>
                        <a:p>
                          <a:r>
                            <a:rPr lang="en-US" dirty="0"/>
                            <a:t>Ring</a:t>
                          </a:r>
                        </a:p>
                      </a:txBody>
                      <a:tcPr/>
                    </a:tc>
                    <a:tc>
                      <a:txBody>
                        <a:bodyPr/>
                        <a:lstStyle/>
                        <a:p>
                          <a:endParaRPr lang="en-US"/>
                        </a:p>
                      </a:txBody>
                      <a:tcPr>
                        <a:blipFill>
                          <a:blip r:embed="rId4"/>
                          <a:stretch>
                            <a:fillRect l="-98361" t="-213793" r="-126776" b="-227586"/>
                          </a:stretch>
                        </a:blipFill>
                      </a:tcPr>
                    </a:tc>
                    <a:tc>
                      <a:txBody>
                        <a:bodyPr/>
                        <a:lstStyle/>
                        <a:p>
                          <a:endParaRPr lang="en-US"/>
                        </a:p>
                      </a:txBody>
                      <a:tcPr>
                        <a:blipFill>
                          <a:blip r:embed="rId4"/>
                          <a:stretch>
                            <a:fillRect l="-243624" t="-213793" r="-55705" b="-227586"/>
                          </a:stretch>
                        </a:blipFill>
                      </a:tcPr>
                    </a:tc>
                    <a:tc>
                      <a:txBody>
                        <a:bodyPr/>
                        <a:lstStyle/>
                        <a:p>
                          <a:r>
                            <a:rPr lang="en-US" dirty="0"/>
                            <a:t>1.52</a:t>
                          </a:r>
                        </a:p>
                      </a:txBody>
                      <a:tcPr/>
                    </a:tc>
                    <a:extLst>
                      <a:ext uri="{0D108BD9-81ED-4DB2-BD59-A6C34878D82A}">
                        <a16:rowId xmlns:a16="http://schemas.microsoft.com/office/drawing/2014/main" val="325165462"/>
                      </a:ext>
                    </a:extLst>
                  </a:tr>
                  <a:tr h="370840">
                    <a:tc>
                      <a:txBody>
                        <a:bodyPr/>
                        <a:lstStyle/>
                        <a:p>
                          <a:r>
                            <a:rPr lang="en-US" dirty="0"/>
                            <a:t>Gauss + Binary comp.</a:t>
                          </a:r>
                        </a:p>
                      </a:txBody>
                      <a:tcPr/>
                    </a:tc>
                    <a:tc>
                      <a:txBody>
                        <a:bodyPr/>
                        <a:lstStyle/>
                        <a:p>
                          <a:endParaRPr lang="en-US"/>
                        </a:p>
                      </a:txBody>
                      <a:tcPr>
                        <a:blipFill>
                          <a:blip r:embed="rId4"/>
                          <a:stretch>
                            <a:fillRect l="-98361" t="-303333" r="-126776" b="-120000"/>
                          </a:stretch>
                        </a:blipFill>
                      </a:tcPr>
                    </a:tc>
                    <a:tc>
                      <a:txBody>
                        <a:bodyPr/>
                        <a:lstStyle/>
                        <a:p>
                          <a:endParaRPr lang="en-US"/>
                        </a:p>
                      </a:txBody>
                      <a:tcPr>
                        <a:blipFill>
                          <a:blip r:embed="rId4"/>
                          <a:stretch>
                            <a:fillRect l="-243624" t="-303333" r="-55705" b="-120000"/>
                          </a:stretch>
                        </a:blipFill>
                      </a:tcPr>
                    </a:tc>
                    <a:tc>
                      <a:txBody>
                        <a:bodyPr/>
                        <a:lstStyle/>
                        <a:p>
                          <a:r>
                            <a:rPr lang="en-US" dirty="0"/>
                            <a:t>1.36</a:t>
                          </a:r>
                        </a:p>
                      </a:txBody>
                      <a:tcPr/>
                    </a:tc>
                    <a:extLst>
                      <a:ext uri="{0D108BD9-81ED-4DB2-BD59-A6C34878D82A}">
                        <a16:rowId xmlns:a16="http://schemas.microsoft.com/office/drawing/2014/main" val="2428731484"/>
                      </a:ext>
                    </a:extLst>
                  </a:tr>
                  <a:tr h="370840">
                    <a:tc>
                      <a:txBody>
                        <a:bodyPr/>
                        <a:lstStyle/>
                        <a:p>
                          <a:r>
                            <a:rPr lang="en-US" dirty="0"/>
                            <a:t>Ring + Binary comp.</a:t>
                          </a:r>
                        </a:p>
                      </a:txBody>
                      <a:tcPr/>
                    </a:tc>
                    <a:tc>
                      <a:txBody>
                        <a:bodyPr/>
                        <a:lstStyle/>
                        <a:p>
                          <a:endParaRPr lang="en-US"/>
                        </a:p>
                      </a:txBody>
                      <a:tcPr>
                        <a:blipFill>
                          <a:blip r:embed="rId4"/>
                          <a:stretch>
                            <a:fillRect l="-98361" t="-417241" r="-126776" b="-24138"/>
                          </a:stretch>
                        </a:blipFill>
                      </a:tcPr>
                    </a:tc>
                    <a:tc>
                      <a:txBody>
                        <a:bodyPr/>
                        <a:lstStyle/>
                        <a:p>
                          <a:endParaRPr lang="en-US"/>
                        </a:p>
                      </a:txBody>
                      <a:tcPr>
                        <a:blipFill>
                          <a:blip r:embed="rId4"/>
                          <a:stretch>
                            <a:fillRect l="-243624" t="-417241" r="-55705" b="-24138"/>
                          </a:stretch>
                        </a:blipFill>
                      </a:tcPr>
                    </a:tc>
                    <a:tc>
                      <a:txBody>
                        <a:bodyPr/>
                        <a:lstStyle/>
                        <a:p>
                          <a:r>
                            <a:rPr lang="en-US" dirty="0"/>
                            <a:t>1.42</a:t>
                          </a:r>
                        </a:p>
                      </a:txBody>
                      <a:tcPr/>
                    </a:tc>
                    <a:extLst>
                      <a:ext uri="{0D108BD9-81ED-4DB2-BD59-A6C34878D82A}">
                        <a16:rowId xmlns:a16="http://schemas.microsoft.com/office/drawing/2014/main" val="971934038"/>
                      </a:ext>
                    </a:extLst>
                  </a:tr>
                </a:tbl>
              </a:graphicData>
            </a:graphic>
          </p:graphicFrame>
        </mc:Fallback>
      </mc:AlternateContent>
    </p:spTree>
    <p:extLst>
      <p:ext uri="{BB962C8B-B14F-4D97-AF65-F5344CB8AC3E}">
        <p14:creationId xmlns:p14="http://schemas.microsoft.com/office/powerpoint/2010/main" val="224104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7994-9C91-FC3A-EB36-BE316732D830}"/>
              </a:ext>
            </a:extLst>
          </p:cNvPr>
          <p:cNvSpPr>
            <a:spLocks noGrp="1"/>
          </p:cNvSpPr>
          <p:nvPr>
            <p:ph type="ctrTitle"/>
          </p:nvPr>
        </p:nvSpPr>
        <p:spPr>
          <a:xfrm>
            <a:off x="1524000" y="819622"/>
            <a:ext cx="9144000" cy="780578"/>
          </a:xfrm>
        </p:spPr>
        <p:txBody>
          <a:bodyPr/>
          <a:lstStyle/>
          <a:p>
            <a:r>
              <a:rPr lang="en-US" sz="5400" dirty="0"/>
              <a:t>PMOIRED Modelling</a:t>
            </a:r>
          </a:p>
        </p:txBody>
      </p:sp>
      <p:sp>
        <p:nvSpPr>
          <p:cNvPr id="4" name="Footer Placeholder 3">
            <a:extLst>
              <a:ext uri="{FF2B5EF4-FFF2-40B4-BE49-F238E27FC236}">
                <a16:creationId xmlns:a16="http://schemas.microsoft.com/office/drawing/2014/main" id="{99BF522D-8562-1BDE-E17D-F6C5FA8FF89B}"/>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7E24BC75-F4E0-8CCC-C337-19510144356C}"/>
              </a:ext>
            </a:extLst>
          </p:cNvPr>
          <p:cNvSpPr>
            <a:spLocks noGrp="1"/>
          </p:cNvSpPr>
          <p:nvPr>
            <p:ph type="sldNum" sz="quarter" idx="12"/>
          </p:nvPr>
        </p:nvSpPr>
        <p:spPr/>
        <p:txBody>
          <a:bodyPr/>
          <a:lstStyle/>
          <a:p>
            <a:fld id="{EC7E484E-D9B0-EF48-8060-2F19FFE281E1}" type="slidenum">
              <a:rPr lang="en-US" smtClean="0"/>
              <a:t>15</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2EB1F0-C43A-E071-67E4-FD90AB2E0BCB}"/>
                  </a:ext>
                </a:extLst>
              </p:cNvPr>
              <p:cNvSpPr txBox="1"/>
              <p:nvPr/>
            </p:nvSpPr>
            <p:spPr>
              <a:xfrm>
                <a:off x="1672175" y="2152270"/>
                <a:ext cx="8847648" cy="1500988"/>
              </a:xfrm>
              <a:prstGeom prst="rect">
                <a:avLst/>
              </a:prstGeom>
              <a:noFill/>
            </p:spPr>
            <p:txBody>
              <a:bodyPr wrap="square" rtlCol="0">
                <a:spAutoFit/>
              </a:bodyPr>
              <a:lstStyle/>
              <a:p>
                <a:pPr marL="285750" indent="-285750">
                  <a:buFont typeface="Courier New" panose="02070309020205020404" pitchFamily="49" charset="0"/>
                  <a:buChar char="o"/>
                </a:pPr>
                <a:r>
                  <a:rPr lang="en-US" dirty="0"/>
                  <a:t>Detection criterion to investigate statistical significance of </a:t>
                </a:r>
                <a14:m>
                  <m:oMath xmlns:m="http://schemas.openxmlformats.org/officeDocument/2006/math">
                    <m:sSub>
                      <m:sSubPr>
                        <m:ctrlPr>
                          <a:rPr lang="en-US" sz="2000" i="1" smtClean="0">
                            <a:latin typeface="Cambria Math" panose="02040503050406030204" pitchFamily="18" charset="0"/>
                          </a:rPr>
                        </m:ctrlPr>
                      </m:sSubPr>
                      <m:e>
                        <m:r>
                          <m:rPr>
                            <m:sty m:val="p"/>
                          </m:rPr>
                          <a:rPr lang="en-US" sz="2000" i="0" smtClean="0">
                            <a:latin typeface="Cambria Math" panose="02040503050406030204" pitchFamily="18" charset="0"/>
                            <a:ea typeface="Cambria Math" panose="02040503050406030204" pitchFamily="18" charset="0"/>
                          </a:rPr>
                          <m:t>χ</m:t>
                        </m:r>
                        <m:r>
                          <a:rPr lang="en-GB" sz="2000" b="0" i="0" smtClean="0">
                            <a:latin typeface="Cambria Math" panose="02040503050406030204" pitchFamily="18" charset="0"/>
                            <a:ea typeface="Cambria Math" panose="02040503050406030204" pitchFamily="18" charset="0"/>
                          </a:rPr>
                          <m:t>2</m:t>
                        </m:r>
                      </m:e>
                      <m:sub>
                        <m:r>
                          <a:rPr lang="en-GB" sz="2000" b="1" i="0" smtClean="0">
                            <a:latin typeface="Cambria Math" panose="02040503050406030204" pitchFamily="18" charset="0"/>
                          </a:rPr>
                          <m:t>𝐫</m:t>
                        </m:r>
                      </m:sub>
                    </m:sSub>
                  </m:oMath>
                </a14:m>
                <a:r>
                  <a:rPr lang="en-US" dirty="0"/>
                  <a:t> drop</a:t>
                </a:r>
              </a:p>
              <a:p>
                <a:pPr marL="285750" indent="-285750">
                  <a:buFont typeface="Courier New" panose="02070309020205020404" pitchFamily="49" charset="0"/>
                  <a:buChar char="o"/>
                </a:pPr>
                <a14:m>
                  <m:oMath xmlns:m="http://schemas.openxmlformats.org/officeDocument/2006/math">
                    <m:r>
                      <m:rPr>
                        <m:nor/>
                      </m:rPr>
                      <a:rPr lang="en-GB" b="0" i="0" smtClean="0">
                        <a:latin typeface="Cambria Math" panose="02040503050406030204" pitchFamily="18" charset="0"/>
                      </a:rPr>
                      <m:t>BIC</m:t>
                    </m:r>
                    <m:r>
                      <m:rPr>
                        <m:nor/>
                      </m:rPr>
                      <a:rPr lang="en-GB" b="0" i="0" smtClean="0">
                        <a:latin typeface="Cambria Math" panose="02040503050406030204" pitchFamily="18" charset="0"/>
                      </a:rPr>
                      <m:t> </m:t>
                    </m:r>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ea typeface="Cambria Math" panose="02040503050406030204" pitchFamily="18" charset="0"/>
                          </a:rPr>
                          <m:t>ℒ</m:t>
                        </m:r>
                      </m:e>
                    </m:func>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𝑛</m:t>
                        </m:r>
                      </m:e>
                    </m:func>
                  </m:oMath>
                </a14:m>
                <a:endParaRPr lang="en-US" dirty="0"/>
              </a:p>
              <a:p>
                <a:pPr marL="742950" lvl="1" indent="-285750">
                  <a:buFont typeface="Courier New" panose="02070309020205020404" pitchFamily="49" charset="0"/>
                  <a:buChar char="o"/>
                </a:pPr>
                <a:r>
                  <a:rPr lang="en-US" dirty="0"/>
                  <a:t>k = number of free parameters</a:t>
                </a:r>
              </a:p>
              <a:p>
                <a:pPr marL="742950" lvl="1" indent="-285750">
                  <a:buFont typeface="Courier New" panose="02070309020205020404" pitchFamily="49" charset="0"/>
                  <a:buChar char="o"/>
                </a:pPr>
                <a:r>
                  <a:rPr lang="en-US" dirty="0"/>
                  <a:t>n = number of data points  </a:t>
                </a:r>
              </a:p>
              <a:p>
                <a:pPr marL="742950" lvl="1" indent="-285750">
                  <a:buFont typeface="Courier New" panose="02070309020205020404" pitchFamily="49" charset="0"/>
                  <a:buChar char="o"/>
                </a:pPr>
                <a14:m>
                  <m:oMath xmlns:m="http://schemas.openxmlformats.org/officeDocument/2006/math">
                    <m:r>
                      <a:rPr lang="en-GB" b="0" i="1" smtClean="0">
                        <a:latin typeface="Cambria Math" panose="02040503050406030204" pitchFamily="18" charset="0"/>
                        <a:ea typeface="Cambria Math" panose="02040503050406030204" pitchFamily="18" charset="0"/>
                      </a:rPr>
                      <m:t>ℒ</m:t>
                    </m:r>
                  </m:oMath>
                </a14:m>
                <a:r>
                  <a:rPr lang="en-US" dirty="0"/>
                  <a:t> = likelihood function (given by -2</a:t>
                </a:r>
                <a:r>
                  <a:rPr lang="en-GB" dirty="0">
                    <a:ea typeface="Cambria Math" panose="02040503050406030204" pitchFamily="18" charset="0"/>
                  </a:rPr>
                  <a:t> </a:t>
                </a:r>
                <a14:m>
                  <m:oMath xmlns:m="http://schemas.openxmlformats.org/officeDocument/2006/math">
                    <m:r>
                      <a:rPr lang="en-GB" i="1">
                        <a:latin typeface="Cambria Math" panose="02040503050406030204" pitchFamily="18" charset="0"/>
                        <a:ea typeface="Cambria Math" panose="02040503050406030204" pitchFamily="18" charset="0"/>
                      </a:rPr>
                      <m:t>ℒ</m:t>
                    </m:r>
                  </m:oMath>
                </a14:m>
                <a:r>
                  <a:rPr lang="en-US" dirty="0"/>
                  <a:t>=</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𝜒</m:t>
                        </m:r>
                        <m:r>
                          <a:rPr lang="en-GB" b="0" i="1">
                            <a:latin typeface="Cambria Math" panose="02040503050406030204" pitchFamily="18" charset="0"/>
                            <a:ea typeface="Cambria Math" panose="02040503050406030204" pitchFamily="18" charset="0"/>
                          </a:rPr>
                          <m:t>2</m:t>
                        </m:r>
                      </m:e>
                      <m:sub>
                        <m:r>
                          <a:rPr lang="en-GB" b="0" i="1">
                            <a:latin typeface="Cambria Math" panose="02040503050406030204" pitchFamily="18" charset="0"/>
                          </a:rPr>
                          <m:t>𝑟</m:t>
                        </m:r>
                      </m:sub>
                    </m:sSub>
                  </m:oMath>
                </a14:m>
                <a:r>
                  <a:rPr lang="en-US" dirty="0"/>
                  <a:t>)</a:t>
                </a:r>
              </a:p>
            </p:txBody>
          </p:sp>
        </mc:Choice>
        <mc:Fallback xmlns="">
          <p:sp>
            <p:nvSpPr>
              <p:cNvPr id="7" name="TextBox 6">
                <a:extLst>
                  <a:ext uri="{FF2B5EF4-FFF2-40B4-BE49-F238E27FC236}">
                    <a16:creationId xmlns:a16="http://schemas.microsoft.com/office/drawing/2014/main" id="{132EB1F0-C43A-E071-67E4-FD90AB2E0BCB}"/>
                  </a:ext>
                </a:extLst>
              </p:cNvPr>
              <p:cNvSpPr txBox="1">
                <a:spLocks noRot="1" noChangeAspect="1" noMove="1" noResize="1" noEditPoints="1" noAdjustHandles="1" noChangeArrowheads="1" noChangeShapeType="1" noTextEdit="1"/>
              </p:cNvSpPr>
              <p:nvPr/>
            </p:nvSpPr>
            <p:spPr>
              <a:xfrm>
                <a:off x="1672175" y="2152270"/>
                <a:ext cx="8847648" cy="1500988"/>
              </a:xfrm>
              <a:prstGeom prst="rect">
                <a:avLst/>
              </a:prstGeom>
              <a:blipFill>
                <a:blip r:embed="rId3"/>
                <a:stretch>
                  <a:fillRect l="-43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5">
                <a:extLst>
                  <a:ext uri="{FF2B5EF4-FFF2-40B4-BE49-F238E27FC236}">
                    <a16:creationId xmlns:a16="http://schemas.microsoft.com/office/drawing/2014/main" id="{7D98B959-11A7-372C-B416-4E8CD627BDC8}"/>
                  </a:ext>
                </a:extLst>
              </p:cNvPr>
              <p:cNvGraphicFramePr>
                <a:graphicFrameLocks noGrp="1"/>
              </p:cNvGraphicFramePr>
              <p:nvPr>
                <p:extLst>
                  <p:ext uri="{D42A27DB-BD31-4B8C-83A1-F6EECF244321}">
                    <p14:modId xmlns:p14="http://schemas.microsoft.com/office/powerpoint/2010/main" val="3388224583"/>
                  </p:ext>
                </p:extLst>
              </p:nvPr>
            </p:nvGraphicFramePr>
            <p:xfrm>
              <a:off x="2795980" y="3867543"/>
              <a:ext cx="3300019" cy="1854200"/>
            </p:xfrm>
            <a:graphic>
              <a:graphicData uri="http://schemas.openxmlformats.org/drawingml/2006/table">
                <a:tbl>
                  <a:tblPr firstRow="1" bandRow="1">
                    <a:tableStyleId>{5C22544A-7EE6-4342-B048-85BDC9FD1C3A}</a:tableStyleId>
                  </a:tblPr>
                  <a:tblGrid>
                    <a:gridCol w="2274971">
                      <a:extLst>
                        <a:ext uri="{9D8B030D-6E8A-4147-A177-3AD203B41FA5}">
                          <a16:colId xmlns:a16="http://schemas.microsoft.com/office/drawing/2014/main" val="3547891358"/>
                        </a:ext>
                      </a:extLst>
                    </a:gridCol>
                    <a:gridCol w="1025048">
                      <a:extLst>
                        <a:ext uri="{9D8B030D-6E8A-4147-A177-3AD203B41FA5}">
                          <a16:colId xmlns:a16="http://schemas.microsoft.com/office/drawing/2014/main" val="855286836"/>
                        </a:ext>
                      </a:extLst>
                    </a:gridCol>
                  </a:tblGrid>
                  <a:tr h="370840">
                    <a:tc>
                      <a:txBody>
                        <a:bodyPr/>
                        <a:lstStyle/>
                        <a:p>
                          <a:r>
                            <a:rPr lang="en-US" dirty="0"/>
                            <a:t>Model</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𝝌</m:t>
                                    </m:r>
                                    <m:r>
                                      <a:rPr lang="en-GB" sz="1800" b="1" i="1" smtClean="0">
                                        <a:latin typeface="Cambria Math" panose="02040503050406030204" pitchFamily="18" charset="0"/>
                                        <a:ea typeface="Cambria Math" panose="02040503050406030204" pitchFamily="18" charset="0"/>
                                      </a:rPr>
                                      <m:t>𝟐</m:t>
                                    </m:r>
                                  </m:e>
                                  <m:sub>
                                    <m:r>
                                      <a:rPr lang="en-GB" sz="1800" b="1" i="1" smtClean="0">
                                        <a:latin typeface="Cambria Math" panose="02040503050406030204" pitchFamily="18" charset="0"/>
                                      </a:rPr>
                                      <m:t>𝒓</m:t>
                                    </m:r>
                                  </m:sub>
                                </m:sSub>
                              </m:oMath>
                            </m:oMathPara>
                          </a14:m>
                          <a:endParaRPr lang="en-US" dirty="0"/>
                        </a:p>
                      </a:txBody>
                      <a:tcPr/>
                    </a:tc>
                    <a:extLst>
                      <a:ext uri="{0D108BD9-81ED-4DB2-BD59-A6C34878D82A}">
                        <a16:rowId xmlns:a16="http://schemas.microsoft.com/office/drawing/2014/main" val="873407440"/>
                      </a:ext>
                    </a:extLst>
                  </a:tr>
                  <a:tr h="370840">
                    <a:tc>
                      <a:txBody>
                        <a:bodyPr/>
                        <a:lstStyle/>
                        <a:p>
                          <a:r>
                            <a:rPr lang="en-US" dirty="0"/>
                            <a:t>Gauss</a:t>
                          </a:r>
                        </a:p>
                      </a:txBody>
                      <a:tcPr/>
                    </a:tc>
                    <a:tc>
                      <a:txBody>
                        <a:bodyPr/>
                        <a:lstStyle/>
                        <a:p>
                          <a:r>
                            <a:rPr lang="en-US" dirty="0"/>
                            <a:t>1.41</a:t>
                          </a:r>
                        </a:p>
                      </a:txBody>
                      <a:tcPr/>
                    </a:tc>
                    <a:extLst>
                      <a:ext uri="{0D108BD9-81ED-4DB2-BD59-A6C34878D82A}">
                        <a16:rowId xmlns:a16="http://schemas.microsoft.com/office/drawing/2014/main" val="56062083"/>
                      </a:ext>
                    </a:extLst>
                  </a:tr>
                  <a:tr h="370840">
                    <a:tc>
                      <a:txBody>
                        <a:bodyPr/>
                        <a:lstStyle/>
                        <a:p>
                          <a:r>
                            <a:rPr lang="en-US" dirty="0"/>
                            <a:t>Ring</a:t>
                          </a:r>
                        </a:p>
                      </a:txBody>
                      <a:tcPr/>
                    </a:tc>
                    <a:tc>
                      <a:txBody>
                        <a:bodyPr/>
                        <a:lstStyle/>
                        <a:p>
                          <a:r>
                            <a:rPr lang="en-US" dirty="0"/>
                            <a:t>1.52</a:t>
                          </a:r>
                        </a:p>
                      </a:txBody>
                      <a:tcPr/>
                    </a:tc>
                    <a:extLst>
                      <a:ext uri="{0D108BD9-81ED-4DB2-BD59-A6C34878D82A}">
                        <a16:rowId xmlns:a16="http://schemas.microsoft.com/office/drawing/2014/main" val="325165462"/>
                      </a:ext>
                    </a:extLst>
                  </a:tr>
                  <a:tr h="370840">
                    <a:tc>
                      <a:txBody>
                        <a:bodyPr/>
                        <a:lstStyle/>
                        <a:p>
                          <a:r>
                            <a:rPr lang="en-US" dirty="0"/>
                            <a:t>Gauss + Binary comp.</a:t>
                          </a:r>
                        </a:p>
                      </a:txBody>
                      <a:tcPr/>
                    </a:tc>
                    <a:tc>
                      <a:txBody>
                        <a:bodyPr/>
                        <a:lstStyle/>
                        <a:p>
                          <a:r>
                            <a:rPr lang="en-US" dirty="0"/>
                            <a:t>1.36</a:t>
                          </a:r>
                        </a:p>
                      </a:txBody>
                      <a:tcPr/>
                    </a:tc>
                    <a:extLst>
                      <a:ext uri="{0D108BD9-81ED-4DB2-BD59-A6C34878D82A}">
                        <a16:rowId xmlns:a16="http://schemas.microsoft.com/office/drawing/2014/main" val="2428731484"/>
                      </a:ext>
                    </a:extLst>
                  </a:tr>
                  <a:tr h="370840">
                    <a:tc>
                      <a:txBody>
                        <a:bodyPr/>
                        <a:lstStyle/>
                        <a:p>
                          <a:r>
                            <a:rPr lang="en-US" dirty="0"/>
                            <a:t>Ring + Binary comp.</a:t>
                          </a:r>
                        </a:p>
                      </a:txBody>
                      <a:tcPr/>
                    </a:tc>
                    <a:tc>
                      <a:txBody>
                        <a:bodyPr/>
                        <a:lstStyle/>
                        <a:p>
                          <a:r>
                            <a:rPr lang="en-US" dirty="0"/>
                            <a:t>1.42</a:t>
                          </a:r>
                        </a:p>
                      </a:txBody>
                      <a:tcPr/>
                    </a:tc>
                    <a:extLst>
                      <a:ext uri="{0D108BD9-81ED-4DB2-BD59-A6C34878D82A}">
                        <a16:rowId xmlns:a16="http://schemas.microsoft.com/office/drawing/2014/main" val="971934038"/>
                      </a:ext>
                    </a:extLst>
                  </a:tr>
                </a:tbl>
              </a:graphicData>
            </a:graphic>
          </p:graphicFrame>
        </mc:Choice>
        <mc:Fallback xmlns="">
          <p:graphicFrame>
            <p:nvGraphicFramePr>
              <p:cNvPr id="3" name="Table 5">
                <a:extLst>
                  <a:ext uri="{FF2B5EF4-FFF2-40B4-BE49-F238E27FC236}">
                    <a16:creationId xmlns:a16="http://schemas.microsoft.com/office/drawing/2014/main" id="{7D98B959-11A7-372C-B416-4E8CD627BDC8}"/>
                  </a:ext>
                </a:extLst>
              </p:cNvPr>
              <p:cNvGraphicFramePr>
                <a:graphicFrameLocks noGrp="1"/>
              </p:cNvGraphicFramePr>
              <p:nvPr>
                <p:extLst>
                  <p:ext uri="{D42A27DB-BD31-4B8C-83A1-F6EECF244321}">
                    <p14:modId xmlns:p14="http://schemas.microsoft.com/office/powerpoint/2010/main" val="3388224583"/>
                  </p:ext>
                </p:extLst>
              </p:nvPr>
            </p:nvGraphicFramePr>
            <p:xfrm>
              <a:off x="2795980" y="3867543"/>
              <a:ext cx="3300019" cy="1854200"/>
            </p:xfrm>
            <a:graphic>
              <a:graphicData uri="http://schemas.openxmlformats.org/drawingml/2006/table">
                <a:tbl>
                  <a:tblPr firstRow="1" bandRow="1">
                    <a:tableStyleId>{5C22544A-7EE6-4342-B048-85BDC9FD1C3A}</a:tableStyleId>
                  </a:tblPr>
                  <a:tblGrid>
                    <a:gridCol w="2274971">
                      <a:extLst>
                        <a:ext uri="{9D8B030D-6E8A-4147-A177-3AD203B41FA5}">
                          <a16:colId xmlns:a16="http://schemas.microsoft.com/office/drawing/2014/main" val="3547891358"/>
                        </a:ext>
                      </a:extLst>
                    </a:gridCol>
                    <a:gridCol w="1025048">
                      <a:extLst>
                        <a:ext uri="{9D8B030D-6E8A-4147-A177-3AD203B41FA5}">
                          <a16:colId xmlns:a16="http://schemas.microsoft.com/office/drawing/2014/main" val="855286836"/>
                        </a:ext>
                      </a:extLst>
                    </a:gridCol>
                  </a:tblGrid>
                  <a:tr h="370840">
                    <a:tc>
                      <a:txBody>
                        <a:bodyPr/>
                        <a:lstStyle/>
                        <a:p>
                          <a:r>
                            <a:rPr lang="en-US" dirty="0"/>
                            <a:t>Model</a:t>
                          </a:r>
                        </a:p>
                      </a:txBody>
                      <a:tcPr/>
                    </a:tc>
                    <a:tc>
                      <a:txBody>
                        <a:bodyPr/>
                        <a:lstStyle/>
                        <a:p>
                          <a:endParaRPr lang="en-US"/>
                        </a:p>
                      </a:txBody>
                      <a:tcPr>
                        <a:blipFill>
                          <a:blip r:embed="rId4"/>
                          <a:stretch>
                            <a:fillRect l="-222222" t="-6897" r="-3704" b="-434483"/>
                          </a:stretch>
                        </a:blipFill>
                      </a:tcPr>
                    </a:tc>
                    <a:extLst>
                      <a:ext uri="{0D108BD9-81ED-4DB2-BD59-A6C34878D82A}">
                        <a16:rowId xmlns:a16="http://schemas.microsoft.com/office/drawing/2014/main" val="873407440"/>
                      </a:ext>
                    </a:extLst>
                  </a:tr>
                  <a:tr h="370840">
                    <a:tc>
                      <a:txBody>
                        <a:bodyPr/>
                        <a:lstStyle/>
                        <a:p>
                          <a:r>
                            <a:rPr lang="en-US" dirty="0"/>
                            <a:t>Gauss</a:t>
                          </a:r>
                        </a:p>
                      </a:txBody>
                      <a:tcPr/>
                    </a:tc>
                    <a:tc>
                      <a:txBody>
                        <a:bodyPr/>
                        <a:lstStyle/>
                        <a:p>
                          <a:r>
                            <a:rPr lang="en-US" dirty="0"/>
                            <a:t>1.41</a:t>
                          </a:r>
                        </a:p>
                      </a:txBody>
                      <a:tcPr/>
                    </a:tc>
                    <a:extLst>
                      <a:ext uri="{0D108BD9-81ED-4DB2-BD59-A6C34878D82A}">
                        <a16:rowId xmlns:a16="http://schemas.microsoft.com/office/drawing/2014/main" val="56062083"/>
                      </a:ext>
                    </a:extLst>
                  </a:tr>
                  <a:tr h="370840">
                    <a:tc>
                      <a:txBody>
                        <a:bodyPr/>
                        <a:lstStyle/>
                        <a:p>
                          <a:r>
                            <a:rPr lang="en-US" dirty="0"/>
                            <a:t>Ring</a:t>
                          </a:r>
                        </a:p>
                      </a:txBody>
                      <a:tcPr/>
                    </a:tc>
                    <a:tc>
                      <a:txBody>
                        <a:bodyPr/>
                        <a:lstStyle/>
                        <a:p>
                          <a:r>
                            <a:rPr lang="en-US" dirty="0"/>
                            <a:t>1.52</a:t>
                          </a:r>
                        </a:p>
                      </a:txBody>
                      <a:tcPr/>
                    </a:tc>
                    <a:extLst>
                      <a:ext uri="{0D108BD9-81ED-4DB2-BD59-A6C34878D82A}">
                        <a16:rowId xmlns:a16="http://schemas.microsoft.com/office/drawing/2014/main" val="325165462"/>
                      </a:ext>
                    </a:extLst>
                  </a:tr>
                  <a:tr h="370840">
                    <a:tc>
                      <a:txBody>
                        <a:bodyPr/>
                        <a:lstStyle/>
                        <a:p>
                          <a:r>
                            <a:rPr lang="en-US" dirty="0"/>
                            <a:t>Gauss + Binary comp.</a:t>
                          </a:r>
                        </a:p>
                      </a:txBody>
                      <a:tcPr/>
                    </a:tc>
                    <a:tc>
                      <a:txBody>
                        <a:bodyPr/>
                        <a:lstStyle/>
                        <a:p>
                          <a:r>
                            <a:rPr lang="en-US" dirty="0"/>
                            <a:t>1.36</a:t>
                          </a:r>
                        </a:p>
                      </a:txBody>
                      <a:tcPr/>
                    </a:tc>
                    <a:extLst>
                      <a:ext uri="{0D108BD9-81ED-4DB2-BD59-A6C34878D82A}">
                        <a16:rowId xmlns:a16="http://schemas.microsoft.com/office/drawing/2014/main" val="2428731484"/>
                      </a:ext>
                    </a:extLst>
                  </a:tr>
                  <a:tr h="370840">
                    <a:tc>
                      <a:txBody>
                        <a:bodyPr/>
                        <a:lstStyle/>
                        <a:p>
                          <a:r>
                            <a:rPr lang="en-US" dirty="0"/>
                            <a:t>Ring + Binary comp.</a:t>
                          </a:r>
                        </a:p>
                      </a:txBody>
                      <a:tcPr/>
                    </a:tc>
                    <a:tc>
                      <a:txBody>
                        <a:bodyPr/>
                        <a:lstStyle/>
                        <a:p>
                          <a:r>
                            <a:rPr lang="en-US" dirty="0"/>
                            <a:t>1.42</a:t>
                          </a:r>
                        </a:p>
                      </a:txBody>
                      <a:tcPr/>
                    </a:tc>
                    <a:extLst>
                      <a:ext uri="{0D108BD9-81ED-4DB2-BD59-A6C34878D82A}">
                        <a16:rowId xmlns:a16="http://schemas.microsoft.com/office/drawing/2014/main" val="9719340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7">
                <a:extLst>
                  <a:ext uri="{FF2B5EF4-FFF2-40B4-BE49-F238E27FC236}">
                    <a16:creationId xmlns:a16="http://schemas.microsoft.com/office/drawing/2014/main" id="{A31F4D9C-2CF6-7C94-9F4C-C14A42762ACA}"/>
                  </a:ext>
                </a:extLst>
              </p:cNvPr>
              <p:cNvGraphicFramePr>
                <a:graphicFrameLocks noGrp="1"/>
              </p:cNvGraphicFramePr>
              <p:nvPr>
                <p:extLst>
                  <p:ext uri="{D42A27DB-BD31-4B8C-83A1-F6EECF244321}">
                    <p14:modId xmlns:p14="http://schemas.microsoft.com/office/powerpoint/2010/main" val="2892287844"/>
                  </p:ext>
                </p:extLst>
              </p:nvPr>
            </p:nvGraphicFramePr>
            <p:xfrm>
              <a:off x="7171352" y="4205328"/>
              <a:ext cx="2224668" cy="1194660"/>
            </p:xfrm>
            <a:graphic>
              <a:graphicData uri="http://schemas.openxmlformats.org/drawingml/2006/table">
                <a:tbl>
                  <a:tblPr firstRow="1" bandRow="1">
                    <a:tableStyleId>{5C22544A-7EE6-4342-B048-85BDC9FD1C3A}</a:tableStyleId>
                  </a:tblPr>
                  <a:tblGrid>
                    <a:gridCol w="1087244">
                      <a:extLst>
                        <a:ext uri="{9D8B030D-6E8A-4147-A177-3AD203B41FA5}">
                          <a16:colId xmlns:a16="http://schemas.microsoft.com/office/drawing/2014/main" val="1482280398"/>
                        </a:ext>
                      </a:extLst>
                    </a:gridCol>
                    <a:gridCol w="1137424">
                      <a:extLst>
                        <a:ext uri="{9D8B030D-6E8A-4147-A177-3AD203B41FA5}">
                          <a16:colId xmlns:a16="http://schemas.microsoft.com/office/drawing/2014/main" val="3003857313"/>
                        </a:ext>
                      </a:extLst>
                    </a:gridCol>
                  </a:tblGrid>
                  <a:tr h="398220">
                    <a:tc>
                      <a:txBody>
                        <a:bodyPr/>
                        <a:lstStyle/>
                        <a:p>
                          <a:r>
                            <a:rPr lang="en-US" dirty="0"/>
                            <a:t>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m:rPr>
                                    <m:nor/>
                                  </m:rPr>
                                  <a:rPr lang="en-GB" b="1" i="0" smtClean="0">
                                    <a:latin typeface="Cambria Math" panose="02040503050406030204" pitchFamily="18" charset="0"/>
                                    <a:ea typeface="Cambria Math" panose="02040503050406030204" pitchFamily="18" charset="0"/>
                                  </a:rPr>
                                  <m:t>BIC</m:t>
                                </m:r>
                              </m:oMath>
                            </m:oMathPara>
                          </a14:m>
                          <a:endParaRPr lang="en-US" dirty="0"/>
                        </a:p>
                      </a:txBody>
                      <a:tcPr/>
                    </a:tc>
                    <a:extLst>
                      <a:ext uri="{0D108BD9-81ED-4DB2-BD59-A6C34878D82A}">
                        <a16:rowId xmlns:a16="http://schemas.microsoft.com/office/drawing/2014/main" val="32597446"/>
                      </a:ext>
                    </a:extLst>
                  </a:tr>
                  <a:tr h="398220">
                    <a:tc>
                      <a:txBody>
                        <a:bodyPr/>
                        <a:lstStyle/>
                        <a:p>
                          <a:r>
                            <a:rPr lang="en-US" dirty="0"/>
                            <a:t>Gaussian</a:t>
                          </a:r>
                        </a:p>
                      </a:txBody>
                      <a:tcPr/>
                    </a:tc>
                    <a:tc>
                      <a:txBody>
                        <a:bodyPr/>
                        <a:lstStyle/>
                        <a:p>
                          <a:r>
                            <a:rPr lang="en-US" dirty="0"/>
                            <a:t>-7</a:t>
                          </a:r>
                        </a:p>
                      </a:txBody>
                      <a:tcPr/>
                    </a:tc>
                    <a:extLst>
                      <a:ext uri="{0D108BD9-81ED-4DB2-BD59-A6C34878D82A}">
                        <a16:rowId xmlns:a16="http://schemas.microsoft.com/office/drawing/2014/main" val="643883239"/>
                      </a:ext>
                    </a:extLst>
                  </a:tr>
                  <a:tr h="398220">
                    <a:tc>
                      <a:txBody>
                        <a:bodyPr/>
                        <a:lstStyle/>
                        <a:p>
                          <a:r>
                            <a:rPr lang="en-US" dirty="0"/>
                            <a:t>Ring</a:t>
                          </a:r>
                        </a:p>
                      </a:txBody>
                      <a:tcPr/>
                    </a:tc>
                    <a:tc>
                      <a:txBody>
                        <a:bodyPr/>
                        <a:lstStyle/>
                        <a:p>
                          <a:r>
                            <a:rPr lang="en-US" dirty="0"/>
                            <a:t>20</a:t>
                          </a:r>
                        </a:p>
                      </a:txBody>
                      <a:tcPr/>
                    </a:tc>
                    <a:extLst>
                      <a:ext uri="{0D108BD9-81ED-4DB2-BD59-A6C34878D82A}">
                        <a16:rowId xmlns:a16="http://schemas.microsoft.com/office/drawing/2014/main" val="3564462419"/>
                      </a:ext>
                    </a:extLst>
                  </a:tr>
                </a:tbl>
              </a:graphicData>
            </a:graphic>
          </p:graphicFrame>
        </mc:Choice>
        <mc:Fallback xmlns="">
          <p:graphicFrame>
            <p:nvGraphicFramePr>
              <p:cNvPr id="6" name="Table 7">
                <a:extLst>
                  <a:ext uri="{FF2B5EF4-FFF2-40B4-BE49-F238E27FC236}">
                    <a16:creationId xmlns:a16="http://schemas.microsoft.com/office/drawing/2014/main" id="{A31F4D9C-2CF6-7C94-9F4C-C14A42762ACA}"/>
                  </a:ext>
                </a:extLst>
              </p:cNvPr>
              <p:cNvGraphicFramePr>
                <a:graphicFrameLocks noGrp="1"/>
              </p:cNvGraphicFramePr>
              <p:nvPr>
                <p:extLst>
                  <p:ext uri="{D42A27DB-BD31-4B8C-83A1-F6EECF244321}">
                    <p14:modId xmlns:p14="http://schemas.microsoft.com/office/powerpoint/2010/main" val="2892287844"/>
                  </p:ext>
                </p:extLst>
              </p:nvPr>
            </p:nvGraphicFramePr>
            <p:xfrm>
              <a:off x="7171352" y="4205328"/>
              <a:ext cx="2224668" cy="1194660"/>
            </p:xfrm>
            <a:graphic>
              <a:graphicData uri="http://schemas.openxmlformats.org/drawingml/2006/table">
                <a:tbl>
                  <a:tblPr firstRow="1" bandRow="1">
                    <a:tableStyleId>{5C22544A-7EE6-4342-B048-85BDC9FD1C3A}</a:tableStyleId>
                  </a:tblPr>
                  <a:tblGrid>
                    <a:gridCol w="1087244">
                      <a:extLst>
                        <a:ext uri="{9D8B030D-6E8A-4147-A177-3AD203B41FA5}">
                          <a16:colId xmlns:a16="http://schemas.microsoft.com/office/drawing/2014/main" val="1482280398"/>
                        </a:ext>
                      </a:extLst>
                    </a:gridCol>
                    <a:gridCol w="1137424">
                      <a:extLst>
                        <a:ext uri="{9D8B030D-6E8A-4147-A177-3AD203B41FA5}">
                          <a16:colId xmlns:a16="http://schemas.microsoft.com/office/drawing/2014/main" val="3003857313"/>
                        </a:ext>
                      </a:extLst>
                    </a:gridCol>
                  </a:tblGrid>
                  <a:tr h="398220">
                    <a:tc>
                      <a:txBody>
                        <a:bodyPr/>
                        <a:lstStyle/>
                        <a:p>
                          <a:r>
                            <a:rPr lang="en-US" dirty="0"/>
                            <a:t>Model</a:t>
                          </a:r>
                        </a:p>
                      </a:txBody>
                      <a:tcPr/>
                    </a:tc>
                    <a:tc>
                      <a:txBody>
                        <a:bodyPr/>
                        <a:lstStyle/>
                        <a:p>
                          <a:endParaRPr lang="en-US"/>
                        </a:p>
                      </a:txBody>
                      <a:tcPr>
                        <a:blipFill>
                          <a:blip r:embed="rId5"/>
                          <a:stretch>
                            <a:fillRect l="-95556" t="-9375" r="-3333" b="-212500"/>
                          </a:stretch>
                        </a:blipFill>
                      </a:tcPr>
                    </a:tc>
                    <a:extLst>
                      <a:ext uri="{0D108BD9-81ED-4DB2-BD59-A6C34878D82A}">
                        <a16:rowId xmlns:a16="http://schemas.microsoft.com/office/drawing/2014/main" val="32597446"/>
                      </a:ext>
                    </a:extLst>
                  </a:tr>
                  <a:tr h="398220">
                    <a:tc>
                      <a:txBody>
                        <a:bodyPr/>
                        <a:lstStyle/>
                        <a:p>
                          <a:r>
                            <a:rPr lang="en-US" dirty="0"/>
                            <a:t>Gaussian</a:t>
                          </a:r>
                        </a:p>
                      </a:txBody>
                      <a:tcPr/>
                    </a:tc>
                    <a:tc>
                      <a:txBody>
                        <a:bodyPr/>
                        <a:lstStyle/>
                        <a:p>
                          <a:r>
                            <a:rPr lang="en-US" dirty="0"/>
                            <a:t>-7</a:t>
                          </a:r>
                        </a:p>
                      </a:txBody>
                      <a:tcPr/>
                    </a:tc>
                    <a:extLst>
                      <a:ext uri="{0D108BD9-81ED-4DB2-BD59-A6C34878D82A}">
                        <a16:rowId xmlns:a16="http://schemas.microsoft.com/office/drawing/2014/main" val="643883239"/>
                      </a:ext>
                    </a:extLst>
                  </a:tr>
                  <a:tr h="398220">
                    <a:tc>
                      <a:txBody>
                        <a:bodyPr/>
                        <a:lstStyle/>
                        <a:p>
                          <a:r>
                            <a:rPr lang="en-US" dirty="0"/>
                            <a:t>Ring</a:t>
                          </a:r>
                        </a:p>
                      </a:txBody>
                      <a:tcPr/>
                    </a:tc>
                    <a:tc>
                      <a:txBody>
                        <a:bodyPr/>
                        <a:lstStyle/>
                        <a:p>
                          <a:r>
                            <a:rPr lang="en-US" dirty="0"/>
                            <a:t>20</a:t>
                          </a:r>
                        </a:p>
                      </a:txBody>
                      <a:tcPr/>
                    </a:tc>
                    <a:extLst>
                      <a:ext uri="{0D108BD9-81ED-4DB2-BD59-A6C34878D82A}">
                        <a16:rowId xmlns:a16="http://schemas.microsoft.com/office/drawing/2014/main" val="3564462419"/>
                      </a:ext>
                    </a:extLst>
                  </a:tr>
                </a:tbl>
              </a:graphicData>
            </a:graphic>
          </p:graphicFrame>
        </mc:Fallback>
      </mc:AlternateContent>
    </p:spTree>
    <p:extLst>
      <p:ext uri="{BB962C8B-B14F-4D97-AF65-F5344CB8AC3E}">
        <p14:creationId xmlns:p14="http://schemas.microsoft.com/office/powerpoint/2010/main" val="52019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805C-4D53-63B2-FB57-757C8CC2CD04}"/>
              </a:ext>
            </a:extLst>
          </p:cNvPr>
          <p:cNvSpPr>
            <a:spLocks noGrp="1"/>
          </p:cNvSpPr>
          <p:nvPr>
            <p:ph type="ctrTitle"/>
          </p:nvPr>
        </p:nvSpPr>
        <p:spPr>
          <a:xfrm>
            <a:off x="1524000" y="597018"/>
            <a:ext cx="9144000" cy="848941"/>
          </a:xfrm>
        </p:spPr>
        <p:txBody>
          <a:bodyPr/>
          <a:lstStyle/>
          <a:p>
            <a:r>
              <a:rPr lang="en-US" sz="5400" dirty="0"/>
              <a:t>Binary Search</a:t>
            </a:r>
          </a:p>
        </p:txBody>
      </p:sp>
      <p:sp>
        <p:nvSpPr>
          <p:cNvPr id="4" name="Footer Placeholder 3">
            <a:extLst>
              <a:ext uri="{FF2B5EF4-FFF2-40B4-BE49-F238E27FC236}">
                <a16:creationId xmlns:a16="http://schemas.microsoft.com/office/drawing/2014/main" id="{23B4807F-32F3-C367-B8A2-C952D1E6288E}"/>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BE626B03-FBD6-B2AF-B3D0-9079957C1A02}"/>
              </a:ext>
            </a:extLst>
          </p:cNvPr>
          <p:cNvSpPr>
            <a:spLocks noGrp="1"/>
          </p:cNvSpPr>
          <p:nvPr>
            <p:ph type="sldNum" sz="quarter" idx="12"/>
          </p:nvPr>
        </p:nvSpPr>
        <p:spPr/>
        <p:txBody>
          <a:bodyPr/>
          <a:lstStyle/>
          <a:p>
            <a:fld id="{EC7E484E-D9B0-EF48-8060-2F19FFE281E1}" type="slidenum">
              <a:rPr lang="en-US" smtClean="0"/>
              <a:t>16</a:t>
            </a:fld>
            <a:endParaRPr lang="en-US"/>
          </a:p>
        </p:txBody>
      </p:sp>
      <p:grpSp>
        <p:nvGrpSpPr>
          <p:cNvPr id="9" name="Group 8">
            <a:extLst>
              <a:ext uri="{FF2B5EF4-FFF2-40B4-BE49-F238E27FC236}">
                <a16:creationId xmlns:a16="http://schemas.microsoft.com/office/drawing/2014/main" id="{473ABA78-3E4F-2BD2-3ACA-2885B39E41AF}"/>
              </a:ext>
            </a:extLst>
          </p:cNvPr>
          <p:cNvGrpSpPr/>
          <p:nvPr/>
        </p:nvGrpSpPr>
        <p:grpSpPr>
          <a:xfrm>
            <a:off x="217242" y="1445959"/>
            <a:ext cx="11622953" cy="3995865"/>
            <a:chOff x="217242" y="1445959"/>
            <a:chExt cx="11622953" cy="3995865"/>
          </a:xfrm>
        </p:grpSpPr>
        <p:pic>
          <p:nvPicPr>
            <p:cNvPr id="7" name="Picture 6" descr="Chart, scatter chart&#10;&#10;Description automatically generated">
              <a:extLst>
                <a:ext uri="{FF2B5EF4-FFF2-40B4-BE49-F238E27FC236}">
                  <a16:creationId xmlns:a16="http://schemas.microsoft.com/office/drawing/2014/main" id="{A2410189-5E18-D252-3743-946AA177F93B}"/>
                </a:ext>
              </a:extLst>
            </p:cNvPr>
            <p:cNvPicPr>
              <a:picLocks noChangeAspect="1"/>
            </p:cNvPicPr>
            <p:nvPr/>
          </p:nvPicPr>
          <p:blipFill>
            <a:blip r:embed="rId3"/>
            <a:stretch>
              <a:fillRect/>
            </a:stretch>
          </p:blipFill>
          <p:spPr>
            <a:xfrm>
              <a:off x="217242" y="1445959"/>
              <a:ext cx="6812950" cy="3995865"/>
            </a:xfrm>
            <a:prstGeom prst="rect">
              <a:avLst/>
            </a:prstGeom>
          </p:spPr>
        </p:pic>
        <p:pic>
          <p:nvPicPr>
            <p:cNvPr id="6" name="Picture 2" descr="page13image37530800">
              <a:extLst>
                <a:ext uri="{FF2B5EF4-FFF2-40B4-BE49-F238E27FC236}">
                  <a16:creationId xmlns:a16="http://schemas.microsoft.com/office/drawing/2014/main" id="{8226B7CB-1854-CB57-FBB2-6FF21BA11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350" y="1505957"/>
              <a:ext cx="4990845" cy="387586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3CE08B3-2F01-E3C1-D085-D141144A4A5B}"/>
              </a:ext>
            </a:extLst>
          </p:cNvPr>
          <p:cNvSpPr txBox="1"/>
          <p:nvPr/>
        </p:nvSpPr>
        <p:spPr>
          <a:xfrm>
            <a:off x="7208324" y="5183764"/>
            <a:ext cx="4263240" cy="830997"/>
          </a:xfrm>
          <a:prstGeom prst="rect">
            <a:avLst/>
          </a:prstGeom>
          <a:noFill/>
        </p:spPr>
        <p:txBody>
          <a:bodyPr wrap="square" rtlCol="0">
            <a:spAutoFit/>
          </a:bodyPr>
          <a:lstStyle/>
          <a:p>
            <a:r>
              <a:rPr lang="en-US" sz="1600" dirty="0"/>
              <a:t>X = 1.7mas</a:t>
            </a:r>
          </a:p>
          <a:p>
            <a:r>
              <a:rPr lang="en-US" sz="1600" dirty="0"/>
              <a:t>Y = 3.5mas</a:t>
            </a:r>
          </a:p>
          <a:p>
            <a:r>
              <a:rPr lang="en-US" sz="1600" dirty="0"/>
              <a:t>Ballabio et al simulated separation: 2AU (12mas)</a:t>
            </a:r>
          </a:p>
        </p:txBody>
      </p:sp>
      <p:sp>
        <p:nvSpPr>
          <p:cNvPr id="10" name="TextBox 9">
            <a:extLst>
              <a:ext uri="{FF2B5EF4-FFF2-40B4-BE49-F238E27FC236}">
                <a16:creationId xmlns:a16="http://schemas.microsoft.com/office/drawing/2014/main" id="{2BD57C96-C174-1DB8-1CA6-B9DC62AE24DC}"/>
              </a:ext>
            </a:extLst>
          </p:cNvPr>
          <p:cNvSpPr txBox="1"/>
          <p:nvPr/>
        </p:nvSpPr>
        <p:spPr>
          <a:xfrm>
            <a:off x="8402288" y="1393094"/>
            <a:ext cx="1875311" cy="369332"/>
          </a:xfrm>
          <a:prstGeom prst="rect">
            <a:avLst/>
          </a:prstGeom>
          <a:noFill/>
        </p:spPr>
        <p:txBody>
          <a:bodyPr wrap="square" rtlCol="0">
            <a:spAutoFit/>
          </a:bodyPr>
          <a:lstStyle/>
          <a:p>
            <a:r>
              <a:rPr lang="en-US" dirty="0"/>
              <a:t>Flux ratio: 0.008 </a:t>
            </a:r>
          </a:p>
        </p:txBody>
      </p:sp>
    </p:spTree>
    <p:extLst>
      <p:ext uri="{BB962C8B-B14F-4D97-AF65-F5344CB8AC3E}">
        <p14:creationId xmlns:p14="http://schemas.microsoft.com/office/powerpoint/2010/main" val="423742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DA4B-6762-9E45-A971-9F0493EBAC0F}"/>
              </a:ext>
            </a:extLst>
          </p:cNvPr>
          <p:cNvSpPr>
            <a:spLocks noGrp="1"/>
          </p:cNvSpPr>
          <p:nvPr>
            <p:ph type="ctrTitle"/>
          </p:nvPr>
        </p:nvSpPr>
        <p:spPr>
          <a:xfrm>
            <a:off x="1524000" y="516936"/>
            <a:ext cx="9144000" cy="896442"/>
          </a:xfrm>
        </p:spPr>
        <p:txBody>
          <a:bodyPr/>
          <a:lstStyle/>
          <a:p>
            <a:r>
              <a:rPr lang="en-US" sz="5400" dirty="0"/>
              <a:t>Disc Misalignment</a:t>
            </a:r>
          </a:p>
        </p:txBody>
      </p:sp>
      <p:sp>
        <p:nvSpPr>
          <p:cNvPr id="4" name="Footer Placeholder 3">
            <a:extLst>
              <a:ext uri="{FF2B5EF4-FFF2-40B4-BE49-F238E27FC236}">
                <a16:creationId xmlns:a16="http://schemas.microsoft.com/office/drawing/2014/main" id="{18A38743-B12F-4890-7EE9-B2DA562D6518}"/>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38CA55B7-5667-C95E-F7B5-4A5D3CB39A78}"/>
              </a:ext>
            </a:extLst>
          </p:cNvPr>
          <p:cNvSpPr>
            <a:spLocks noGrp="1"/>
          </p:cNvSpPr>
          <p:nvPr>
            <p:ph type="sldNum" sz="quarter" idx="12"/>
          </p:nvPr>
        </p:nvSpPr>
        <p:spPr/>
        <p:txBody>
          <a:bodyPr/>
          <a:lstStyle/>
          <a:p>
            <a:fld id="{EC7E484E-D9B0-EF48-8060-2F19FFE281E1}" type="slidenum">
              <a:rPr lang="en-US" smtClean="0"/>
              <a:t>17</a:t>
            </a:fld>
            <a:endParaRPr lang="en-US"/>
          </a:p>
        </p:txBody>
      </p:sp>
      <p:pic>
        <p:nvPicPr>
          <p:cNvPr id="6" name="Picture 5" descr="A picture containing text, device&#10;&#10;Description automatically generated">
            <a:extLst>
              <a:ext uri="{FF2B5EF4-FFF2-40B4-BE49-F238E27FC236}">
                <a16:creationId xmlns:a16="http://schemas.microsoft.com/office/drawing/2014/main" id="{7A3E85AD-B729-4B9B-3AC5-46C080FF8171}"/>
              </a:ext>
            </a:extLst>
          </p:cNvPr>
          <p:cNvPicPr>
            <a:picLocks noChangeAspect="1"/>
          </p:cNvPicPr>
          <p:nvPr/>
        </p:nvPicPr>
        <p:blipFill>
          <a:blip r:embed="rId3"/>
          <a:stretch>
            <a:fillRect/>
          </a:stretch>
        </p:blipFill>
        <p:spPr>
          <a:xfrm>
            <a:off x="260392" y="1932202"/>
            <a:ext cx="3695080" cy="367019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E40FC6-861A-B340-CA72-2590520AF321}"/>
                  </a:ext>
                </a:extLst>
              </p:cNvPr>
              <p:cNvSpPr txBox="1"/>
              <p:nvPr/>
            </p:nvSpPr>
            <p:spPr>
              <a:xfrm>
                <a:off x="4789235" y="3429000"/>
                <a:ext cx="2613528" cy="1200329"/>
              </a:xfrm>
              <a:prstGeom prst="rect">
                <a:avLst/>
              </a:prstGeom>
              <a:noFill/>
              <a:ln w="25400" cmpd="dbl">
                <a:solidFill>
                  <a:srgbClr val="0070C0"/>
                </a:solidFill>
                <a:extLst>
                  <a:ext uri="{C807C97D-BFC1-408E-A445-0C87EB9F89A2}">
                    <ask:lineSketchStyleProps xmlns:ask="http://schemas.microsoft.com/office/drawing/2018/sketchyshapes" sd="1219033472">
                      <a:custGeom>
                        <a:avLst/>
                        <a:gdLst>
                          <a:gd name="connsiteX0" fmla="*/ 0 w 2613528"/>
                          <a:gd name="connsiteY0" fmla="*/ 0 h 830997"/>
                          <a:gd name="connsiteX1" fmla="*/ 496570 w 2613528"/>
                          <a:gd name="connsiteY1" fmla="*/ 0 h 830997"/>
                          <a:gd name="connsiteX2" fmla="*/ 940870 w 2613528"/>
                          <a:gd name="connsiteY2" fmla="*/ 0 h 830997"/>
                          <a:gd name="connsiteX3" fmla="*/ 1515846 w 2613528"/>
                          <a:gd name="connsiteY3" fmla="*/ 0 h 830997"/>
                          <a:gd name="connsiteX4" fmla="*/ 2012417 w 2613528"/>
                          <a:gd name="connsiteY4" fmla="*/ 0 h 830997"/>
                          <a:gd name="connsiteX5" fmla="*/ 2613528 w 2613528"/>
                          <a:gd name="connsiteY5" fmla="*/ 0 h 830997"/>
                          <a:gd name="connsiteX6" fmla="*/ 2613528 w 2613528"/>
                          <a:gd name="connsiteY6" fmla="*/ 432118 h 830997"/>
                          <a:gd name="connsiteX7" fmla="*/ 2613528 w 2613528"/>
                          <a:gd name="connsiteY7" fmla="*/ 830997 h 830997"/>
                          <a:gd name="connsiteX8" fmla="*/ 2090822 w 2613528"/>
                          <a:gd name="connsiteY8" fmla="*/ 830997 h 830997"/>
                          <a:gd name="connsiteX9" fmla="*/ 1646523 w 2613528"/>
                          <a:gd name="connsiteY9" fmla="*/ 830997 h 830997"/>
                          <a:gd name="connsiteX10" fmla="*/ 1123817 w 2613528"/>
                          <a:gd name="connsiteY10" fmla="*/ 830997 h 830997"/>
                          <a:gd name="connsiteX11" fmla="*/ 601111 w 2613528"/>
                          <a:gd name="connsiteY11" fmla="*/ 830997 h 830997"/>
                          <a:gd name="connsiteX12" fmla="*/ 0 w 2613528"/>
                          <a:gd name="connsiteY12" fmla="*/ 830997 h 830997"/>
                          <a:gd name="connsiteX13" fmla="*/ 0 w 2613528"/>
                          <a:gd name="connsiteY13" fmla="*/ 398879 h 830997"/>
                          <a:gd name="connsiteX14" fmla="*/ 0 w 2613528"/>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528" h="830997" extrusionOk="0">
                            <a:moveTo>
                              <a:pt x="0" y="0"/>
                            </a:moveTo>
                            <a:cubicBezTo>
                              <a:pt x="207459" y="-55313"/>
                              <a:pt x="311461" y="54253"/>
                              <a:pt x="496570" y="0"/>
                            </a:cubicBezTo>
                            <a:cubicBezTo>
                              <a:pt x="681679" y="-54253"/>
                              <a:pt x="732189" y="23153"/>
                              <a:pt x="940870" y="0"/>
                            </a:cubicBezTo>
                            <a:cubicBezTo>
                              <a:pt x="1149551" y="-23153"/>
                              <a:pt x="1233777" y="26129"/>
                              <a:pt x="1515846" y="0"/>
                            </a:cubicBezTo>
                            <a:cubicBezTo>
                              <a:pt x="1797915" y="-26129"/>
                              <a:pt x="1801077" y="23468"/>
                              <a:pt x="2012417" y="0"/>
                            </a:cubicBezTo>
                            <a:cubicBezTo>
                              <a:pt x="2223757" y="-23468"/>
                              <a:pt x="2457352" y="38816"/>
                              <a:pt x="2613528" y="0"/>
                            </a:cubicBezTo>
                            <a:cubicBezTo>
                              <a:pt x="2640502" y="142492"/>
                              <a:pt x="2597463" y="219762"/>
                              <a:pt x="2613528" y="432118"/>
                            </a:cubicBezTo>
                            <a:cubicBezTo>
                              <a:pt x="2629593" y="644474"/>
                              <a:pt x="2592357" y="650782"/>
                              <a:pt x="2613528" y="830997"/>
                            </a:cubicBezTo>
                            <a:cubicBezTo>
                              <a:pt x="2363239" y="873729"/>
                              <a:pt x="2301162" y="813302"/>
                              <a:pt x="2090822" y="830997"/>
                            </a:cubicBezTo>
                            <a:cubicBezTo>
                              <a:pt x="1880482" y="848692"/>
                              <a:pt x="1769205" y="823904"/>
                              <a:pt x="1646523" y="830997"/>
                            </a:cubicBezTo>
                            <a:cubicBezTo>
                              <a:pt x="1523841" y="838090"/>
                              <a:pt x="1342199" y="814550"/>
                              <a:pt x="1123817" y="830997"/>
                            </a:cubicBezTo>
                            <a:cubicBezTo>
                              <a:pt x="905435" y="847444"/>
                              <a:pt x="766713" y="813718"/>
                              <a:pt x="601111" y="830997"/>
                            </a:cubicBezTo>
                            <a:cubicBezTo>
                              <a:pt x="435509" y="848276"/>
                              <a:pt x="154304" y="818542"/>
                              <a:pt x="0" y="830997"/>
                            </a:cubicBezTo>
                            <a:cubicBezTo>
                              <a:pt x="-21288" y="672907"/>
                              <a:pt x="41573" y="491559"/>
                              <a:pt x="0" y="398879"/>
                            </a:cubicBezTo>
                            <a:cubicBezTo>
                              <a:pt x="-41573" y="306199"/>
                              <a:pt x="4258" y="166797"/>
                              <a:pt x="0" y="0"/>
                            </a:cubicBezTo>
                            <a:close/>
                          </a:path>
                        </a:pathLst>
                      </a:custGeom>
                      <ask:type>
                        <ask:lineSketchNone/>
                      </ask:type>
                    </ask:lineSketchStyleProps>
                  </a:ext>
                </a:extLst>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GB" sz="2400" b="0" i="1" smtClean="0">
                              <a:latin typeface="Cambria Math" panose="02040503050406030204" pitchFamily="18" charset="0"/>
                              <a:ea typeface="Cambria Math" panose="02040503050406030204" pitchFamily="18" charset="0"/>
                            </a:rPr>
                            <m:t>1</m:t>
                          </m:r>
                        </m:sub>
                      </m:sSub>
                      <m:r>
                        <a:rPr lang="en-GB" sz="2400" b="0" i="1" smtClean="0">
                          <a:latin typeface="Cambria Math" panose="02040503050406030204" pitchFamily="18" charset="0"/>
                          <a:ea typeface="Cambria Math" panose="02040503050406030204" pitchFamily="18" charset="0"/>
                        </a:rPr>
                        <m:t>=16.5°</m:t>
                      </m:r>
                    </m:oMath>
                  </m:oMathPara>
                </a14:m>
                <a:endParaRPr lang="en-GB" sz="2400" b="0" dirty="0">
                  <a:ea typeface="Cambria Math" panose="02040503050406030204" pitchFamily="18" charset="0"/>
                </a:endParaRPr>
              </a:p>
              <a:p>
                <a:pPr algn="ctr"/>
                <a:r>
                  <a:rPr lang="en-GB" sz="2400" dirty="0">
                    <a:ea typeface="Cambria Math" panose="02040503050406030204" pitchFamily="18" charset="0"/>
                  </a:rPr>
                  <a:t>or</a:t>
                </a:r>
                <a:endParaRPr lang="en-GB"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GB" sz="2400" b="0" i="1" smtClean="0">
                              <a:latin typeface="Cambria Math" panose="02040503050406030204" pitchFamily="18" charset="0"/>
                              <a:ea typeface="Cambria Math" panose="02040503050406030204" pitchFamily="18" charset="0"/>
                            </a:rPr>
                            <m:t>2</m:t>
                          </m:r>
                        </m:sub>
                      </m:sSub>
                      <m:r>
                        <a:rPr lang="en-GB" sz="2400" b="0" i="1" smtClean="0">
                          <a:latin typeface="Cambria Math" panose="02040503050406030204" pitchFamily="18" charset="0"/>
                          <a:ea typeface="Cambria Math" panose="02040503050406030204" pitchFamily="18" charset="0"/>
                        </a:rPr>
                        <m:t>=48.0°</m:t>
                      </m:r>
                    </m:oMath>
                  </m:oMathPara>
                </a14:m>
                <a:endParaRPr lang="en-US" sz="2400" dirty="0"/>
              </a:p>
            </p:txBody>
          </p:sp>
        </mc:Choice>
        <mc:Fallback xmlns="">
          <p:sp>
            <p:nvSpPr>
              <p:cNvPr id="7" name="TextBox 6">
                <a:extLst>
                  <a:ext uri="{FF2B5EF4-FFF2-40B4-BE49-F238E27FC236}">
                    <a16:creationId xmlns:a16="http://schemas.microsoft.com/office/drawing/2014/main" id="{77E40FC6-861A-B340-CA72-2590520AF321}"/>
                  </a:ext>
                </a:extLst>
              </p:cNvPr>
              <p:cNvSpPr txBox="1">
                <a:spLocks noRot="1" noChangeAspect="1" noMove="1" noResize="1" noEditPoints="1" noAdjustHandles="1" noChangeArrowheads="1" noChangeShapeType="1" noTextEdit="1"/>
              </p:cNvSpPr>
              <p:nvPr/>
            </p:nvSpPr>
            <p:spPr>
              <a:xfrm>
                <a:off x="4789235" y="3429000"/>
                <a:ext cx="2613528" cy="1200329"/>
              </a:xfrm>
              <a:prstGeom prst="rect">
                <a:avLst/>
              </a:prstGeom>
              <a:blipFill>
                <a:blip r:embed="rId4"/>
                <a:stretch>
                  <a:fillRect/>
                </a:stretch>
              </a:blipFill>
              <a:ln w="25400" cmpd="dbl">
                <a:solidFill>
                  <a:srgbClr val="0070C0"/>
                </a:solidFill>
                <a:extLst>
                  <a:ext uri="{C807C97D-BFC1-408E-A445-0C87EB9F89A2}">
                    <ask:lineSketchStyleProps xmlns:ask="http://schemas.microsoft.com/office/drawing/2018/sketchyshapes" sd="1219033472">
                      <a:custGeom>
                        <a:avLst/>
                        <a:gdLst>
                          <a:gd name="connsiteX0" fmla="*/ 0 w 2613528"/>
                          <a:gd name="connsiteY0" fmla="*/ 0 h 830997"/>
                          <a:gd name="connsiteX1" fmla="*/ 496570 w 2613528"/>
                          <a:gd name="connsiteY1" fmla="*/ 0 h 830997"/>
                          <a:gd name="connsiteX2" fmla="*/ 940870 w 2613528"/>
                          <a:gd name="connsiteY2" fmla="*/ 0 h 830997"/>
                          <a:gd name="connsiteX3" fmla="*/ 1515846 w 2613528"/>
                          <a:gd name="connsiteY3" fmla="*/ 0 h 830997"/>
                          <a:gd name="connsiteX4" fmla="*/ 2012417 w 2613528"/>
                          <a:gd name="connsiteY4" fmla="*/ 0 h 830997"/>
                          <a:gd name="connsiteX5" fmla="*/ 2613528 w 2613528"/>
                          <a:gd name="connsiteY5" fmla="*/ 0 h 830997"/>
                          <a:gd name="connsiteX6" fmla="*/ 2613528 w 2613528"/>
                          <a:gd name="connsiteY6" fmla="*/ 432118 h 830997"/>
                          <a:gd name="connsiteX7" fmla="*/ 2613528 w 2613528"/>
                          <a:gd name="connsiteY7" fmla="*/ 830997 h 830997"/>
                          <a:gd name="connsiteX8" fmla="*/ 2090822 w 2613528"/>
                          <a:gd name="connsiteY8" fmla="*/ 830997 h 830997"/>
                          <a:gd name="connsiteX9" fmla="*/ 1646523 w 2613528"/>
                          <a:gd name="connsiteY9" fmla="*/ 830997 h 830997"/>
                          <a:gd name="connsiteX10" fmla="*/ 1123817 w 2613528"/>
                          <a:gd name="connsiteY10" fmla="*/ 830997 h 830997"/>
                          <a:gd name="connsiteX11" fmla="*/ 601111 w 2613528"/>
                          <a:gd name="connsiteY11" fmla="*/ 830997 h 830997"/>
                          <a:gd name="connsiteX12" fmla="*/ 0 w 2613528"/>
                          <a:gd name="connsiteY12" fmla="*/ 830997 h 830997"/>
                          <a:gd name="connsiteX13" fmla="*/ 0 w 2613528"/>
                          <a:gd name="connsiteY13" fmla="*/ 398879 h 830997"/>
                          <a:gd name="connsiteX14" fmla="*/ 0 w 2613528"/>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528" h="830997" extrusionOk="0">
                            <a:moveTo>
                              <a:pt x="0" y="0"/>
                            </a:moveTo>
                            <a:cubicBezTo>
                              <a:pt x="207459" y="-55313"/>
                              <a:pt x="311461" y="54253"/>
                              <a:pt x="496570" y="0"/>
                            </a:cubicBezTo>
                            <a:cubicBezTo>
                              <a:pt x="681679" y="-54253"/>
                              <a:pt x="732189" y="23153"/>
                              <a:pt x="940870" y="0"/>
                            </a:cubicBezTo>
                            <a:cubicBezTo>
                              <a:pt x="1149551" y="-23153"/>
                              <a:pt x="1233777" y="26129"/>
                              <a:pt x="1515846" y="0"/>
                            </a:cubicBezTo>
                            <a:cubicBezTo>
                              <a:pt x="1797915" y="-26129"/>
                              <a:pt x="1801077" y="23468"/>
                              <a:pt x="2012417" y="0"/>
                            </a:cubicBezTo>
                            <a:cubicBezTo>
                              <a:pt x="2223757" y="-23468"/>
                              <a:pt x="2457352" y="38816"/>
                              <a:pt x="2613528" y="0"/>
                            </a:cubicBezTo>
                            <a:cubicBezTo>
                              <a:pt x="2640502" y="142492"/>
                              <a:pt x="2597463" y="219762"/>
                              <a:pt x="2613528" y="432118"/>
                            </a:cubicBezTo>
                            <a:cubicBezTo>
                              <a:pt x="2629593" y="644474"/>
                              <a:pt x="2592357" y="650782"/>
                              <a:pt x="2613528" y="830997"/>
                            </a:cubicBezTo>
                            <a:cubicBezTo>
                              <a:pt x="2363239" y="873729"/>
                              <a:pt x="2301162" y="813302"/>
                              <a:pt x="2090822" y="830997"/>
                            </a:cubicBezTo>
                            <a:cubicBezTo>
                              <a:pt x="1880482" y="848692"/>
                              <a:pt x="1769205" y="823904"/>
                              <a:pt x="1646523" y="830997"/>
                            </a:cubicBezTo>
                            <a:cubicBezTo>
                              <a:pt x="1523841" y="838090"/>
                              <a:pt x="1342199" y="814550"/>
                              <a:pt x="1123817" y="830997"/>
                            </a:cubicBezTo>
                            <a:cubicBezTo>
                              <a:pt x="905435" y="847444"/>
                              <a:pt x="766713" y="813718"/>
                              <a:pt x="601111" y="830997"/>
                            </a:cubicBezTo>
                            <a:cubicBezTo>
                              <a:pt x="435509" y="848276"/>
                              <a:pt x="154304" y="818542"/>
                              <a:pt x="0" y="830997"/>
                            </a:cubicBezTo>
                            <a:cubicBezTo>
                              <a:pt x="-21288" y="672907"/>
                              <a:pt x="41573" y="491559"/>
                              <a:pt x="0" y="398879"/>
                            </a:cubicBezTo>
                            <a:cubicBezTo>
                              <a:pt x="-41573" y="306199"/>
                              <a:pt x="4258" y="166797"/>
                              <a:pt x="0" y="0"/>
                            </a:cubicBezTo>
                            <a:close/>
                          </a:path>
                        </a:pathLst>
                      </a:custGeom>
                      <ask:type>
                        <ask:lineSketchNone/>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EBB891-6AAA-D20F-3259-BC4BF5F8CB2A}"/>
                  </a:ext>
                </a:extLst>
              </p:cNvPr>
              <p:cNvSpPr txBox="1"/>
              <p:nvPr/>
            </p:nvSpPr>
            <p:spPr>
              <a:xfrm>
                <a:off x="8666349" y="2614603"/>
                <a:ext cx="2838450" cy="1877437"/>
              </a:xfrm>
              <a:prstGeom prst="rect">
                <a:avLst/>
              </a:prstGeom>
              <a:noFill/>
            </p:spPr>
            <p:txBody>
              <a:bodyPr wrap="square" rtlCol="0">
                <a:spAutoFit/>
              </a:bodyPr>
              <a:lstStyle/>
              <a:p>
                <a:r>
                  <a:rPr lang="en-US" sz="1600" dirty="0"/>
                  <a:t>Inner disc (this study):</a:t>
                </a:r>
              </a:p>
              <a:p>
                <a:r>
                  <a:rPr lang="en-US" sz="1600" dirty="0" err="1"/>
                  <a:t>i</a:t>
                </a:r>
                <a:r>
                  <a:rPr lang="en-US" sz="1600" dirty="0"/>
                  <a:t> = 32</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endParaRPr lang="en-US" sz="1600" dirty="0"/>
              </a:p>
              <a:p>
                <a:r>
                  <a:rPr lang="en-US" sz="1600" dirty="0"/>
                  <a:t>PA = 15</a:t>
                </a:r>
                <a:r>
                  <a:rPr lang="en-US" sz="1600" i="1" dirty="0"/>
                  <a:t>5</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endParaRPr lang="en-US" sz="1600" dirty="0"/>
              </a:p>
              <a:p>
                <a:endParaRPr lang="en-US" sz="1600" dirty="0"/>
              </a:p>
              <a:p>
                <a:r>
                  <a:rPr lang="en-US" sz="1600" dirty="0"/>
                  <a:t>Outer Disc (Perez et al 2018)</a:t>
                </a:r>
              </a:p>
              <a:p>
                <a:r>
                  <a:rPr lang="en-US" sz="1600" dirty="0" err="1"/>
                  <a:t>i</a:t>
                </a:r>
                <a:r>
                  <a:rPr lang="en-US" sz="1600" dirty="0"/>
                  <a:t> = 16.2 +/- 0.3</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endParaRPr lang="en-US" sz="1600" dirty="0"/>
              </a:p>
              <a:p>
                <a:r>
                  <a:rPr lang="en-US" sz="1600" dirty="0"/>
                  <a:t>PA = 167 +/- 1</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endParaRPr lang="en-US" sz="1600" dirty="0"/>
              </a:p>
            </p:txBody>
          </p:sp>
        </mc:Choice>
        <mc:Fallback xmlns="">
          <p:sp>
            <p:nvSpPr>
              <p:cNvPr id="9" name="TextBox 8">
                <a:extLst>
                  <a:ext uri="{FF2B5EF4-FFF2-40B4-BE49-F238E27FC236}">
                    <a16:creationId xmlns:a16="http://schemas.microsoft.com/office/drawing/2014/main" id="{6CEBB891-6AAA-D20F-3259-BC4BF5F8CB2A}"/>
                  </a:ext>
                </a:extLst>
              </p:cNvPr>
              <p:cNvSpPr txBox="1">
                <a:spLocks noRot="1" noChangeAspect="1" noMove="1" noResize="1" noEditPoints="1" noAdjustHandles="1" noChangeArrowheads="1" noChangeShapeType="1" noTextEdit="1"/>
              </p:cNvSpPr>
              <p:nvPr/>
            </p:nvSpPr>
            <p:spPr>
              <a:xfrm>
                <a:off x="8666349" y="2614603"/>
                <a:ext cx="2838450" cy="1877437"/>
              </a:xfrm>
              <a:prstGeom prst="rect">
                <a:avLst/>
              </a:prstGeom>
              <a:blipFill>
                <a:blip r:embed="rId5"/>
                <a:stretch>
                  <a:fillRect l="-1339" t="-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05BB07-1EE7-4C1A-3031-2527096F88DA}"/>
                  </a:ext>
                </a:extLst>
              </p:cNvPr>
              <p:cNvSpPr txBox="1"/>
              <p:nvPr/>
            </p:nvSpPr>
            <p:spPr>
              <a:xfrm>
                <a:off x="153514" y="5602400"/>
                <a:ext cx="3908836" cy="738664"/>
              </a:xfrm>
              <a:prstGeom prst="rect">
                <a:avLst/>
              </a:prstGeom>
              <a:noFill/>
            </p:spPr>
            <p:txBody>
              <a:bodyPr wrap="square" rtlCol="0">
                <a:spAutoFit/>
              </a:bodyPr>
              <a:lstStyle/>
              <a:p>
                <a:r>
                  <a:rPr lang="en-US" sz="1400" dirty="0"/>
                  <a:t>Min et al 2017</a:t>
                </a:r>
              </a:p>
              <a:p>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GB" sz="1400" b="0" i="1" smtClean="0">
                        <a:latin typeface="Cambria Math" panose="02040503050406030204" pitchFamily="18" charset="0"/>
                        <a:ea typeface="Cambria Math" panose="02040503050406030204" pitchFamily="18" charset="0"/>
                      </a:rPr>
                      <m:t>=</m:t>
                    </m:r>
                  </m:oMath>
                </a14:m>
                <a:r>
                  <a:rPr lang="en-US" sz="1400" dirty="0"/>
                  <a:t>position angle of shadows</a:t>
                </a:r>
              </a:p>
              <a:p>
                <a:r>
                  <a:rPr lang="en-US" sz="1400" dirty="0"/>
                  <a:t>x=projected offset of central star</a:t>
                </a:r>
              </a:p>
            </p:txBody>
          </p:sp>
        </mc:Choice>
        <mc:Fallback xmlns="">
          <p:sp>
            <p:nvSpPr>
              <p:cNvPr id="10" name="TextBox 9">
                <a:extLst>
                  <a:ext uri="{FF2B5EF4-FFF2-40B4-BE49-F238E27FC236}">
                    <a16:creationId xmlns:a16="http://schemas.microsoft.com/office/drawing/2014/main" id="{AE05BB07-1EE7-4C1A-3031-2527096F88DA}"/>
                  </a:ext>
                </a:extLst>
              </p:cNvPr>
              <p:cNvSpPr txBox="1">
                <a:spLocks noRot="1" noChangeAspect="1" noMove="1" noResize="1" noEditPoints="1" noAdjustHandles="1" noChangeArrowheads="1" noChangeShapeType="1" noTextEdit="1"/>
              </p:cNvSpPr>
              <p:nvPr/>
            </p:nvSpPr>
            <p:spPr>
              <a:xfrm>
                <a:off x="153514" y="5602400"/>
                <a:ext cx="3908836" cy="738664"/>
              </a:xfrm>
              <a:prstGeom prst="rect">
                <a:avLst/>
              </a:prstGeom>
              <a:blipFill>
                <a:blip r:embed="rId6"/>
                <a:stretch>
                  <a:fillRect l="-649" t="-1695" b="-8475"/>
                </a:stretch>
              </a:blipFill>
            </p:spPr>
            <p:txBody>
              <a:bodyPr/>
              <a:lstStyle/>
              <a:p>
                <a:r>
                  <a:rPr lang="en-US">
                    <a:noFill/>
                  </a:rPr>
                  <a:t> </a:t>
                </a:r>
              </a:p>
            </p:txBody>
          </p:sp>
        </mc:Fallback>
      </mc:AlternateContent>
      <p:pic>
        <p:nvPicPr>
          <p:cNvPr id="12" name="Picture 11" descr="Graphical user interface, text, application&#10;&#10;Description automatically generated">
            <a:extLst>
              <a:ext uri="{FF2B5EF4-FFF2-40B4-BE49-F238E27FC236}">
                <a16:creationId xmlns:a16="http://schemas.microsoft.com/office/drawing/2014/main" id="{69ADEA2B-F258-A682-F115-6FD69E651774}"/>
              </a:ext>
            </a:extLst>
          </p:cNvPr>
          <p:cNvPicPr>
            <a:picLocks noChangeAspect="1"/>
          </p:cNvPicPr>
          <p:nvPr/>
        </p:nvPicPr>
        <p:blipFill rotWithShape="1">
          <a:blip r:embed="rId7"/>
          <a:srcRect b="11595"/>
          <a:stretch/>
        </p:blipFill>
        <p:spPr>
          <a:xfrm>
            <a:off x="4789235" y="4785927"/>
            <a:ext cx="2530809" cy="816473"/>
          </a:xfrm>
          <a:prstGeom prst="rect">
            <a:avLst/>
          </a:prstGeom>
        </p:spPr>
      </p:pic>
      <p:sp>
        <p:nvSpPr>
          <p:cNvPr id="13" name="TextBox 12">
            <a:extLst>
              <a:ext uri="{FF2B5EF4-FFF2-40B4-BE49-F238E27FC236}">
                <a16:creationId xmlns:a16="http://schemas.microsoft.com/office/drawing/2014/main" id="{E49405D4-BC20-97BD-CF11-CEBCA07D76A2}"/>
              </a:ext>
            </a:extLst>
          </p:cNvPr>
          <p:cNvSpPr txBox="1"/>
          <p:nvPr/>
        </p:nvSpPr>
        <p:spPr>
          <a:xfrm>
            <a:off x="260392" y="1624425"/>
            <a:ext cx="3908836" cy="307777"/>
          </a:xfrm>
          <a:prstGeom prst="rect">
            <a:avLst/>
          </a:prstGeom>
          <a:noFill/>
        </p:spPr>
        <p:txBody>
          <a:bodyPr wrap="square" rtlCol="0">
            <a:spAutoFit/>
          </a:bodyPr>
          <a:lstStyle/>
          <a:p>
            <a:r>
              <a:rPr lang="en-GB" sz="1400" dirty="0"/>
              <a:t>Illustration disc with misaligned planes</a:t>
            </a:r>
            <a:endParaRPr lang="en-US" sz="14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FEAB94-CC65-0C88-51BB-164F93517E0F}"/>
                  </a:ext>
                </a:extLst>
              </p:cNvPr>
              <p:cNvSpPr txBox="1"/>
              <p:nvPr/>
            </p:nvSpPr>
            <p:spPr>
              <a:xfrm>
                <a:off x="4328531" y="2265908"/>
                <a:ext cx="3534937" cy="923330"/>
              </a:xfrm>
              <a:prstGeom prst="rect">
                <a:avLst/>
              </a:prstGeom>
              <a:noFill/>
            </p:spPr>
            <p:txBody>
              <a:bodyPr wrap="square" rtlCol="0">
                <a:spAutoFit/>
              </a:bodyPr>
              <a:lstStyle/>
              <a:p>
                <a:pPr algn="ctr"/>
                <a14:m>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𝜃</m:t>
                    </m:r>
                  </m:oMath>
                </a14:m>
                <a:r>
                  <a:rPr lang="en-US" dirty="0"/>
                  <a:t> = angle between 2 normal vectors defined by planes of inner and outer disc </a:t>
                </a:r>
              </a:p>
            </p:txBody>
          </p:sp>
        </mc:Choice>
        <mc:Fallback xmlns="">
          <p:sp>
            <p:nvSpPr>
              <p:cNvPr id="14" name="TextBox 13">
                <a:extLst>
                  <a:ext uri="{FF2B5EF4-FFF2-40B4-BE49-F238E27FC236}">
                    <a16:creationId xmlns:a16="http://schemas.microsoft.com/office/drawing/2014/main" id="{4CFEAB94-CC65-0C88-51BB-164F93517E0F}"/>
                  </a:ext>
                </a:extLst>
              </p:cNvPr>
              <p:cNvSpPr txBox="1">
                <a:spLocks noRot="1" noChangeAspect="1" noMove="1" noResize="1" noEditPoints="1" noAdjustHandles="1" noChangeArrowheads="1" noChangeShapeType="1" noTextEdit="1"/>
              </p:cNvSpPr>
              <p:nvPr/>
            </p:nvSpPr>
            <p:spPr>
              <a:xfrm>
                <a:off x="4328531" y="2265908"/>
                <a:ext cx="3534937" cy="923330"/>
              </a:xfrm>
              <a:prstGeom prst="rect">
                <a:avLst/>
              </a:prstGeom>
              <a:blipFill>
                <a:blip r:embed="rId8"/>
                <a:stretch>
                  <a:fillRect t="-2703" b="-9459"/>
                </a:stretch>
              </a:blipFill>
            </p:spPr>
            <p:txBody>
              <a:bodyPr/>
              <a:lstStyle/>
              <a:p>
                <a:r>
                  <a:rPr lang="en-US">
                    <a:noFill/>
                  </a:rPr>
                  <a:t> </a:t>
                </a:r>
              </a:p>
            </p:txBody>
          </p:sp>
        </mc:Fallback>
      </mc:AlternateContent>
    </p:spTree>
    <p:extLst>
      <p:ext uri="{BB962C8B-B14F-4D97-AF65-F5344CB8AC3E}">
        <p14:creationId xmlns:p14="http://schemas.microsoft.com/office/powerpoint/2010/main" val="208704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861F-02E7-17F2-DF9F-5CE587046182}"/>
              </a:ext>
            </a:extLst>
          </p:cNvPr>
          <p:cNvSpPr>
            <a:spLocks noGrp="1"/>
          </p:cNvSpPr>
          <p:nvPr>
            <p:ph type="ctrTitle"/>
          </p:nvPr>
        </p:nvSpPr>
        <p:spPr>
          <a:xfrm>
            <a:off x="1524000" y="1122363"/>
            <a:ext cx="9144000" cy="813315"/>
          </a:xfrm>
        </p:spPr>
        <p:txBody>
          <a:bodyPr/>
          <a:lstStyle/>
          <a:p>
            <a:r>
              <a:rPr lang="en-US" sz="5400" dirty="0"/>
              <a:t>Shadow Position</a:t>
            </a:r>
          </a:p>
        </p:txBody>
      </p:sp>
      <p:sp>
        <p:nvSpPr>
          <p:cNvPr id="4" name="Footer Placeholder 3">
            <a:extLst>
              <a:ext uri="{FF2B5EF4-FFF2-40B4-BE49-F238E27FC236}">
                <a16:creationId xmlns:a16="http://schemas.microsoft.com/office/drawing/2014/main" id="{789072A1-6515-15CA-5B68-C8D18B8DA2B5}"/>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EACCCFC6-0770-0379-3858-9DABC8DCA6BA}"/>
              </a:ext>
            </a:extLst>
          </p:cNvPr>
          <p:cNvSpPr>
            <a:spLocks noGrp="1"/>
          </p:cNvSpPr>
          <p:nvPr>
            <p:ph type="sldNum" sz="quarter" idx="12"/>
          </p:nvPr>
        </p:nvSpPr>
        <p:spPr/>
        <p:txBody>
          <a:bodyPr/>
          <a:lstStyle/>
          <a:p>
            <a:fld id="{EC7E484E-D9B0-EF48-8060-2F19FFE281E1}" type="slidenum">
              <a:rPr lang="en-US" smtClean="0"/>
              <a:t>18</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B39F8B-931A-F9E0-6CC6-81999558167F}"/>
                  </a:ext>
                </a:extLst>
              </p:cNvPr>
              <p:cNvSpPr txBox="1"/>
              <p:nvPr/>
            </p:nvSpPr>
            <p:spPr>
              <a:xfrm>
                <a:off x="4789236" y="3013501"/>
                <a:ext cx="2613528" cy="1200329"/>
              </a:xfrm>
              <a:prstGeom prst="rect">
                <a:avLst/>
              </a:prstGeom>
              <a:noFill/>
              <a:ln w="25400" cmpd="dbl">
                <a:solidFill>
                  <a:srgbClr val="0070C0"/>
                </a:solidFill>
                <a:extLst>
                  <a:ext uri="{C807C97D-BFC1-408E-A445-0C87EB9F89A2}">
                    <ask:lineSketchStyleProps xmlns:ask="http://schemas.microsoft.com/office/drawing/2018/sketchyshapes" sd="1219033472">
                      <a:custGeom>
                        <a:avLst/>
                        <a:gdLst>
                          <a:gd name="connsiteX0" fmla="*/ 0 w 2613528"/>
                          <a:gd name="connsiteY0" fmla="*/ 0 h 830997"/>
                          <a:gd name="connsiteX1" fmla="*/ 496570 w 2613528"/>
                          <a:gd name="connsiteY1" fmla="*/ 0 h 830997"/>
                          <a:gd name="connsiteX2" fmla="*/ 940870 w 2613528"/>
                          <a:gd name="connsiteY2" fmla="*/ 0 h 830997"/>
                          <a:gd name="connsiteX3" fmla="*/ 1515846 w 2613528"/>
                          <a:gd name="connsiteY3" fmla="*/ 0 h 830997"/>
                          <a:gd name="connsiteX4" fmla="*/ 2012417 w 2613528"/>
                          <a:gd name="connsiteY4" fmla="*/ 0 h 830997"/>
                          <a:gd name="connsiteX5" fmla="*/ 2613528 w 2613528"/>
                          <a:gd name="connsiteY5" fmla="*/ 0 h 830997"/>
                          <a:gd name="connsiteX6" fmla="*/ 2613528 w 2613528"/>
                          <a:gd name="connsiteY6" fmla="*/ 432118 h 830997"/>
                          <a:gd name="connsiteX7" fmla="*/ 2613528 w 2613528"/>
                          <a:gd name="connsiteY7" fmla="*/ 830997 h 830997"/>
                          <a:gd name="connsiteX8" fmla="*/ 2090822 w 2613528"/>
                          <a:gd name="connsiteY8" fmla="*/ 830997 h 830997"/>
                          <a:gd name="connsiteX9" fmla="*/ 1646523 w 2613528"/>
                          <a:gd name="connsiteY9" fmla="*/ 830997 h 830997"/>
                          <a:gd name="connsiteX10" fmla="*/ 1123817 w 2613528"/>
                          <a:gd name="connsiteY10" fmla="*/ 830997 h 830997"/>
                          <a:gd name="connsiteX11" fmla="*/ 601111 w 2613528"/>
                          <a:gd name="connsiteY11" fmla="*/ 830997 h 830997"/>
                          <a:gd name="connsiteX12" fmla="*/ 0 w 2613528"/>
                          <a:gd name="connsiteY12" fmla="*/ 830997 h 830997"/>
                          <a:gd name="connsiteX13" fmla="*/ 0 w 2613528"/>
                          <a:gd name="connsiteY13" fmla="*/ 398879 h 830997"/>
                          <a:gd name="connsiteX14" fmla="*/ 0 w 2613528"/>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528" h="830997" extrusionOk="0">
                            <a:moveTo>
                              <a:pt x="0" y="0"/>
                            </a:moveTo>
                            <a:cubicBezTo>
                              <a:pt x="207459" y="-55313"/>
                              <a:pt x="311461" y="54253"/>
                              <a:pt x="496570" y="0"/>
                            </a:cubicBezTo>
                            <a:cubicBezTo>
                              <a:pt x="681679" y="-54253"/>
                              <a:pt x="732189" y="23153"/>
                              <a:pt x="940870" y="0"/>
                            </a:cubicBezTo>
                            <a:cubicBezTo>
                              <a:pt x="1149551" y="-23153"/>
                              <a:pt x="1233777" y="26129"/>
                              <a:pt x="1515846" y="0"/>
                            </a:cubicBezTo>
                            <a:cubicBezTo>
                              <a:pt x="1797915" y="-26129"/>
                              <a:pt x="1801077" y="23468"/>
                              <a:pt x="2012417" y="0"/>
                            </a:cubicBezTo>
                            <a:cubicBezTo>
                              <a:pt x="2223757" y="-23468"/>
                              <a:pt x="2457352" y="38816"/>
                              <a:pt x="2613528" y="0"/>
                            </a:cubicBezTo>
                            <a:cubicBezTo>
                              <a:pt x="2640502" y="142492"/>
                              <a:pt x="2597463" y="219762"/>
                              <a:pt x="2613528" y="432118"/>
                            </a:cubicBezTo>
                            <a:cubicBezTo>
                              <a:pt x="2629593" y="644474"/>
                              <a:pt x="2592357" y="650782"/>
                              <a:pt x="2613528" y="830997"/>
                            </a:cubicBezTo>
                            <a:cubicBezTo>
                              <a:pt x="2363239" y="873729"/>
                              <a:pt x="2301162" y="813302"/>
                              <a:pt x="2090822" y="830997"/>
                            </a:cubicBezTo>
                            <a:cubicBezTo>
                              <a:pt x="1880482" y="848692"/>
                              <a:pt x="1769205" y="823904"/>
                              <a:pt x="1646523" y="830997"/>
                            </a:cubicBezTo>
                            <a:cubicBezTo>
                              <a:pt x="1523841" y="838090"/>
                              <a:pt x="1342199" y="814550"/>
                              <a:pt x="1123817" y="830997"/>
                            </a:cubicBezTo>
                            <a:cubicBezTo>
                              <a:pt x="905435" y="847444"/>
                              <a:pt x="766713" y="813718"/>
                              <a:pt x="601111" y="830997"/>
                            </a:cubicBezTo>
                            <a:cubicBezTo>
                              <a:pt x="435509" y="848276"/>
                              <a:pt x="154304" y="818542"/>
                              <a:pt x="0" y="830997"/>
                            </a:cubicBezTo>
                            <a:cubicBezTo>
                              <a:pt x="-21288" y="672907"/>
                              <a:pt x="41573" y="491559"/>
                              <a:pt x="0" y="398879"/>
                            </a:cubicBezTo>
                            <a:cubicBezTo>
                              <a:pt x="-41573" y="306199"/>
                              <a:pt x="4258" y="166797"/>
                              <a:pt x="0" y="0"/>
                            </a:cubicBezTo>
                            <a:close/>
                          </a:path>
                        </a:pathLst>
                      </a:custGeom>
                      <ask:type>
                        <ask:lineSketchNone/>
                      </ask:type>
                    </ask:lineSketchStyleProps>
                  </a:ext>
                </a:extLst>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i="1" smtClean="0">
                          <a:latin typeface="Cambria Math" panose="02040503050406030204" pitchFamily="18" charset="0"/>
                          <a:ea typeface="Cambria Math" panose="02040503050406030204" pitchFamily="18" charset="0"/>
                        </a:rPr>
                        <m:t>P</m:t>
                      </m:r>
                      <m:r>
                        <a:rPr lang="en-GB" sz="2400" b="0" i="1" smtClean="0">
                          <a:latin typeface="Cambria Math" panose="02040503050406030204" pitchFamily="18" charset="0"/>
                          <a:ea typeface="Cambria Math" panose="02040503050406030204" pitchFamily="18" charset="0"/>
                        </a:rPr>
                        <m:t>𝐴</m:t>
                      </m:r>
                      <m:r>
                        <a:rPr lang="en-GB" sz="2400" b="0" i="1" smtClean="0">
                          <a:latin typeface="Cambria Math" panose="02040503050406030204" pitchFamily="18" charset="0"/>
                          <a:ea typeface="Cambria Math" panose="02040503050406030204" pitchFamily="18" charset="0"/>
                        </a:rPr>
                        <m:t>=325°</m:t>
                      </m:r>
                    </m:oMath>
                  </m:oMathPara>
                </a14:m>
                <a:endParaRPr lang="en-GB" sz="2400" b="0" dirty="0">
                  <a:ea typeface="Cambria Math" panose="02040503050406030204" pitchFamily="18" charset="0"/>
                </a:endParaRPr>
              </a:p>
              <a:p>
                <a:pPr algn="ctr"/>
                <a:r>
                  <a:rPr lang="en-GB" sz="2400" dirty="0">
                    <a:ea typeface="Cambria Math" panose="02040503050406030204" pitchFamily="18" charset="0"/>
                  </a:rPr>
                  <a:t>or</a:t>
                </a:r>
                <a:endParaRPr lang="en-GB"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400" i="1">
                          <a:latin typeface="Cambria Math" panose="02040503050406030204" pitchFamily="18" charset="0"/>
                          <a:ea typeface="Cambria Math" panose="02040503050406030204" pitchFamily="18" charset="0"/>
                        </a:rPr>
                        <m:t>P</m:t>
                      </m:r>
                      <m:r>
                        <a:rPr lang="en-GB" sz="2400" b="0" i="1" smtClean="0">
                          <a:latin typeface="Cambria Math" panose="02040503050406030204" pitchFamily="18" charset="0"/>
                          <a:ea typeface="Cambria Math" panose="02040503050406030204" pitchFamily="18" charset="0"/>
                        </a:rPr>
                        <m:t>𝐴</m:t>
                      </m:r>
                      <m:r>
                        <a:rPr lang="en-GB" sz="2400" b="0" i="1" smtClean="0">
                          <a:latin typeface="Cambria Math" panose="02040503050406030204" pitchFamily="18" charset="0"/>
                          <a:ea typeface="Cambria Math" panose="02040503050406030204" pitchFamily="18" charset="0"/>
                        </a:rPr>
                        <m:t>=339°</m:t>
                      </m:r>
                    </m:oMath>
                  </m:oMathPara>
                </a14:m>
                <a:endParaRPr lang="en-US" sz="2400" dirty="0"/>
              </a:p>
            </p:txBody>
          </p:sp>
        </mc:Choice>
        <mc:Fallback xmlns="">
          <p:sp>
            <p:nvSpPr>
              <p:cNvPr id="6" name="TextBox 5">
                <a:extLst>
                  <a:ext uri="{FF2B5EF4-FFF2-40B4-BE49-F238E27FC236}">
                    <a16:creationId xmlns:a16="http://schemas.microsoft.com/office/drawing/2014/main" id="{3AB39F8B-931A-F9E0-6CC6-81999558167F}"/>
                  </a:ext>
                </a:extLst>
              </p:cNvPr>
              <p:cNvSpPr txBox="1">
                <a:spLocks noRot="1" noChangeAspect="1" noMove="1" noResize="1" noEditPoints="1" noAdjustHandles="1" noChangeArrowheads="1" noChangeShapeType="1" noTextEdit="1"/>
              </p:cNvSpPr>
              <p:nvPr/>
            </p:nvSpPr>
            <p:spPr>
              <a:xfrm>
                <a:off x="4789236" y="3013501"/>
                <a:ext cx="2613528" cy="1200329"/>
              </a:xfrm>
              <a:prstGeom prst="rect">
                <a:avLst/>
              </a:prstGeom>
              <a:blipFill>
                <a:blip r:embed="rId3"/>
                <a:stretch>
                  <a:fillRect/>
                </a:stretch>
              </a:blipFill>
              <a:ln w="25400" cmpd="dbl">
                <a:solidFill>
                  <a:srgbClr val="0070C0"/>
                </a:solidFill>
                <a:extLst>
                  <a:ext uri="{C807C97D-BFC1-408E-A445-0C87EB9F89A2}">
                    <ask:lineSketchStyleProps xmlns:ask="http://schemas.microsoft.com/office/drawing/2018/sketchyshapes" sd="1219033472">
                      <a:custGeom>
                        <a:avLst/>
                        <a:gdLst>
                          <a:gd name="connsiteX0" fmla="*/ 0 w 2613528"/>
                          <a:gd name="connsiteY0" fmla="*/ 0 h 830997"/>
                          <a:gd name="connsiteX1" fmla="*/ 496570 w 2613528"/>
                          <a:gd name="connsiteY1" fmla="*/ 0 h 830997"/>
                          <a:gd name="connsiteX2" fmla="*/ 940870 w 2613528"/>
                          <a:gd name="connsiteY2" fmla="*/ 0 h 830997"/>
                          <a:gd name="connsiteX3" fmla="*/ 1515846 w 2613528"/>
                          <a:gd name="connsiteY3" fmla="*/ 0 h 830997"/>
                          <a:gd name="connsiteX4" fmla="*/ 2012417 w 2613528"/>
                          <a:gd name="connsiteY4" fmla="*/ 0 h 830997"/>
                          <a:gd name="connsiteX5" fmla="*/ 2613528 w 2613528"/>
                          <a:gd name="connsiteY5" fmla="*/ 0 h 830997"/>
                          <a:gd name="connsiteX6" fmla="*/ 2613528 w 2613528"/>
                          <a:gd name="connsiteY6" fmla="*/ 432118 h 830997"/>
                          <a:gd name="connsiteX7" fmla="*/ 2613528 w 2613528"/>
                          <a:gd name="connsiteY7" fmla="*/ 830997 h 830997"/>
                          <a:gd name="connsiteX8" fmla="*/ 2090822 w 2613528"/>
                          <a:gd name="connsiteY8" fmla="*/ 830997 h 830997"/>
                          <a:gd name="connsiteX9" fmla="*/ 1646523 w 2613528"/>
                          <a:gd name="connsiteY9" fmla="*/ 830997 h 830997"/>
                          <a:gd name="connsiteX10" fmla="*/ 1123817 w 2613528"/>
                          <a:gd name="connsiteY10" fmla="*/ 830997 h 830997"/>
                          <a:gd name="connsiteX11" fmla="*/ 601111 w 2613528"/>
                          <a:gd name="connsiteY11" fmla="*/ 830997 h 830997"/>
                          <a:gd name="connsiteX12" fmla="*/ 0 w 2613528"/>
                          <a:gd name="connsiteY12" fmla="*/ 830997 h 830997"/>
                          <a:gd name="connsiteX13" fmla="*/ 0 w 2613528"/>
                          <a:gd name="connsiteY13" fmla="*/ 398879 h 830997"/>
                          <a:gd name="connsiteX14" fmla="*/ 0 w 2613528"/>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528" h="830997" extrusionOk="0">
                            <a:moveTo>
                              <a:pt x="0" y="0"/>
                            </a:moveTo>
                            <a:cubicBezTo>
                              <a:pt x="207459" y="-55313"/>
                              <a:pt x="311461" y="54253"/>
                              <a:pt x="496570" y="0"/>
                            </a:cubicBezTo>
                            <a:cubicBezTo>
                              <a:pt x="681679" y="-54253"/>
                              <a:pt x="732189" y="23153"/>
                              <a:pt x="940870" y="0"/>
                            </a:cubicBezTo>
                            <a:cubicBezTo>
                              <a:pt x="1149551" y="-23153"/>
                              <a:pt x="1233777" y="26129"/>
                              <a:pt x="1515846" y="0"/>
                            </a:cubicBezTo>
                            <a:cubicBezTo>
                              <a:pt x="1797915" y="-26129"/>
                              <a:pt x="1801077" y="23468"/>
                              <a:pt x="2012417" y="0"/>
                            </a:cubicBezTo>
                            <a:cubicBezTo>
                              <a:pt x="2223757" y="-23468"/>
                              <a:pt x="2457352" y="38816"/>
                              <a:pt x="2613528" y="0"/>
                            </a:cubicBezTo>
                            <a:cubicBezTo>
                              <a:pt x="2640502" y="142492"/>
                              <a:pt x="2597463" y="219762"/>
                              <a:pt x="2613528" y="432118"/>
                            </a:cubicBezTo>
                            <a:cubicBezTo>
                              <a:pt x="2629593" y="644474"/>
                              <a:pt x="2592357" y="650782"/>
                              <a:pt x="2613528" y="830997"/>
                            </a:cubicBezTo>
                            <a:cubicBezTo>
                              <a:pt x="2363239" y="873729"/>
                              <a:pt x="2301162" y="813302"/>
                              <a:pt x="2090822" y="830997"/>
                            </a:cubicBezTo>
                            <a:cubicBezTo>
                              <a:pt x="1880482" y="848692"/>
                              <a:pt x="1769205" y="823904"/>
                              <a:pt x="1646523" y="830997"/>
                            </a:cubicBezTo>
                            <a:cubicBezTo>
                              <a:pt x="1523841" y="838090"/>
                              <a:pt x="1342199" y="814550"/>
                              <a:pt x="1123817" y="830997"/>
                            </a:cubicBezTo>
                            <a:cubicBezTo>
                              <a:pt x="905435" y="847444"/>
                              <a:pt x="766713" y="813718"/>
                              <a:pt x="601111" y="830997"/>
                            </a:cubicBezTo>
                            <a:cubicBezTo>
                              <a:pt x="435509" y="848276"/>
                              <a:pt x="154304" y="818542"/>
                              <a:pt x="0" y="830997"/>
                            </a:cubicBezTo>
                            <a:cubicBezTo>
                              <a:pt x="-21288" y="672907"/>
                              <a:pt x="41573" y="491559"/>
                              <a:pt x="0" y="398879"/>
                            </a:cubicBezTo>
                            <a:cubicBezTo>
                              <a:pt x="-41573" y="306199"/>
                              <a:pt x="4258" y="166797"/>
                              <a:pt x="0" y="0"/>
                            </a:cubicBezTo>
                            <a:close/>
                          </a:path>
                        </a:pathLst>
                      </a:custGeom>
                      <ask:type>
                        <ask:lineSketchNone/>
                      </ask:type>
                    </ask:lineSketchStyleProps>
                  </a:ext>
                </a:extLst>
              </a:ln>
            </p:spPr>
            <p:txBody>
              <a:bodyPr/>
              <a:lstStyle/>
              <a:p>
                <a:r>
                  <a:rPr lang="en-US">
                    <a:noFill/>
                  </a:rPr>
                  <a:t> </a:t>
                </a:r>
              </a:p>
            </p:txBody>
          </p:sp>
        </mc:Fallback>
      </mc:AlternateContent>
      <p:pic>
        <p:nvPicPr>
          <p:cNvPr id="7" name="Picture 6" descr="Graphical user interface&#10;&#10;Description automatically generated">
            <a:extLst>
              <a:ext uri="{FF2B5EF4-FFF2-40B4-BE49-F238E27FC236}">
                <a16:creationId xmlns:a16="http://schemas.microsoft.com/office/drawing/2014/main" id="{C9A89611-A066-6592-FC9E-D34E50C2C4FA}"/>
              </a:ext>
            </a:extLst>
          </p:cNvPr>
          <p:cNvPicPr>
            <a:picLocks noChangeAspect="1"/>
          </p:cNvPicPr>
          <p:nvPr/>
        </p:nvPicPr>
        <p:blipFill rotWithShape="1">
          <a:blip r:embed="rId4"/>
          <a:srcRect r="50647"/>
          <a:stretch/>
        </p:blipFill>
        <p:spPr>
          <a:xfrm>
            <a:off x="235975" y="2482127"/>
            <a:ext cx="4493188" cy="3641625"/>
          </a:xfrm>
          <a:prstGeom prst="rect">
            <a:avLst/>
          </a:prstGeom>
        </p:spPr>
      </p:pic>
      <p:pic>
        <p:nvPicPr>
          <p:cNvPr id="8" name="Picture 7" descr="A picture containing text, device&#10;&#10;Description automatically generated">
            <a:extLst>
              <a:ext uri="{FF2B5EF4-FFF2-40B4-BE49-F238E27FC236}">
                <a16:creationId xmlns:a16="http://schemas.microsoft.com/office/drawing/2014/main" id="{6B6D93D6-9DD8-E8A2-BDF3-4D68827D56BB}"/>
              </a:ext>
            </a:extLst>
          </p:cNvPr>
          <p:cNvPicPr>
            <a:picLocks noChangeAspect="1"/>
          </p:cNvPicPr>
          <p:nvPr/>
        </p:nvPicPr>
        <p:blipFill>
          <a:blip r:embed="rId5"/>
          <a:stretch>
            <a:fillRect/>
          </a:stretch>
        </p:blipFill>
        <p:spPr>
          <a:xfrm>
            <a:off x="7861464" y="2482127"/>
            <a:ext cx="3491345" cy="3467834"/>
          </a:xfrm>
          <a:prstGeom prst="rect">
            <a:avLst/>
          </a:prstGeom>
        </p:spPr>
      </p:pic>
      <p:sp>
        <p:nvSpPr>
          <p:cNvPr id="9" name="TextBox 8">
            <a:extLst>
              <a:ext uri="{FF2B5EF4-FFF2-40B4-BE49-F238E27FC236}">
                <a16:creationId xmlns:a16="http://schemas.microsoft.com/office/drawing/2014/main" id="{F43D3D94-8CE1-122B-2472-193FCEA2D99D}"/>
              </a:ext>
            </a:extLst>
          </p:cNvPr>
          <p:cNvSpPr txBox="1"/>
          <p:nvPr/>
        </p:nvSpPr>
        <p:spPr>
          <a:xfrm>
            <a:off x="433450" y="5949961"/>
            <a:ext cx="2980706" cy="307777"/>
          </a:xfrm>
          <a:prstGeom prst="rect">
            <a:avLst/>
          </a:prstGeom>
          <a:noFill/>
        </p:spPr>
        <p:txBody>
          <a:bodyPr wrap="square" rtlCol="0">
            <a:spAutoFit/>
          </a:bodyPr>
          <a:lstStyle/>
          <a:p>
            <a:r>
              <a:rPr lang="en-US" sz="1400" dirty="0" err="1"/>
              <a:t>Benisty</a:t>
            </a:r>
            <a:r>
              <a:rPr lang="en-US" sz="1400" dirty="0"/>
              <a:t> et al 2018</a:t>
            </a:r>
          </a:p>
        </p:txBody>
      </p:sp>
      <p:sp>
        <p:nvSpPr>
          <p:cNvPr id="10" name="TextBox 9">
            <a:extLst>
              <a:ext uri="{FF2B5EF4-FFF2-40B4-BE49-F238E27FC236}">
                <a16:creationId xmlns:a16="http://schemas.microsoft.com/office/drawing/2014/main" id="{2D510F56-E901-489D-F488-71A43939D4E8}"/>
              </a:ext>
            </a:extLst>
          </p:cNvPr>
          <p:cNvSpPr txBox="1"/>
          <p:nvPr/>
        </p:nvSpPr>
        <p:spPr>
          <a:xfrm>
            <a:off x="7861464" y="5949960"/>
            <a:ext cx="2115662" cy="307777"/>
          </a:xfrm>
          <a:prstGeom prst="rect">
            <a:avLst/>
          </a:prstGeom>
          <a:noFill/>
        </p:spPr>
        <p:txBody>
          <a:bodyPr wrap="square" rtlCol="0">
            <a:spAutoFit/>
          </a:bodyPr>
          <a:lstStyle/>
          <a:p>
            <a:r>
              <a:rPr lang="en-US" sz="1400" dirty="0"/>
              <a:t>Min et al 2017</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8A20E31-6C94-4F25-00D8-C5DE9FFC24A9}"/>
                  </a:ext>
                </a:extLst>
              </p:cNvPr>
              <p:cNvSpPr txBox="1"/>
              <p:nvPr/>
            </p:nvSpPr>
            <p:spPr>
              <a:xfrm>
                <a:off x="7861464" y="5288241"/>
                <a:ext cx="3267864" cy="646331"/>
              </a:xfrm>
              <a:prstGeom prst="rect">
                <a:avLst/>
              </a:prstGeom>
              <a:noFill/>
            </p:spPr>
            <p:txBody>
              <a:bodyPr wrap="square">
                <a:spAutoFit/>
              </a:bodyPr>
              <a:lstStyle/>
              <a:p>
                <a14:m>
                  <m:oMath xmlns:m="http://schemas.openxmlformats.org/officeDocument/2006/math">
                    <m:r>
                      <a:rPr lang="en-US" sz="1800" i="1" smtClean="0">
                        <a:solidFill>
                          <a:schemeClr val="bg1"/>
                        </a:solidFill>
                        <a:latin typeface="Cambria Math" panose="02040503050406030204" pitchFamily="18" charset="0"/>
                        <a:ea typeface="Cambria Math" panose="02040503050406030204" pitchFamily="18" charset="0"/>
                      </a:rPr>
                      <m:t>∝</m:t>
                    </m:r>
                    <m:r>
                      <a:rPr lang="en-GB" sz="1800" b="0" i="1" smtClean="0">
                        <a:solidFill>
                          <a:schemeClr val="bg1"/>
                        </a:solidFill>
                        <a:latin typeface="Cambria Math" panose="02040503050406030204" pitchFamily="18" charset="0"/>
                        <a:ea typeface="Cambria Math" panose="02040503050406030204" pitchFamily="18" charset="0"/>
                      </a:rPr>
                      <m:t>=</m:t>
                    </m:r>
                  </m:oMath>
                </a14:m>
                <a:r>
                  <a:rPr lang="en-US" sz="1800" dirty="0">
                    <a:solidFill>
                      <a:schemeClr val="bg1"/>
                    </a:solidFill>
                  </a:rPr>
                  <a:t>position angle of shadows</a:t>
                </a:r>
              </a:p>
              <a:p>
                <a:r>
                  <a:rPr lang="en-US" sz="1800" dirty="0">
                    <a:solidFill>
                      <a:schemeClr val="bg1"/>
                    </a:solidFill>
                  </a:rPr>
                  <a:t>x=projected offset of central star</a:t>
                </a:r>
              </a:p>
            </p:txBody>
          </p:sp>
        </mc:Choice>
        <mc:Fallback xmlns="">
          <p:sp>
            <p:nvSpPr>
              <p:cNvPr id="12" name="TextBox 11">
                <a:extLst>
                  <a:ext uri="{FF2B5EF4-FFF2-40B4-BE49-F238E27FC236}">
                    <a16:creationId xmlns:a16="http://schemas.microsoft.com/office/drawing/2014/main" id="{78A20E31-6C94-4F25-00D8-C5DE9FFC24A9}"/>
                  </a:ext>
                </a:extLst>
              </p:cNvPr>
              <p:cNvSpPr txBox="1">
                <a:spLocks noRot="1" noChangeAspect="1" noMove="1" noResize="1" noEditPoints="1" noAdjustHandles="1" noChangeArrowheads="1" noChangeShapeType="1" noTextEdit="1"/>
              </p:cNvSpPr>
              <p:nvPr/>
            </p:nvSpPr>
            <p:spPr>
              <a:xfrm>
                <a:off x="7861464" y="5288241"/>
                <a:ext cx="3267864" cy="646331"/>
              </a:xfrm>
              <a:prstGeom prst="rect">
                <a:avLst/>
              </a:prstGeom>
              <a:blipFill>
                <a:blip r:embed="rId6"/>
                <a:stretch>
                  <a:fillRect l="-1938" t="-3846" b="-13462"/>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41308FE5-1997-FA9F-5B1D-D356810B8C68}"/>
              </a:ext>
            </a:extLst>
          </p:cNvPr>
          <p:cNvCxnSpPr/>
          <p:nvPr/>
        </p:nvCxnSpPr>
        <p:spPr>
          <a:xfrm flipV="1">
            <a:off x="2341756" y="3311912"/>
            <a:ext cx="167268" cy="73598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9CB5D7-CC65-CC9C-2D38-52BA44811612}"/>
              </a:ext>
            </a:extLst>
          </p:cNvPr>
          <p:cNvCxnSpPr>
            <a:cxnSpLocks/>
          </p:cNvCxnSpPr>
          <p:nvPr/>
        </p:nvCxnSpPr>
        <p:spPr>
          <a:xfrm flipH="1" flipV="1">
            <a:off x="2341756" y="4047893"/>
            <a:ext cx="83634" cy="73172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6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145F-C976-C97F-F98E-05D4F58E0E8D}"/>
              </a:ext>
            </a:extLst>
          </p:cNvPr>
          <p:cNvSpPr>
            <a:spLocks noGrp="1"/>
          </p:cNvSpPr>
          <p:nvPr>
            <p:ph type="ctrTitle"/>
          </p:nvPr>
        </p:nvSpPr>
        <p:spPr>
          <a:xfrm>
            <a:off x="1524000" y="1122363"/>
            <a:ext cx="9144000" cy="905729"/>
          </a:xfrm>
        </p:spPr>
        <p:txBody>
          <a:bodyPr/>
          <a:lstStyle/>
          <a:p>
            <a:r>
              <a:rPr lang="en-US" sz="5400" dirty="0"/>
              <a:t>Goals</a:t>
            </a:r>
          </a:p>
        </p:txBody>
      </p:sp>
      <p:sp>
        <p:nvSpPr>
          <p:cNvPr id="4" name="Footer Placeholder 3">
            <a:extLst>
              <a:ext uri="{FF2B5EF4-FFF2-40B4-BE49-F238E27FC236}">
                <a16:creationId xmlns:a16="http://schemas.microsoft.com/office/drawing/2014/main" id="{448DDB17-40C1-A129-42E8-9388F38864FD}"/>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8223EA8A-DB35-7715-C6B9-559B872B786A}"/>
              </a:ext>
            </a:extLst>
          </p:cNvPr>
          <p:cNvSpPr>
            <a:spLocks noGrp="1"/>
          </p:cNvSpPr>
          <p:nvPr>
            <p:ph type="sldNum" sz="quarter" idx="12"/>
          </p:nvPr>
        </p:nvSpPr>
        <p:spPr/>
        <p:txBody>
          <a:bodyPr/>
          <a:lstStyle/>
          <a:p>
            <a:fld id="{EC7E484E-D9B0-EF48-8060-2F19FFE281E1}" type="slidenum">
              <a:rPr lang="en-US" smtClean="0"/>
              <a:t>19</a:t>
            </a:fld>
            <a:endParaRPr lang="en-US"/>
          </a:p>
        </p:txBody>
      </p:sp>
      <p:sp>
        <p:nvSpPr>
          <p:cNvPr id="6" name="Content Placeholder 2">
            <a:extLst>
              <a:ext uri="{FF2B5EF4-FFF2-40B4-BE49-F238E27FC236}">
                <a16:creationId xmlns:a16="http://schemas.microsoft.com/office/drawing/2014/main" id="{133FEDDD-C9A2-3549-CD09-1F334A520113}"/>
              </a:ext>
            </a:extLst>
          </p:cNvPr>
          <p:cNvSpPr txBox="1">
            <a:spLocks/>
          </p:cNvSpPr>
          <p:nvPr/>
        </p:nvSpPr>
        <p:spPr>
          <a:xfrm>
            <a:off x="2231136" y="2611558"/>
            <a:ext cx="7729728" cy="2218351"/>
          </a:xfrm>
          <a:prstGeom prst="rect">
            <a:avLst/>
          </a:prstGeom>
        </p:spPr>
        <p:txBody>
          <a:bodyPr anchor="ct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Geometrical modelling of data</a:t>
            </a:r>
          </a:p>
          <a:p>
            <a:pPr marL="342900" indent="-342900">
              <a:buFont typeface="Arial" panose="020B0604020202020204" pitchFamily="34" charset="0"/>
              <a:buChar char="•"/>
            </a:pPr>
            <a:r>
              <a:rPr lang="en-US" dirty="0"/>
              <a:t>Investigate disc misalignment and shadows</a:t>
            </a:r>
          </a:p>
          <a:p>
            <a:pPr marL="342900" indent="-342900">
              <a:buFont typeface="Arial" panose="020B0604020202020204" pitchFamily="34" charset="0"/>
              <a:buChar char="•"/>
            </a:pPr>
            <a:r>
              <a:rPr lang="en-US" dirty="0"/>
              <a:t>Investigate possible binary</a:t>
            </a:r>
          </a:p>
        </p:txBody>
      </p:sp>
    </p:spTree>
    <p:extLst>
      <p:ext uri="{BB962C8B-B14F-4D97-AF65-F5344CB8AC3E}">
        <p14:creationId xmlns:p14="http://schemas.microsoft.com/office/powerpoint/2010/main" val="320229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C15D-6FEA-241A-DEF3-6AF2B26667A1}"/>
              </a:ext>
            </a:extLst>
          </p:cNvPr>
          <p:cNvSpPr>
            <a:spLocks noGrp="1"/>
          </p:cNvSpPr>
          <p:nvPr>
            <p:ph type="ctrTitle"/>
          </p:nvPr>
        </p:nvSpPr>
        <p:spPr>
          <a:xfrm>
            <a:off x="1524000" y="579438"/>
            <a:ext cx="9144000" cy="806450"/>
          </a:xfrm>
        </p:spPr>
        <p:txBody>
          <a:bodyPr/>
          <a:lstStyle/>
          <a:p>
            <a:r>
              <a:rPr lang="en-US" sz="5400" dirty="0"/>
              <a:t>Protoplanetary Discs</a:t>
            </a:r>
          </a:p>
        </p:txBody>
      </p:sp>
      <p:sp>
        <p:nvSpPr>
          <p:cNvPr id="4" name="Footer Placeholder 3">
            <a:extLst>
              <a:ext uri="{FF2B5EF4-FFF2-40B4-BE49-F238E27FC236}">
                <a16:creationId xmlns:a16="http://schemas.microsoft.com/office/drawing/2014/main" id="{E05297AE-A94C-2831-73A9-210834608FE9}"/>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7585EECC-7115-7B11-44DD-90EB1435D882}"/>
              </a:ext>
            </a:extLst>
          </p:cNvPr>
          <p:cNvSpPr>
            <a:spLocks noGrp="1"/>
          </p:cNvSpPr>
          <p:nvPr>
            <p:ph type="sldNum" sz="quarter" idx="12"/>
          </p:nvPr>
        </p:nvSpPr>
        <p:spPr/>
        <p:txBody>
          <a:bodyPr/>
          <a:lstStyle/>
          <a:p>
            <a:fld id="{EC7E484E-D9B0-EF48-8060-2F19FFE281E1}" type="slidenum">
              <a:rPr lang="en-US" smtClean="0"/>
              <a:t>2</a:t>
            </a:fld>
            <a:endParaRPr lang="en-US"/>
          </a:p>
        </p:txBody>
      </p:sp>
      <p:pic>
        <p:nvPicPr>
          <p:cNvPr id="6" name="Content Placeholder 6" descr="Timeline, funnel chart&#10;&#10;Description automatically generated">
            <a:extLst>
              <a:ext uri="{FF2B5EF4-FFF2-40B4-BE49-F238E27FC236}">
                <a16:creationId xmlns:a16="http://schemas.microsoft.com/office/drawing/2014/main" id="{A049110C-5BFA-AC0E-0436-089DCEB7AAC5}"/>
              </a:ext>
            </a:extLst>
          </p:cNvPr>
          <p:cNvPicPr>
            <a:picLocks noChangeAspect="1"/>
          </p:cNvPicPr>
          <p:nvPr/>
        </p:nvPicPr>
        <p:blipFill>
          <a:blip r:embed="rId3"/>
          <a:stretch>
            <a:fillRect/>
          </a:stretch>
        </p:blipFill>
        <p:spPr>
          <a:xfrm>
            <a:off x="2284892" y="1385888"/>
            <a:ext cx="7985819" cy="4472058"/>
          </a:xfrm>
          <a:prstGeom prst="rect">
            <a:avLst/>
          </a:prstGeom>
        </p:spPr>
      </p:pic>
      <p:sp>
        <p:nvSpPr>
          <p:cNvPr id="7" name="TextBox 6">
            <a:extLst>
              <a:ext uri="{FF2B5EF4-FFF2-40B4-BE49-F238E27FC236}">
                <a16:creationId xmlns:a16="http://schemas.microsoft.com/office/drawing/2014/main" id="{48EB4D57-8B73-38D7-5813-569A3C5A8026}"/>
              </a:ext>
            </a:extLst>
          </p:cNvPr>
          <p:cNvSpPr txBox="1"/>
          <p:nvPr/>
        </p:nvSpPr>
        <p:spPr>
          <a:xfrm>
            <a:off x="2262304" y="5846585"/>
            <a:ext cx="5084956" cy="276999"/>
          </a:xfrm>
          <a:prstGeom prst="rect">
            <a:avLst/>
          </a:prstGeom>
          <a:noFill/>
        </p:spPr>
        <p:txBody>
          <a:bodyPr wrap="square" rtlCol="0">
            <a:spAutoFit/>
          </a:bodyPr>
          <a:lstStyle/>
          <a:p>
            <a:r>
              <a:rPr lang="en-US" sz="1200" dirty="0" err="1"/>
              <a:t>Dullemond</a:t>
            </a:r>
            <a:r>
              <a:rPr lang="en-US" sz="1200" dirty="0"/>
              <a:t> &amp; Monnier 2010</a:t>
            </a:r>
          </a:p>
        </p:txBody>
      </p:sp>
    </p:spTree>
    <p:extLst>
      <p:ext uri="{BB962C8B-B14F-4D97-AF65-F5344CB8AC3E}">
        <p14:creationId xmlns:p14="http://schemas.microsoft.com/office/powerpoint/2010/main" val="130782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E699-2AD5-953B-F482-A9246392680D}"/>
              </a:ext>
            </a:extLst>
          </p:cNvPr>
          <p:cNvSpPr>
            <a:spLocks noGrp="1"/>
          </p:cNvSpPr>
          <p:nvPr>
            <p:ph type="ctrTitle"/>
          </p:nvPr>
        </p:nvSpPr>
        <p:spPr>
          <a:xfrm>
            <a:off x="1524000" y="872982"/>
            <a:ext cx="9144000" cy="851910"/>
          </a:xfrm>
        </p:spPr>
        <p:txBody>
          <a:bodyPr/>
          <a:lstStyle/>
          <a:p>
            <a:r>
              <a:rPr lang="en-US" sz="5400" dirty="0"/>
              <a:t>Summary</a:t>
            </a:r>
          </a:p>
        </p:txBody>
      </p:sp>
      <p:sp>
        <p:nvSpPr>
          <p:cNvPr id="4" name="Footer Placeholder 3">
            <a:extLst>
              <a:ext uri="{FF2B5EF4-FFF2-40B4-BE49-F238E27FC236}">
                <a16:creationId xmlns:a16="http://schemas.microsoft.com/office/drawing/2014/main" id="{94324952-A1E0-E7F0-47FB-E1A3B728D925}"/>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A207A58E-C3F1-B74E-F22C-61AE5069B427}"/>
              </a:ext>
            </a:extLst>
          </p:cNvPr>
          <p:cNvSpPr>
            <a:spLocks noGrp="1"/>
          </p:cNvSpPr>
          <p:nvPr>
            <p:ph type="sldNum" sz="quarter" idx="12"/>
          </p:nvPr>
        </p:nvSpPr>
        <p:spPr/>
        <p:txBody>
          <a:bodyPr/>
          <a:lstStyle/>
          <a:p>
            <a:fld id="{EC7E484E-D9B0-EF48-8060-2F19FFE281E1}" type="slidenum">
              <a:rPr lang="en-US" smtClean="0"/>
              <a:t>20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79DEEDB-6657-55E9-B57F-399179C9B38C}"/>
                  </a:ext>
                </a:extLst>
              </p:cNvPr>
              <p:cNvSpPr txBox="1"/>
              <p:nvPr/>
            </p:nvSpPr>
            <p:spPr>
              <a:xfrm>
                <a:off x="2658618" y="1831301"/>
                <a:ext cx="6874764" cy="3785652"/>
              </a:xfrm>
              <a:prstGeom prst="rect">
                <a:avLst/>
              </a:prstGeom>
              <a:noFill/>
            </p:spPr>
            <p:txBody>
              <a:bodyPr wrap="square" rtlCol="0">
                <a:spAutoFit/>
              </a:bodyPr>
              <a:lstStyle/>
              <a:p>
                <a:endParaRPr lang="en-US" sz="2400" dirty="0"/>
              </a:p>
              <a:p>
                <a:pPr marL="342900" indent="-342900">
                  <a:buFont typeface="Courier New" panose="02070309020205020404" pitchFamily="49" charset="0"/>
                  <a:buChar char="o"/>
                </a:pPr>
                <a:r>
                  <a:rPr lang="en-US" sz="2400" dirty="0"/>
                  <a:t>Found inclination and position angles for inner disc through simple geometric modelling</a:t>
                </a:r>
              </a:p>
              <a:p>
                <a:pPr marL="800100" lvl="1" indent="-342900">
                  <a:buFont typeface="Courier New" panose="02070309020205020404" pitchFamily="49" charset="0"/>
                  <a:buChar char="o"/>
                </a:pPr>
                <a:r>
                  <a:rPr lang="en-US" sz="2400" dirty="0" err="1"/>
                  <a:t>i</a:t>
                </a:r>
                <a:r>
                  <a:rPr lang="en-US" sz="2400" dirty="0"/>
                  <a:t> = 32.3</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2.6</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US" sz="2400" dirty="0"/>
                  <a:t>, PA = 155.5</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3.5</a:t>
                </a:r>
                <a14:m>
                  <m:oMath xmlns:m="http://schemas.openxmlformats.org/officeDocument/2006/math">
                    <m:r>
                      <a:rPr lang="en-GB" sz="2400" i="1">
                        <a:latin typeface="Cambria Math" panose="02040503050406030204" pitchFamily="18" charset="0"/>
                        <a:ea typeface="Cambria Math" panose="02040503050406030204" pitchFamily="18" charset="0"/>
                      </a:rPr>
                      <m:t>°</m:t>
                    </m:r>
                  </m:oMath>
                </a14:m>
                <a:endParaRPr lang="en-US" sz="2400" dirty="0"/>
              </a:p>
              <a:p>
                <a:pPr marL="342900" indent="-342900">
                  <a:buFont typeface="Courier New" panose="02070309020205020404" pitchFamily="49" charset="0"/>
                  <a:buChar char="o"/>
                </a:pPr>
                <a:r>
                  <a:rPr lang="en-US" sz="2400" dirty="0"/>
                  <a:t>Investigated binary but no concrete evidence/strong detection</a:t>
                </a:r>
              </a:p>
              <a:p>
                <a:pPr marL="342900" indent="-342900">
                  <a:buFont typeface="Courier New" panose="02070309020205020404" pitchFamily="49" charset="0"/>
                  <a:buChar char="o"/>
                </a:pPr>
                <a:r>
                  <a:rPr lang="en-US" sz="2400" dirty="0"/>
                  <a:t>Disc misalignment angle</a:t>
                </a:r>
              </a:p>
              <a:p>
                <a:pPr marL="800100" lvl="1" indent="-342900">
                  <a:buFont typeface="Courier New" panose="02070309020205020404" pitchFamily="49" charset="0"/>
                  <a:buChar char="o"/>
                </a:pPr>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𝜃</m:t>
                        </m:r>
                      </m:e>
                      <m:sub>
                        <m:r>
                          <a:rPr lang="en-GB" sz="2400" b="0" i="1" smtClean="0">
                            <a:latin typeface="Cambria Math" panose="02040503050406030204" pitchFamily="18" charset="0"/>
                            <a:ea typeface="Cambria Math" panose="02040503050406030204" pitchFamily="18" charset="0"/>
                          </a:rPr>
                          <m:t>1</m:t>
                        </m:r>
                      </m:sub>
                    </m:sSub>
                    <m:r>
                      <a:rPr lang="en-GB" sz="2400" b="0" i="1" smtClean="0">
                        <a:latin typeface="Cambria Math" panose="02040503050406030204" pitchFamily="18" charset="0"/>
                        <a:ea typeface="Cambria Math" panose="02040503050406030204" pitchFamily="18" charset="0"/>
                      </a:rPr>
                      <m:t>=16.5°</m:t>
                    </m:r>
                  </m:oMath>
                </a14:m>
                <a:r>
                  <a:rPr lang="en-GB" sz="2400" b="0" dirty="0">
                    <a:ea typeface="Cambria Math" panose="02040503050406030204" pitchFamily="18" charset="0"/>
                  </a:rPr>
                  <a:t> or </a:t>
                </a:r>
                <a14:m>
                  <m:oMath xmlns:m="http://schemas.openxmlformats.org/officeDocument/2006/math">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GB" sz="2400" i="1">
                            <a:latin typeface="Cambria Math" panose="02040503050406030204" pitchFamily="18" charset="0"/>
                            <a:ea typeface="Cambria Math" panose="02040503050406030204" pitchFamily="18" charset="0"/>
                          </a:rPr>
                          <m:t>2</m:t>
                        </m:r>
                      </m:sub>
                    </m:sSub>
                    <m:r>
                      <a:rPr lang="en-GB" sz="2400" i="1">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48.0</m:t>
                    </m:r>
                    <m:r>
                      <a:rPr lang="en-GB" sz="2400" i="1">
                        <a:latin typeface="Cambria Math" panose="02040503050406030204" pitchFamily="18" charset="0"/>
                        <a:ea typeface="Cambria Math" panose="02040503050406030204" pitchFamily="18" charset="0"/>
                      </a:rPr>
                      <m:t>°</m:t>
                    </m:r>
                  </m:oMath>
                </a14:m>
                <a:endParaRPr lang="en-GB" sz="2400" b="0" dirty="0">
                  <a:ea typeface="Cambria Math" panose="02040503050406030204" pitchFamily="18" charset="0"/>
                </a:endParaRPr>
              </a:p>
              <a:p>
                <a:pPr marL="342900" indent="-342900">
                  <a:buFont typeface="Courier New" panose="02070309020205020404" pitchFamily="49" charset="0"/>
                  <a:buChar char="o"/>
                </a:pPr>
                <a:r>
                  <a:rPr lang="en-US" sz="2400" dirty="0"/>
                  <a:t>Position angle of shadow in disc</a:t>
                </a:r>
              </a:p>
              <a:p>
                <a:pPr marL="800100" lvl="1" indent="-342900">
                  <a:buFont typeface="Courier New" panose="02070309020205020404" pitchFamily="49" charset="0"/>
                  <a:buChar char="o"/>
                </a:pPr>
                <a:r>
                  <a:rPr lang="en-US" sz="2400" dirty="0"/>
                  <a:t>PA</a:t>
                </a:r>
                <a:r>
                  <a:rPr lang="en-US" sz="2400" baseline="-25000" dirty="0"/>
                  <a:t>1</a:t>
                </a:r>
                <a:r>
                  <a:rPr lang="en-US" sz="2400" dirty="0"/>
                  <a:t> = </a:t>
                </a:r>
                <a14:m>
                  <m:oMath xmlns:m="http://schemas.openxmlformats.org/officeDocument/2006/math">
                    <m:r>
                      <a:rPr lang="en-GB" sz="2400" b="0" i="1" smtClean="0">
                        <a:latin typeface="Cambria Math" panose="02040503050406030204" pitchFamily="18" charset="0"/>
                        <a:ea typeface="Cambria Math" panose="02040503050406030204" pitchFamily="18" charset="0"/>
                      </a:rPr>
                      <m:t>325°</m:t>
                    </m:r>
                  </m:oMath>
                </a14:m>
                <a:r>
                  <a:rPr lang="en-US" sz="2400" b="0" dirty="0">
                    <a:ea typeface="Cambria Math" panose="02040503050406030204" pitchFamily="18" charset="0"/>
                  </a:rPr>
                  <a:t> or PA</a:t>
                </a:r>
                <a:r>
                  <a:rPr lang="en-US" sz="2400" b="0" baseline="-25000" dirty="0">
                    <a:ea typeface="Cambria Math" panose="02040503050406030204" pitchFamily="18" charset="0"/>
                  </a:rPr>
                  <a:t>2</a:t>
                </a:r>
                <a:r>
                  <a:rPr lang="en-US" sz="2400" b="0" dirty="0">
                    <a:ea typeface="Cambria Math" panose="02040503050406030204" pitchFamily="18" charset="0"/>
                  </a:rPr>
                  <a:t>=</a:t>
                </a:r>
                <a:r>
                  <a:rPr lang="en-GB" sz="2400" dirty="0">
                    <a:ea typeface="Cambria Math" panose="02040503050406030204" pitchFamily="18" charset="0"/>
                  </a:rPr>
                  <a:t> </a:t>
                </a:r>
                <a14:m>
                  <m:oMath xmlns:m="http://schemas.openxmlformats.org/officeDocument/2006/math">
                    <m:r>
                      <a:rPr lang="en-GB" sz="2400" i="1">
                        <a:latin typeface="Cambria Math" panose="02040503050406030204" pitchFamily="18" charset="0"/>
                        <a:ea typeface="Cambria Math" panose="02040503050406030204" pitchFamily="18" charset="0"/>
                      </a:rPr>
                      <m:t>3</m:t>
                    </m:r>
                    <m:r>
                      <a:rPr lang="en-GB" sz="2400" b="0" i="1" smtClean="0">
                        <a:latin typeface="Cambria Math" panose="02040503050406030204" pitchFamily="18" charset="0"/>
                        <a:ea typeface="Cambria Math" panose="02040503050406030204" pitchFamily="18" charset="0"/>
                      </a:rPr>
                      <m:t>39</m:t>
                    </m:r>
                    <m:r>
                      <a:rPr lang="en-GB" sz="2400" i="1">
                        <a:latin typeface="Cambria Math" panose="02040503050406030204" pitchFamily="18" charset="0"/>
                        <a:ea typeface="Cambria Math" panose="02040503050406030204" pitchFamily="18" charset="0"/>
                      </a:rPr>
                      <m:t>°</m:t>
                    </m:r>
                  </m:oMath>
                </a14:m>
                <a:endParaRPr lang="en-GB" sz="2400" b="0" dirty="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479DEEDB-6657-55E9-B57F-399179C9B38C}"/>
                  </a:ext>
                </a:extLst>
              </p:cNvPr>
              <p:cNvSpPr txBox="1">
                <a:spLocks noRot="1" noChangeAspect="1" noMove="1" noResize="1" noEditPoints="1" noAdjustHandles="1" noChangeArrowheads="1" noChangeShapeType="1" noTextEdit="1"/>
              </p:cNvSpPr>
              <p:nvPr/>
            </p:nvSpPr>
            <p:spPr>
              <a:xfrm>
                <a:off x="2658618" y="1831301"/>
                <a:ext cx="6874764" cy="3785652"/>
              </a:xfrm>
              <a:prstGeom prst="rect">
                <a:avLst/>
              </a:prstGeom>
              <a:blipFill>
                <a:blip r:embed="rId3"/>
                <a:stretch>
                  <a:fillRect l="-1107" r="-1476" b="-2676"/>
                </a:stretch>
              </a:blipFill>
            </p:spPr>
            <p:txBody>
              <a:bodyPr/>
              <a:lstStyle/>
              <a:p>
                <a:r>
                  <a:rPr lang="en-US">
                    <a:noFill/>
                  </a:rPr>
                  <a:t> </a:t>
                </a:r>
              </a:p>
            </p:txBody>
          </p:sp>
        </mc:Fallback>
      </mc:AlternateContent>
    </p:spTree>
    <p:extLst>
      <p:ext uri="{BB962C8B-B14F-4D97-AF65-F5344CB8AC3E}">
        <p14:creationId xmlns:p14="http://schemas.microsoft.com/office/powerpoint/2010/main" val="2061933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C93B-9936-7F44-BA32-864601CFE3F1}"/>
              </a:ext>
            </a:extLst>
          </p:cNvPr>
          <p:cNvSpPr>
            <a:spLocks noGrp="1"/>
          </p:cNvSpPr>
          <p:nvPr>
            <p:ph type="ctrTitle"/>
          </p:nvPr>
        </p:nvSpPr>
        <p:spPr>
          <a:xfrm>
            <a:off x="1524000" y="1122363"/>
            <a:ext cx="9144000" cy="1122073"/>
          </a:xfrm>
        </p:spPr>
        <p:txBody>
          <a:bodyPr/>
          <a:lstStyle/>
          <a:p>
            <a:r>
              <a:rPr lang="en-US" sz="5400" dirty="0"/>
              <a:t>Future Work</a:t>
            </a:r>
          </a:p>
        </p:txBody>
      </p:sp>
      <p:sp>
        <p:nvSpPr>
          <p:cNvPr id="3" name="Subtitle 2">
            <a:extLst>
              <a:ext uri="{FF2B5EF4-FFF2-40B4-BE49-F238E27FC236}">
                <a16:creationId xmlns:a16="http://schemas.microsoft.com/office/drawing/2014/main" id="{4B1BEA55-D3D2-2996-9057-95A19163AAE6}"/>
              </a:ext>
            </a:extLst>
          </p:cNvPr>
          <p:cNvSpPr>
            <a:spLocks noGrp="1"/>
          </p:cNvSpPr>
          <p:nvPr>
            <p:ph type="subTitle" idx="1"/>
          </p:nvPr>
        </p:nvSpPr>
        <p:spPr>
          <a:xfrm>
            <a:off x="2459182" y="2759747"/>
            <a:ext cx="7273636" cy="1655762"/>
          </a:xfrm>
        </p:spPr>
        <p:txBody>
          <a:bodyPr/>
          <a:lstStyle/>
          <a:p>
            <a:pPr marL="342900" indent="-342900" algn="just">
              <a:buFont typeface="Courier New" panose="02070309020205020404" pitchFamily="49" charset="0"/>
              <a:buChar char="o"/>
            </a:pPr>
            <a:r>
              <a:rPr lang="en-US" dirty="0"/>
              <a:t>Introduce disc scale height in model to reproduce observed PA offset between shadows</a:t>
            </a:r>
          </a:p>
          <a:p>
            <a:pPr marL="342900" indent="-342900" algn="just">
              <a:buFont typeface="Courier New" panose="02070309020205020404" pitchFamily="49" charset="0"/>
              <a:buChar char="o"/>
            </a:pPr>
            <a:r>
              <a:rPr lang="en-US" dirty="0"/>
              <a:t>Constrain disc scale height from 3D </a:t>
            </a:r>
            <a:r>
              <a:rPr lang="en-US" dirty="0" err="1"/>
              <a:t>raytrace</a:t>
            </a:r>
            <a:r>
              <a:rPr lang="en-US" dirty="0"/>
              <a:t> model</a:t>
            </a:r>
          </a:p>
          <a:p>
            <a:pPr marL="342900" indent="-342900" algn="just">
              <a:buFont typeface="Courier New" panose="02070309020205020404" pitchFamily="49" charset="0"/>
              <a:buChar char="o"/>
            </a:pPr>
            <a:r>
              <a:rPr lang="en-US" dirty="0"/>
              <a:t>Record deep MIRC-X (H-band) + MYSTIC (K-band) data set at single epoch to put tight constraints on binary companion</a:t>
            </a:r>
          </a:p>
          <a:p>
            <a:pPr marL="342900" indent="-342900" algn="just">
              <a:buFont typeface="Courier New" panose="02070309020205020404" pitchFamily="49" charset="0"/>
              <a:buChar char="o"/>
            </a:pPr>
            <a:r>
              <a:rPr lang="en-US" dirty="0"/>
              <a:t>Further modelling with PMOIRED</a:t>
            </a:r>
          </a:p>
        </p:txBody>
      </p:sp>
      <p:sp>
        <p:nvSpPr>
          <p:cNvPr id="4" name="Footer Placeholder 3">
            <a:extLst>
              <a:ext uri="{FF2B5EF4-FFF2-40B4-BE49-F238E27FC236}">
                <a16:creationId xmlns:a16="http://schemas.microsoft.com/office/drawing/2014/main" id="{D8E62631-0C36-8996-41E5-FC08FB471E8A}"/>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F6B39FC6-B4BA-6662-850D-EAE0D72ADCDB}"/>
              </a:ext>
            </a:extLst>
          </p:cNvPr>
          <p:cNvSpPr>
            <a:spLocks noGrp="1"/>
          </p:cNvSpPr>
          <p:nvPr>
            <p:ph type="sldNum" sz="quarter" idx="12"/>
          </p:nvPr>
        </p:nvSpPr>
        <p:spPr/>
        <p:txBody>
          <a:bodyPr/>
          <a:lstStyle/>
          <a:p>
            <a:fld id="{EC7E484E-D9B0-EF48-8060-2F19FFE281E1}" type="slidenum">
              <a:rPr lang="en-US" smtClean="0"/>
              <a:t>21</a:t>
            </a:fld>
            <a:endParaRPr lang="en-US"/>
          </a:p>
        </p:txBody>
      </p:sp>
    </p:spTree>
    <p:extLst>
      <p:ext uri="{BB962C8B-B14F-4D97-AF65-F5344CB8AC3E}">
        <p14:creationId xmlns:p14="http://schemas.microsoft.com/office/powerpoint/2010/main" val="138347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C4DE-A04A-AA87-7A63-E6335096E788}"/>
              </a:ext>
            </a:extLst>
          </p:cNvPr>
          <p:cNvSpPr>
            <a:spLocks noGrp="1"/>
          </p:cNvSpPr>
          <p:nvPr>
            <p:ph type="ctrTitle"/>
          </p:nvPr>
        </p:nvSpPr>
        <p:spPr/>
        <p:txBody>
          <a:bodyPr/>
          <a:lstStyle/>
          <a:p>
            <a:r>
              <a:rPr lang="en-US" dirty="0"/>
              <a:t>Thank you!</a:t>
            </a:r>
          </a:p>
        </p:txBody>
      </p:sp>
      <p:sp>
        <p:nvSpPr>
          <p:cNvPr id="4" name="Footer Placeholder 3">
            <a:extLst>
              <a:ext uri="{FF2B5EF4-FFF2-40B4-BE49-F238E27FC236}">
                <a16:creationId xmlns:a16="http://schemas.microsoft.com/office/drawing/2014/main" id="{2934E414-CF56-7026-171B-ADAE5AA6C6D6}"/>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9EF982F7-DF7C-4A46-5098-9002B734C225}"/>
              </a:ext>
            </a:extLst>
          </p:cNvPr>
          <p:cNvSpPr>
            <a:spLocks noGrp="1"/>
          </p:cNvSpPr>
          <p:nvPr>
            <p:ph type="sldNum" sz="quarter" idx="12"/>
          </p:nvPr>
        </p:nvSpPr>
        <p:spPr/>
        <p:txBody>
          <a:bodyPr/>
          <a:lstStyle/>
          <a:p>
            <a:fld id="{EC7E484E-D9B0-EF48-8060-2F19FFE281E1}" type="slidenum">
              <a:rPr lang="en-US" smtClean="0"/>
              <a:t>22</a:t>
            </a:fld>
            <a:endParaRPr lang="en-US"/>
          </a:p>
        </p:txBody>
      </p:sp>
    </p:spTree>
    <p:extLst>
      <p:ext uri="{BB962C8B-B14F-4D97-AF65-F5344CB8AC3E}">
        <p14:creationId xmlns:p14="http://schemas.microsoft.com/office/powerpoint/2010/main" val="277524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8208-B993-7A08-921C-E2F2E99DF5B3}"/>
              </a:ext>
            </a:extLst>
          </p:cNvPr>
          <p:cNvSpPr>
            <a:spLocks noGrp="1"/>
          </p:cNvSpPr>
          <p:nvPr>
            <p:ph type="ctrTitle"/>
          </p:nvPr>
        </p:nvSpPr>
        <p:spPr>
          <a:xfrm>
            <a:off x="1524000" y="546622"/>
            <a:ext cx="9144000" cy="1655762"/>
          </a:xfrm>
        </p:spPr>
        <p:txBody>
          <a:bodyPr/>
          <a:lstStyle/>
          <a:p>
            <a:r>
              <a:rPr lang="en-US" sz="5400" dirty="0"/>
              <a:t>Inner Regions of Protoplanetary Discs</a:t>
            </a:r>
          </a:p>
        </p:txBody>
      </p:sp>
      <p:sp>
        <p:nvSpPr>
          <p:cNvPr id="4" name="Footer Placeholder 3">
            <a:extLst>
              <a:ext uri="{FF2B5EF4-FFF2-40B4-BE49-F238E27FC236}">
                <a16:creationId xmlns:a16="http://schemas.microsoft.com/office/drawing/2014/main" id="{209FCA12-B641-7384-7794-28D33280BB57}"/>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C9AFF17C-3745-707F-1350-5489E6F5B251}"/>
              </a:ext>
            </a:extLst>
          </p:cNvPr>
          <p:cNvSpPr>
            <a:spLocks noGrp="1"/>
          </p:cNvSpPr>
          <p:nvPr>
            <p:ph type="sldNum" sz="quarter" idx="12"/>
          </p:nvPr>
        </p:nvSpPr>
        <p:spPr/>
        <p:txBody>
          <a:bodyPr/>
          <a:lstStyle/>
          <a:p>
            <a:fld id="{EC7E484E-D9B0-EF48-8060-2F19FFE281E1}" type="slidenum">
              <a:rPr lang="en-US" smtClean="0"/>
              <a:t>3</a:t>
            </a:fld>
            <a:endParaRPr lang="en-US"/>
          </a:p>
        </p:txBody>
      </p:sp>
      <p:pic>
        <p:nvPicPr>
          <p:cNvPr id="8" name="Content Placeholder 4" descr="Diagram&#10;&#10;Description automatically generated">
            <a:extLst>
              <a:ext uri="{FF2B5EF4-FFF2-40B4-BE49-F238E27FC236}">
                <a16:creationId xmlns:a16="http://schemas.microsoft.com/office/drawing/2014/main" id="{ECD4B162-C4A1-B37F-4DE6-F1D7B1CC61D4}"/>
              </a:ext>
            </a:extLst>
          </p:cNvPr>
          <p:cNvPicPr>
            <a:picLocks noChangeAspect="1"/>
          </p:cNvPicPr>
          <p:nvPr/>
        </p:nvPicPr>
        <p:blipFill>
          <a:blip r:embed="rId3"/>
          <a:stretch>
            <a:fillRect/>
          </a:stretch>
        </p:blipFill>
        <p:spPr>
          <a:xfrm>
            <a:off x="2364058" y="2202384"/>
            <a:ext cx="7463884" cy="3564002"/>
          </a:xfrm>
          <a:prstGeom prst="rect">
            <a:avLst/>
          </a:prstGeom>
        </p:spPr>
      </p:pic>
      <p:sp>
        <p:nvSpPr>
          <p:cNvPr id="9" name="TextBox 8">
            <a:extLst>
              <a:ext uri="{FF2B5EF4-FFF2-40B4-BE49-F238E27FC236}">
                <a16:creationId xmlns:a16="http://schemas.microsoft.com/office/drawing/2014/main" id="{B5D22466-763C-F54E-6EB3-EB9577BDF02D}"/>
              </a:ext>
            </a:extLst>
          </p:cNvPr>
          <p:cNvSpPr txBox="1"/>
          <p:nvPr/>
        </p:nvSpPr>
        <p:spPr>
          <a:xfrm>
            <a:off x="2364058" y="5766386"/>
            <a:ext cx="5084956" cy="276999"/>
          </a:xfrm>
          <a:prstGeom prst="rect">
            <a:avLst/>
          </a:prstGeom>
          <a:noFill/>
        </p:spPr>
        <p:txBody>
          <a:bodyPr wrap="square" rtlCol="0">
            <a:spAutoFit/>
          </a:bodyPr>
          <a:lstStyle/>
          <a:p>
            <a:r>
              <a:rPr lang="en-US" sz="1200" dirty="0" err="1"/>
              <a:t>Dullemond</a:t>
            </a:r>
            <a:r>
              <a:rPr lang="en-US" sz="1200" dirty="0"/>
              <a:t> &amp; Monnier 2010</a:t>
            </a:r>
          </a:p>
        </p:txBody>
      </p:sp>
      <p:sp>
        <p:nvSpPr>
          <p:cNvPr id="10" name="Content Placeholder 8">
            <a:extLst>
              <a:ext uri="{FF2B5EF4-FFF2-40B4-BE49-F238E27FC236}">
                <a16:creationId xmlns:a16="http://schemas.microsoft.com/office/drawing/2014/main" id="{646560D0-1437-F15F-A43E-D6835CA366D6}"/>
              </a:ext>
            </a:extLst>
          </p:cNvPr>
          <p:cNvSpPr txBox="1">
            <a:spLocks/>
          </p:cNvSpPr>
          <p:nvPr/>
        </p:nvSpPr>
        <p:spPr>
          <a:xfrm>
            <a:off x="181890" y="3239712"/>
            <a:ext cx="2181178" cy="1489346"/>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0.1-1 AU</a:t>
            </a:r>
          </a:p>
          <a:p>
            <a:r>
              <a:rPr lang="en-US" sz="2000" dirty="0"/>
              <a:t>Sublimation region</a:t>
            </a:r>
          </a:p>
          <a:p>
            <a:r>
              <a:rPr lang="en-US" sz="2000" dirty="0"/>
              <a:t>~1500-2000K</a:t>
            </a:r>
          </a:p>
        </p:txBody>
      </p:sp>
    </p:spTree>
    <p:extLst>
      <p:ext uri="{BB962C8B-B14F-4D97-AF65-F5344CB8AC3E}">
        <p14:creationId xmlns:p14="http://schemas.microsoft.com/office/powerpoint/2010/main" val="266827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6B4C-E71A-AFEA-DB06-24DC6BA5FEED}"/>
              </a:ext>
            </a:extLst>
          </p:cNvPr>
          <p:cNvSpPr>
            <a:spLocks noGrp="1"/>
          </p:cNvSpPr>
          <p:nvPr>
            <p:ph type="ctrTitle"/>
          </p:nvPr>
        </p:nvSpPr>
        <p:spPr>
          <a:xfrm>
            <a:off x="1524000" y="549485"/>
            <a:ext cx="9144000" cy="838639"/>
          </a:xfrm>
        </p:spPr>
        <p:txBody>
          <a:bodyPr/>
          <a:lstStyle/>
          <a:p>
            <a:r>
              <a:rPr lang="en-US" sz="5400" dirty="0"/>
              <a:t>Motivation</a:t>
            </a:r>
          </a:p>
        </p:txBody>
      </p:sp>
      <p:sp>
        <p:nvSpPr>
          <p:cNvPr id="4" name="Footer Placeholder 3">
            <a:extLst>
              <a:ext uri="{FF2B5EF4-FFF2-40B4-BE49-F238E27FC236}">
                <a16:creationId xmlns:a16="http://schemas.microsoft.com/office/drawing/2014/main" id="{BF7EE5DA-0833-58E1-E2E7-5026D86E0313}"/>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B1FD36C9-777D-CFB2-0E31-4FA1FFA029C3}"/>
              </a:ext>
            </a:extLst>
          </p:cNvPr>
          <p:cNvSpPr>
            <a:spLocks noGrp="1"/>
          </p:cNvSpPr>
          <p:nvPr>
            <p:ph type="sldNum" sz="quarter" idx="12"/>
          </p:nvPr>
        </p:nvSpPr>
        <p:spPr/>
        <p:txBody>
          <a:bodyPr/>
          <a:lstStyle/>
          <a:p>
            <a:fld id="{EC7E484E-D9B0-EF48-8060-2F19FFE281E1}" type="slidenum">
              <a:rPr lang="en-US" smtClean="0"/>
              <a:t>4</a:t>
            </a:fld>
            <a:endParaRPr lang="en-US"/>
          </a:p>
        </p:txBody>
      </p:sp>
      <p:sp>
        <p:nvSpPr>
          <p:cNvPr id="8" name="TextBox 7">
            <a:extLst>
              <a:ext uri="{FF2B5EF4-FFF2-40B4-BE49-F238E27FC236}">
                <a16:creationId xmlns:a16="http://schemas.microsoft.com/office/drawing/2014/main" id="{114DB6F7-7FB4-A675-418D-7324A550359A}"/>
              </a:ext>
            </a:extLst>
          </p:cNvPr>
          <p:cNvSpPr txBox="1"/>
          <p:nvPr/>
        </p:nvSpPr>
        <p:spPr>
          <a:xfrm>
            <a:off x="932285" y="1905918"/>
            <a:ext cx="5754954" cy="3447098"/>
          </a:xfrm>
          <a:prstGeom prst="rect">
            <a:avLst/>
          </a:prstGeom>
          <a:noFill/>
        </p:spPr>
        <p:txBody>
          <a:bodyPr wrap="square" rtlCol="0">
            <a:spAutoFit/>
          </a:bodyPr>
          <a:lstStyle/>
          <a:p>
            <a:r>
              <a:rPr lang="en-US" sz="2000" dirty="0"/>
              <a:t>Recent years have seen exoplanet discoveries increase greatly</a:t>
            </a:r>
          </a:p>
          <a:p>
            <a:endParaRPr lang="en-US" sz="2000" dirty="0"/>
          </a:p>
          <a:p>
            <a:r>
              <a:rPr lang="en-US" sz="2000" dirty="0"/>
              <a:t>To understand how planetary systems form, need to understand the structure and evolution of protoplanetary discs</a:t>
            </a:r>
          </a:p>
          <a:p>
            <a:endParaRPr lang="en-US" sz="2000" dirty="0"/>
          </a:p>
          <a:p>
            <a:r>
              <a:rPr lang="en-US" sz="2000" dirty="0"/>
              <a:t>A valuable point in disc evolution is the transitional disc stage – thought to be a strong link to planet formation around young stars</a:t>
            </a:r>
          </a:p>
          <a:p>
            <a:endParaRPr lang="en-US" dirty="0"/>
          </a:p>
        </p:txBody>
      </p:sp>
      <p:pic>
        <p:nvPicPr>
          <p:cNvPr id="9" name="Picture 8" descr="A close up of a keyboard&#10;&#10;Description automatically generated with low confidence">
            <a:extLst>
              <a:ext uri="{FF2B5EF4-FFF2-40B4-BE49-F238E27FC236}">
                <a16:creationId xmlns:a16="http://schemas.microsoft.com/office/drawing/2014/main" id="{76432A5F-B564-AC17-ED8D-A67493873304}"/>
              </a:ext>
            </a:extLst>
          </p:cNvPr>
          <p:cNvPicPr>
            <a:picLocks noChangeAspect="1"/>
          </p:cNvPicPr>
          <p:nvPr/>
        </p:nvPicPr>
        <p:blipFill rotWithShape="1">
          <a:blip r:embed="rId3"/>
          <a:srcRect r="33382" b="43125"/>
          <a:stretch/>
        </p:blipFill>
        <p:spPr>
          <a:xfrm>
            <a:off x="7466374" y="1388124"/>
            <a:ext cx="4159568" cy="4141370"/>
          </a:xfrm>
          <a:prstGeom prst="rect">
            <a:avLst/>
          </a:prstGeom>
        </p:spPr>
      </p:pic>
      <p:sp>
        <p:nvSpPr>
          <p:cNvPr id="10" name="TextBox 9">
            <a:extLst>
              <a:ext uri="{FF2B5EF4-FFF2-40B4-BE49-F238E27FC236}">
                <a16:creationId xmlns:a16="http://schemas.microsoft.com/office/drawing/2014/main" id="{53B7542B-5F44-7E8C-A57E-A869417E6B69}"/>
              </a:ext>
            </a:extLst>
          </p:cNvPr>
          <p:cNvSpPr txBox="1"/>
          <p:nvPr/>
        </p:nvSpPr>
        <p:spPr>
          <a:xfrm>
            <a:off x="7466374" y="5529494"/>
            <a:ext cx="4159568" cy="923330"/>
          </a:xfrm>
          <a:prstGeom prst="rect">
            <a:avLst/>
          </a:prstGeom>
          <a:noFill/>
        </p:spPr>
        <p:txBody>
          <a:bodyPr wrap="square" rtlCol="0">
            <a:spAutoFit/>
          </a:bodyPr>
          <a:lstStyle/>
          <a:p>
            <a:r>
              <a:rPr lang="en-US" dirty="0"/>
              <a:t>Sample of ALMA continuum images of transitional discs (Francis L., &amp; van der </a:t>
            </a:r>
            <a:r>
              <a:rPr lang="en-US" dirty="0" err="1"/>
              <a:t>Marel</a:t>
            </a:r>
            <a:r>
              <a:rPr lang="en-US" dirty="0"/>
              <a:t> N. 2020)</a:t>
            </a:r>
          </a:p>
        </p:txBody>
      </p:sp>
    </p:spTree>
    <p:extLst>
      <p:ext uri="{BB962C8B-B14F-4D97-AF65-F5344CB8AC3E}">
        <p14:creationId xmlns:p14="http://schemas.microsoft.com/office/powerpoint/2010/main" val="66203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6B4C-E71A-AFEA-DB06-24DC6BA5FEED}"/>
              </a:ext>
            </a:extLst>
          </p:cNvPr>
          <p:cNvSpPr>
            <a:spLocks noGrp="1"/>
          </p:cNvSpPr>
          <p:nvPr>
            <p:ph type="ctrTitle"/>
          </p:nvPr>
        </p:nvSpPr>
        <p:spPr>
          <a:xfrm>
            <a:off x="1524000" y="549485"/>
            <a:ext cx="9144000" cy="838639"/>
          </a:xfrm>
        </p:spPr>
        <p:txBody>
          <a:bodyPr/>
          <a:lstStyle/>
          <a:p>
            <a:r>
              <a:rPr lang="en-US" sz="5400" dirty="0"/>
              <a:t>Transitional Discs</a:t>
            </a:r>
          </a:p>
        </p:txBody>
      </p:sp>
      <p:sp>
        <p:nvSpPr>
          <p:cNvPr id="4" name="Footer Placeholder 3">
            <a:extLst>
              <a:ext uri="{FF2B5EF4-FFF2-40B4-BE49-F238E27FC236}">
                <a16:creationId xmlns:a16="http://schemas.microsoft.com/office/drawing/2014/main" id="{BF7EE5DA-0833-58E1-E2E7-5026D86E0313}"/>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B1FD36C9-777D-CFB2-0E31-4FA1FFA029C3}"/>
              </a:ext>
            </a:extLst>
          </p:cNvPr>
          <p:cNvSpPr>
            <a:spLocks noGrp="1"/>
          </p:cNvSpPr>
          <p:nvPr>
            <p:ph type="sldNum" sz="quarter" idx="12"/>
          </p:nvPr>
        </p:nvSpPr>
        <p:spPr/>
        <p:txBody>
          <a:bodyPr/>
          <a:lstStyle/>
          <a:p>
            <a:fld id="{EC7E484E-D9B0-EF48-8060-2F19FFE281E1}" type="slidenum">
              <a:rPr lang="en-US" smtClean="0"/>
              <a:t>5</a:t>
            </a:fld>
            <a:endParaRPr lang="en-US"/>
          </a:p>
        </p:txBody>
      </p:sp>
      <p:sp>
        <p:nvSpPr>
          <p:cNvPr id="8" name="TextBox 7">
            <a:extLst>
              <a:ext uri="{FF2B5EF4-FFF2-40B4-BE49-F238E27FC236}">
                <a16:creationId xmlns:a16="http://schemas.microsoft.com/office/drawing/2014/main" id="{114DB6F7-7FB4-A675-418D-7324A550359A}"/>
              </a:ext>
            </a:extLst>
          </p:cNvPr>
          <p:cNvSpPr txBox="1"/>
          <p:nvPr/>
        </p:nvSpPr>
        <p:spPr>
          <a:xfrm>
            <a:off x="932285" y="1905918"/>
            <a:ext cx="5754954" cy="4056495"/>
          </a:xfrm>
          <a:prstGeom prst="rect">
            <a:avLst/>
          </a:prstGeom>
          <a:noFill/>
        </p:spPr>
        <p:txBody>
          <a:bodyPr wrap="square" rtlCol="0">
            <a:spAutoFit/>
          </a:bodyPr>
          <a:lstStyle/>
          <a:p>
            <a:pPr marL="342900" indent="-342900">
              <a:lnSpc>
                <a:spcPct val="90000"/>
              </a:lnSpc>
              <a:buFont typeface="Courier New" panose="02070309020205020404" pitchFamily="49" charset="0"/>
              <a:buChar char="o"/>
            </a:pPr>
            <a:r>
              <a:rPr lang="en-US" sz="2400" dirty="0"/>
              <a:t>Substantial clearing</a:t>
            </a:r>
          </a:p>
          <a:p>
            <a:pPr marL="342900" indent="-342900">
              <a:lnSpc>
                <a:spcPct val="90000"/>
              </a:lnSpc>
              <a:buFont typeface="Courier New" panose="02070309020205020404" pitchFamily="49" charset="0"/>
              <a:buChar char="o"/>
            </a:pPr>
            <a:r>
              <a:rPr lang="en-US" sz="2400" dirty="0"/>
              <a:t>Identified by SEDs, showing small amount of NIR excess</a:t>
            </a:r>
          </a:p>
          <a:p>
            <a:pPr marL="800100" lvl="1" indent="-342900">
              <a:lnSpc>
                <a:spcPct val="90000"/>
              </a:lnSpc>
              <a:buFont typeface="Courier New" panose="02070309020205020404" pitchFamily="49" charset="0"/>
              <a:buChar char="o"/>
            </a:pPr>
            <a:r>
              <a:rPr lang="en-US" sz="2400" dirty="0"/>
              <a:t>Dust distribution of discs have inner hole</a:t>
            </a:r>
          </a:p>
          <a:p>
            <a:pPr marL="342900" indent="-342900">
              <a:lnSpc>
                <a:spcPct val="90000"/>
              </a:lnSpc>
              <a:buFont typeface="Courier New" panose="02070309020205020404" pitchFamily="49" charset="0"/>
              <a:buChar char="o"/>
            </a:pPr>
            <a:r>
              <a:rPr lang="en-US" sz="2400" dirty="0"/>
              <a:t>Disc clearing mechanisms:</a:t>
            </a:r>
          </a:p>
          <a:p>
            <a:pPr marL="800100" lvl="1" indent="-342900">
              <a:lnSpc>
                <a:spcPct val="90000"/>
              </a:lnSpc>
              <a:buFont typeface="Courier New" panose="02070309020205020404" pitchFamily="49" charset="0"/>
              <a:buChar char="o"/>
            </a:pPr>
            <a:r>
              <a:rPr lang="en-US" sz="2400" dirty="0"/>
              <a:t>Grain growth</a:t>
            </a:r>
          </a:p>
          <a:p>
            <a:pPr marL="800100" lvl="1" indent="-342900">
              <a:lnSpc>
                <a:spcPct val="90000"/>
              </a:lnSpc>
              <a:buFont typeface="Courier New" panose="02070309020205020404" pitchFamily="49" charset="0"/>
              <a:buChar char="o"/>
            </a:pPr>
            <a:r>
              <a:rPr lang="en-US" sz="2400" dirty="0"/>
              <a:t>Photoevaporation</a:t>
            </a:r>
          </a:p>
          <a:p>
            <a:pPr marL="800100" lvl="1" indent="-342900">
              <a:lnSpc>
                <a:spcPct val="90000"/>
              </a:lnSpc>
              <a:buFont typeface="Courier New" panose="02070309020205020404" pitchFamily="49" charset="0"/>
              <a:buChar char="o"/>
            </a:pPr>
            <a:r>
              <a:rPr lang="en-US" sz="2400" dirty="0"/>
              <a:t>Planets</a:t>
            </a:r>
          </a:p>
          <a:p>
            <a:pPr marL="800100" lvl="1" indent="-342900">
              <a:lnSpc>
                <a:spcPct val="90000"/>
              </a:lnSpc>
              <a:buFont typeface="Courier New" panose="02070309020205020404" pitchFamily="49" charset="0"/>
              <a:buChar char="o"/>
            </a:pPr>
            <a:r>
              <a:rPr lang="en-US" sz="2400" dirty="0"/>
              <a:t>Misaligned inner/outer discs</a:t>
            </a:r>
          </a:p>
          <a:p>
            <a:pPr>
              <a:lnSpc>
                <a:spcPct val="90000"/>
              </a:lnSpc>
            </a:pPr>
            <a:endParaRPr lang="en-US" sz="2400" dirty="0"/>
          </a:p>
          <a:p>
            <a:endParaRPr lang="en-US" sz="2000" dirty="0"/>
          </a:p>
        </p:txBody>
      </p:sp>
      <p:pic>
        <p:nvPicPr>
          <p:cNvPr id="11" name="Picture 10" descr="A close up of a hat&#10;&#10;Description automatically generated with low confidence">
            <a:extLst>
              <a:ext uri="{FF2B5EF4-FFF2-40B4-BE49-F238E27FC236}">
                <a16:creationId xmlns:a16="http://schemas.microsoft.com/office/drawing/2014/main" id="{2BF18A52-A20B-E6BD-89C7-C7777AA596A1}"/>
              </a:ext>
            </a:extLst>
          </p:cNvPr>
          <p:cNvPicPr>
            <a:picLocks noChangeAspect="1"/>
          </p:cNvPicPr>
          <p:nvPr/>
        </p:nvPicPr>
        <p:blipFill>
          <a:blip r:embed="rId3"/>
          <a:stretch>
            <a:fillRect/>
          </a:stretch>
        </p:blipFill>
        <p:spPr>
          <a:xfrm>
            <a:off x="7591044" y="1296520"/>
            <a:ext cx="3076956" cy="4732651"/>
          </a:xfrm>
          <a:prstGeom prst="rect">
            <a:avLst/>
          </a:prstGeom>
        </p:spPr>
      </p:pic>
      <p:sp>
        <p:nvSpPr>
          <p:cNvPr id="12" name="TextBox 11">
            <a:extLst>
              <a:ext uri="{FF2B5EF4-FFF2-40B4-BE49-F238E27FC236}">
                <a16:creationId xmlns:a16="http://schemas.microsoft.com/office/drawing/2014/main" id="{A842DBA5-B7B4-ED45-535E-9059ECEBD21E}"/>
              </a:ext>
            </a:extLst>
          </p:cNvPr>
          <p:cNvSpPr txBox="1"/>
          <p:nvPr/>
        </p:nvSpPr>
        <p:spPr>
          <a:xfrm>
            <a:off x="8168640" y="6029171"/>
            <a:ext cx="1938528" cy="307777"/>
          </a:xfrm>
          <a:prstGeom prst="rect">
            <a:avLst/>
          </a:prstGeom>
          <a:noFill/>
        </p:spPr>
        <p:txBody>
          <a:bodyPr wrap="square" rtlCol="0">
            <a:spAutoFit/>
          </a:bodyPr>
          <a:lstStyle/>
          <a:p>
            <a:r>
              <a:rPr lang="en-US" sz="1400" dirty="0"/>
              <a:t>Espaillat, C. et al. 2014</a:t>
            </a:r>
          </a:p>
        </p:txBody>
      </p:sp>
    </p:spTree>
    <p:extLst>
      <p:ext uri="{BB962C8B-B14F-4D97-AF65-F5344CB8AC3E}">
        <p14:creationId xmlns:p14="http://schemas.microsoft.com/office/powerpoint/2010/main" val="397698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26AE1-A181-E101-0602-7D2814B53D04}"/>
              </a:ext>
            </a:extLst>
          </p:cNvPr>
          <p:cNvSpPr>
            <a:spLocks noGrp="1"/>
          </p:cNvSpPr>
          <p:nvPr>
            <p:ph type="ctrTitle"/>
          </p:nvPr>
        </p:nvSpPr>
        <p:spPr>
          <a:xfrm>
            <a:off x="1524000" y="549485"/>
            <a:ext cx="9144000" cy="831128"/>
          </a:xfrm>
        </p:spPr>
        <p:txBody>
          <a:bodyPr/>
          <a:lstStyle/>
          <a:p>
            <a:r>
              <a:rPr lang="en-US" sz="5400" dirty="0"/>
              <a:t>Observing Transitional Discs</a:t>
            </a:r>
          </a:p>
        </p:txBody>
      </p:sp>
      <p:sp>
        <p:nvSpPr>
          <p:cNvPr id="3" name="Subtitle 2">
            <a:extLst>
              <a:ext uri="{FF2B5EF4-FFF2-40B4-BE49-F238E27FC236}">
                <a16:creationId xmlns:a16="http://schemas.microsoft.com/office/drawing/2014/main" id="{68A0447A-AEA6-ADC8-61FC-2F2A103F4FEF}"/>
              </a:ext>
            </a:extLst>
          </p:cNvPr>
          <p:cNvSpPr>
            <a:spLocks noGrp="1"/>
          </p:cNvSpPr>
          <p:nvPr>
            <p:ph type="subTitle" idx="1"/>
          </p:nvPr>
        </p:nvSpPr>
        <p:spPr>
          <a:xfrm>
            <a:off x="255150" y="1832544"/>
            <a:ext cx="8097251" cy="2218943"/>
          </a:xfrm>
        </p:spPr>
        <p:txBody>
          <a:bodyPr/>
          <a:lstStyle/>
          <a:p>
            <a:pPr marL="342900" indent="-342900" algn="l">
              <a:buFont typeface="Courier New" panose="02070309020205020404" pitchFamily="49" charset="0"/>
              <a:buChar char="o"/>
            </a:pPr>
            <a:r>
              <a:rPr lang="en-US" dirty="0"/>
              <a:t>Numerous probing techniques:</a:t>
            </a:r>
          </a:p>
          <a:p>
            <a:pPr marL="800100" lvl="1" indent="-342900" algn="l">
              <a:buFont typeface="Courier New" panose="02070309020205020404" pitchFamily="49" charset="0"/>
              <a:buChar char="o"/>
            </a:pPr>
            <a:r>
              <a:rPr lang="en-US" dirty="0"/>
              <a:t>Sub(mm) interferometric imaging (</a:t>
            </a:r>
            <a:r>
              <a:rPr lang="en-US" dirty="0" err="1"/>
              <a:t>eg.</a:t>
            </a:r>
            <a:r>
              <a:rPr lang="en-US" dirty="0"/>
              <a:t> Dong et al. 2017)</a:t>
            </a:r>
          </a:p>
          <a:p>
            <a:pPr marL="800100" lvl="1" indent="-342900" algn="l">
              <a:buFont typeface="Courier New" panose="02070309020205020404" pitchFamily="49" charset="0"/>
              <a:buChar char="o"/>
            </a:pPr>
            <a:r>
              <a:rPr lang="en-US" dirty="0"/>
              <a:t>Line kinematics (</a:t>
            </a:r>
            <a:r>
              <a:rPr lang="en-US" dirty="0" err="1"/>
              <a:t>eg.</a:t>
            </a:r>
            <a:r>
              <a:rPr lang="en-US" dirty="0"/>
              <a:t> </a:t>
            </a:r>
            <a:r>
              <a:rPr lang="en-US" dirty="0" err="1"/>
              <a:t>Boehler</a:t>
            </a:r>
            <a:r>
              <a:rPr lang="en-US" dirty="0"/>
              <a:t> et al. 2018; Loomis et al. 2017)</a:t>
            </a:r>
          </a:p>
          <a:p>
            <a:pPr marL="800100" lvl="1" indent="-342900" algn="l">
              <a:buFont typeface="Courier New" panose="02070309020205020404" pitchFamily="49" charset="0"/>
              <a:buChar char="o"/>
            </a:pPr>
            <a:r>
              <a:rPr lang="en-US" dirty="0"/>
              <a:t>MIR interferometry (</a:t>
            </a:r>
            <a:r>
              <a:rPr lang="en-US" dirty="0" err="1"/>
              <a:t>eg.</a:t>
            </a:r>
            <a:r>
              <a:rPr lang="en-US" dirty="0"/>
              <a:t> Kraus et al. 2013; </a:t>
            </a:r>
            <a:r>
              <a:rPr lang="en-US" dirty="0" err="1"/>
              <a:t>Kluska</a:t>
            </a:r>
            <a:r>
              <a:rPr lang="en-US" dirty="0"/>
              <a:t> et al. 2018)</a:t>
            </a:r>
          </a:p>
          <a:p>
            <a:pPr marL="800100" lvl="1" indent="-342900" algn="l">
              <a:buFont typeface="Courier New" panose="02070309020205020404" pitchFamily="49" charset="0"/>
              <a:buChar char="o"/>
            </a:pPr>
            <a:r>
              <a:rPr lang="en-US" dirty="0"/>
              <a:t>Scattered light imaging (</a:t>
            </a:r>
            <a:r>
              <a:rPr lang="en-US" dirty="0" err="1"/>
              <a:t>Benisty</a:t>
            </a:r>
            <a:r>
              <a:rPr lang="en-US" dirty="0"/>
              <a:t> et al. 2018; Bohn et al. 2022)</a:t>
            </a:r>
          </a:p>
          <a:p>
            <a:pPr marL="342900" indent="-342900" algn="l">
              <a:buFont typeface="Courier New" panose="02070309020205020404" pitchFamily="49" charset="0"/>
              <a:buChar char="o"/>
            </a:pPr>
            <a:r>
              <a:rPr lang="en-US" dirty="0"/>
              <a:t>IR interferometers provide milliarcsecond angular resolution</a:t>
            </a:r>
          </a:p>
          <a:p>
            <a:pPr marL="342900" indent="-342900" algn="l">
              <a:buFont typeface="Courier New" panose="02070309020205020404" pitchFamily="49" charset="0"/>
              <a:buChar char="o"/>
            </a:pPr>
            <a:r>
              <a:rPr lang="en-US" dirty="0"/>
              <a:t>Complex disc structure revealed</a:t>
            </a:r>
          </a:p>
          <a:p>
            <a:pPr marL="342900" indent="-342900" algn="l">
              <a:buFont typeface="Courier New" panose="02070309020205020404" pitchFamily="49" charset="0"/>
              <a:buChar char="o"/>
            </a:pPr>
            <a:r>
              <a:rPr lang="en-US" dirty="0"/>
              <a:t>Investigate disc warping</a:t>
            </a:r>
          </a:p>
        </p:txBody>
      </p:sp>
      <p:sp>
        <p:nvSpPr>
          <p:cNvPr id="4" name="Footer Placeholder 3">
            <a:extLst>
              <a:ext uri="{FF2B5EF4-FFF2-40B4-BE49-F238E27FC236}">
                <a16:creationId xmlns:a16="http://schemas.microsoft.com/office/drawing/2014/main" id="{AD52B32D-0AA5-A96C-C9F9-70F6FBC2EA73}"/>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F4F7E757-A4F4-E683-D805-85972DB70139}"/>
              </a:ext>
            </a:extLst>
          </p:cNvPr>
          <p:cNvSpPr>
            <a:spLocks noGrp="1"/>
          </p:cNvSpPr>
          <p:nvPr>
            <p:ph type="sldNum" sz="quarter" idx="12"/>
          </p:nvPr>
        </p:nvSpPr>
        <p:spPr/>
        <p:txBody>
          <a:bodyPr/>
          <a:lstStyle/>
          <a:p>
            <a:fld id="{EC7E484E-D9B0-EF48-8060-2F19FFE281E1}" type="slidenum">
              <a:rPr lang="en-US" smtClean="0"/>
              <a:t>6</a:t>
            </a:fld>
            <a:endParaRPr lang="en-US"/>
          </a:p>
        </p:txBody>
      </p:sp>
      <p:pic>
        <p:nvPicPr>
          <p:cNvPr id="8" name="Picture 7" descr="A picture containing dark, light, lit, orange&#10;&#10;Description automatically generated">
            <a:extLst>
              <a:ext uri="{FF2B5EF4-FFF2-40B4-BE49-F238E27FC236}">
                <a16:creationId xmlns:a16="http://schemas.microsoft.com/office/drawing/2014/main" id="{9FDC7846-87B2-0F2F-760D-3C9B5A637877}"/>
              </a:ext>
            </a:extLst>
          </p:cNvPr>
          <p:cNvPicPr>
            <a:picLocks noChangeAspect="1"/>
          </p:cNvPicPr>
          <p:nvPr/>
        </p:nvPicPr>
        <p:blipFill rotWithShape="1">
          <a:blip r:embed="rId3"/>
          <a:srcRect l="4293" r="5512" b="-3"/>
          <a:stretch/>
        </p:blipFill>
        <p:spPr>
          <a:xfrm>
            <a:off x="8288802" y="1487424"/>
            <a:ext cx="3648048" cy="4044762"/>
          </a:xfrm>
          <a:prstGeom prst="rect">
            <a:avLst/>
          </a:prstGeom>
        </p:spPr>
      </p:pic>
      <p:sp>
        <p:nvSpPr>
          <p:cNvPr id="9" name="TextBox 8">
            <a:extLst>
              <a:ext uri="{FF2B5EF4-FFF2-40B4-BE49-F238E27FC236}">
                <a16:creationId xmlns:a16="http://schemas.microsoft.com/office/drawing/2014/main" id="{CB870A81-A9EF-334F-780A-4929E480E1A7}"/>
              </a:ext>
            </a:extLst>
          </p:cNvPr>
          <p:cNvSpPr txBox="1"/>
          <p:nvPr/>
        </p:nvSpPr>
        <p:spPr>
          <a:xfrm>
            <a:off x="8262946" y="5532186"/>
            <a:ext cx="3577249" cy="738664"/>
          </a:xfrm>
          <a:prstGeom prst="rect">
            <a:avLst/>
          </a:prstGeom>
          <a:noFill/>
        </p:spPr>
        <p:txBody>
          <a:bodyPr wrap="square" rtlCol="0">
            <a:spAutoFit/>
          </a:bodyPr>
          <a:lstStyle/>
          <a:p>
            <a:r>
              <a:rPr lang="en-US" sz="1400" dirty="0"/>
              <a:t>Credit: S. Andrews (Harvard-Smithsonian </a:t>
            </a:r>
            <a:r>
              <a:rPr lang="en-US" sz="1400" dirty="0" err="1"/>
              <a:t>CfA</a:t>
            </a:r>
            <a:r>
              <a:rPr lang="en-US" sz="1400" dirty="0"/>
              <a:t>); B. Saxton (NRAO/AUI/NSF); ALMA (ESO/NAOJ/NRAO)</a:t>
            </a:r>
          </a:p>
        </p:txBody>
      </p:sp>
    </p:spTree>
    <p:extLst>
      <p:ext uri="{BB962C8B-B14F-4D97-AF65-F5344CB8AC3E}">
        <p14:creationId xmlns:p14="http://schemas.microsoft.com/office/powerpoint/2010/main" val="325899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2977-97AE-C839-5405-EB3148228C17}"/>
              </a:ext>
            </a:extLst>
          </p:cNvPr>
          <p:cNvSpPr>
            <a:spLocks noGrp="1"/>
          </p:cNvSpPr>
          <p:nvPr>
            <p:ph type="ctrTitle"/>
          </p:nvPr>
        </p:nvSpPr>
        <p:spPr>
          <a:xfrm>
            <a:off x="1524000" y="1122363"/>
            <a:ext cx="9144000" cy="827623"/>
          </a:xfrm>
        </p:spPr>
        <p:txBody>
          <a:bodyPr/>
          <a:lstStyle/>
          <a:p>
            <a:r>
              <a:rPr lang="en-US" sz="5400" dirty="0"/>
              <a:t>My focus: HD 143006</a:t>
            </a:r>
          </a:p>
        </p:txBody>
      </p:sp>
      <p:sp>
        <p:nvSpPr>
          <p:cNvPr id="4" name="Footer Placeholder 3">
            <a:extLst>
              <a:ext uri="{FF2B5EF4-FFF2-40B4-BE49-F238E27FC236}">
                <a16:creationId xmlns:a16="http://schemas.microsoft.com/office/drawing/2014/main" id="{3F80B5B5-830B-AB3B-DDA8-38279DB57846}"/>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169C7349-3312-B844-20A9-7DDEE26BB099}"/>
              </a:ext>
            </a:extLst>
          </p:cNvPr>
          <p:cNvSpPr>
            <a:spLocks noGrp="1"/>
          </p:cNvSpPr>
          <p:nvPr>
            <p:ph type="sldNum" sz="quarter" idx="12"/>
          </p:nvPr>
        </p:nvSpPr>
        <p:spPr/>
        <p:txBody>
          <a:bodyPr/>
          <a:lstStyle/>
          <a:p>
            <a:fld id="{EC7E484E-D9B0-EF48-8060-2F19FFE281E1}" type="slidenum">
              <a:rPr lang="en-US" smtClean="0"/>
              <a:t>7</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96D1BF7-672D-735F-19AA-145379C5F8DA}"/>
                  </a:ext>
                </a:extLst>
              </p:cNvPr>
              <p:cNvSpPr txBox="1">
                <a:spLocks/>
              </p:cNvSpPr>
              <p:nvPr/>
            </p:nvSpPr>
            <p:spPr>
              <a:xfrm>
                <a:off x="2231136" y="2359904"/>
                <a:ext cx="7729728" cy="3101983"/>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T Tauri star (spectral type G7)</a:t>
                </a:r>
              </a:p>
              <a:p>
                <a:pPr algn="l"/>
                <a:r>
                  <a:rPr lang="en-US" dirty="0"/>
                  <a:t>4.58L</a:t>
                </a:r>
                <a14:m>
                  <m:oMath xmlns:m="http://schemas.openxmlformats.org/officeDocument/2006/math">
                    <m:r>
                      <a:rPr lang="en-US" i="1" baseline="-25000" smtClean="0">
                        <a:latin typeface="Cambria Math" panose="02040503050406030204" pitchFamily="18" charset="0"/>
                        <a:ea typeface="Cambria Math" panose="02040503050406030204" pitchFamily="18" charset="0"/>
                      </a:rPr>
                      <m:t>⊙</m:t>
                    </m:r>
                  </m:oMath>
                </a14:m>
                <a:r>
                  <a:rPr lang="en-US" baseline="-25000" dirty="0"/>
                  <a:t> </a:t>
                </a:r>
              </a:p>
              <a:p>
                <a:pPr algn="l"/>
                <a:r>
                  <a:rPr lang="en-US" dirty="0"/>
                  <a:t>1.8M</a:t>
                </a:r>
                <a14:m>
                  <m:oMath xmlns:m="http://schemas.openxmlformats.org/officeDocument/2006/math">
                    <m:r>
                      <a:rPr lang="en-US" i="1" baseline="-25000" smtClean="0">
                        <a:latin typeface="Cambria Math" panose="02040503050406030204" pitchFamily="18" charset="0"/>
                        <a:ea typeface="Cambria Math" panose="02040503050406030204" pitchFamily="18" charset="0"/>
                      </a:rPr>
                      <m:t>⊙</m:t>
                    </m:r>
                  </m:oMath>
                </a14:m>
                <a:endParaRPr lang="en-US" dirty="0"/>
              </a:p>
              <a:p>
                <a:pPr algn="l"/>
                <a:r>
                  <a:rPr lang="en-US" dirty="0"/>
                  <a:t>165pc in Upper </a:t>
                </a:r>
                <a:r>
                  <a:rPr lang="en-US" dirty="0" err="1"/>
                  <a:t>Sco</a:t>
                </a:r>
                <a:r>
                  <a:rPr lang="en-US" dirty="0"/>
                  <a:t> region</a:t>
                </a:r>
              </a:p>
              <a:p>
                <a:pPr algn="l"/>
                <a:r>
                  <a:rPr lang="en-US" dirty="0"/>
                  <a:t>5-11Myr</a:t>
                </a:r>
              </a:p>
              <a:p>
                <a:pPr algn="l"/>
                <a:r>
                  <a:rPr lang="en-US" sz="1800" dirty="0"/>
                  <a:t>(</a:t>
                </a:r>
                <a:r>
                  <a:rPr lang="en-US" sz="1800" dirty="0" err="1"/>
                  <a:t>Benisty</a:t>
                </a:r>
                <a:r>
                  <a:rPr lang="en-US" sz="1800" dirty="0"/>
                  <a:t> et al. 2018; Andrews et al. 2018; </a:t>
                </a:r>
                <a:br>
                  <a:rPr lang="en-US" sz="1800" dirty="0"/>
                </a:br>
                <a:r>
                  <a:rPr lang="en-US" sz="1800" dirty="0"/>
                  <a:t>Gaia collaboration et al. 2018)</a:t>
                </a:r>
              </a:p>
              <a:p>
                <a:pPr algn="l"/>
                <a:r>
                  <a:rPr lang="en-US" dirty="0"/>
                  <a:t>Multiple ring/gap features + asymmetry </a:t>
                </a:r>
              </a:p>
              <a:p>
                <a:pPr algn="l"/>
                <a:endParaRPr lang="en-US" baseline="-25000" dirty="0"/>
              </a:p>
            </p:txBody>
          </p:sp>
        </mc:Choice>
        <mc:Fallback xmlns="">
          <p:sp>
            <p:nvSpPr>
              <p:cNvPr id="6" name="Content Placeholder 2">
                <a:extLst>
                  <a:ext uri="{FF2B5EF4-FFF2-40B4-BE49-F238E27FC236}">
                    <a16:creationId xmlns:a16="http://schemas.microsoft.com/office/drawing/2014/main" id="{F96D1BF7-672D-735F-19AA-145379C5F8DA}"/>
                  </a:ext>
                </a:extLst>
              </p:cNvPr>
              <p:cNvSpPr txBox="1">
                <a:spLocks noRot="1" noChangeAspect="1" noMove="1" noResize="1" noEditPoints="1" noAdjustHandles="1" noChangeArrowheads="1" noChangeShapeType="1" noTextEdit="1"/>
              </p:cNvSpPr>
              <p:nvPr/>
            </p:nvSpPr>
            <p:spPr>
              <a:xfrm>
                <a:off x="2231136" y="2359904"/>
                <a:ext cx="7729728" cy="3101983"/>
              </a:xfrm>
              <a:prstGeom prst="rect">
                <a:avLst/>
              </a:prstGeom>
              <a:blipFill>
                <a:blip r:embed="rId3"/>
                <a:stretch>
                  <a:fillRect l="-1148" t="-2033" b="-10976"/>
                </a:stretch>
              </a:blipFill>
            </p:spPr>
            <p:txBody>
              <a:bodyPr/>
              <a:lstStyle/>
              <a:p>
                <a:r>
                  <a:rPr lang="en-US">
                    <a:noFill/>
                  </a:rPr>
                  <a:t> </a:t>
                </a:r>
              </a:p>
            </p:txBody>
          </p:sp>
        </mc:Fallback>
      </mc:AlternateContent>
      <p:pic>
        <p:nvPicPr>
          <p:cNvPr id="7" name="Picture 6" descr="Graphical user interface, application, Teams&#10;&#10;Description automatically generated">
            <a:extLst>
              <a:ext uri="{FF2B5EF4-FFF2-40B4-BE49-F238E27FC236}">
                <a16:creationId xmlns:a16="http://schemas.microsoft.com/office/drawing/2014/main" id="{AEDD5641-2B98-898D-1A5D-9B97444997FA}"/>
              </a:ext>
            </a:extLst>
          </p:cNvPr>
          <p:cNvPicPr>
            <a:picLocks noChangeAspect="1"/>
          </p:cNvPicPr>
          <p:nvPr/>
        </p:nvPicPr>
        <p:blipFill rotWithShape="1">
          <a:blip r:embed="rId4"/>
          <a:srcRect l="24570" r="50001"/>
          <a:stretch/>
        </p:blipFill>
        <p:spPr>
          <a:xfrm>
            <a:off x="8387241" y="2359904"/>
            <a:ext cx="3090863" cy="3038727"/>
          </a:xfrm>
          <a:prstGeom prst="rect">
            <a:avLst/>
          </a:prstGeom>
        </p:spPr>
      </p:pic>
      <p:sp>
        <p:nvSpPr>
          <p:cNvPr id="8" name="TextBox 7">
            <a:extLst>
              <a:ext uri="{FF2B5EF4-FFF2-40B4-BE49-F238E27FC236}">
                <a16:creationId xmlns:a16="http://schemas.microsoft.com/office/drawing/2014/main" id="{749B900B-868C-85EB-9E2B-042B38CDF9B5}"/>
              </a:ext>
            </a:extLst>
          </p:cNvPr>
          <p:cNvSpPr txBox="1"/>
          <p:nvPr/>
        </p:nvSpPr>
        <p:spPr>
          <a:xfrm>
            <a:off x="8246747" y="5461887"/>
            <a:ext cx="3371850" cy="523220"/>
          </a:xfrm>
          <a:prstGeom prst="rect">
            <a:avLst/>
          </a:prstGeom>
          <a:noFill/>
        </p:spPr>
        <p:txBody>
          <a:bodyPr wrap="square" rtlCol="0">
            <a:spAutoFit/>
          </a:bodyPr>
          <a:lstStyle/>
          <a:p>
            <a:r>
              <a:rPr lang="en-US" sz="1400" dirty="0"/>
              <a:t>Credit: ALMA (ESO/NAOJ/NRAO, S. Andrews et al.; NRAO/AUI/NSF, S. </a:t>
            </a:r>
            <a:r>
              <a:rPr lang="en-US" sz="1400" dirty="0" err="1"/>
              <a:t>Dagnello</a:t>
            </a:r>
            <a:endParaRPr lang="en-US" sz="1400" dirty="0"/>
          </a:p>
        </p:txBody>
      </p:sp>
    </p:spTree>
    <p:extLst>
      <p:ext uri="{BB962C8B-B14F-4D97-AF65-F5344CB8AC3E}">
        <p14:creationId xmlns:p14="http://schemas.microsoft.com/office/powerpoint/2010/main" val="315203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4A73-10F6-F772-3B77-3117DD388C1E}"/>
              </a:ext>
            </a:extLst>
          </p:cNvPr>
          <p:cNvSpPr>
            <a:spLocks noGrp="1"/>
          </p:cNvSpPr>
          <p:nvPr>
            <p:ph type="ctrTitle"/>
          </p:nvPr>
        </p:nvSpPr>
        <p:spPr>
          <a:xfrm>
            <a:off x="1524000" y="890184"/>
            <a:ext cx="9144000" cy="827623"/>
          </a:xfrm>
        </p:spPr>
        <p:txBody>
          <a:bodyPr/>
          <a:lstStyle/>
          <a:p>
            <a:r>
              <a:rPr lang="en-US" sz="5400" dirty="0"/>
              <a:t>HD 143006 Features</a:t>
            </a:r>
          </a:p>
        </p:txBody>
      </p:sp>
      <p:sp>
        <p:nvSpPr>
          <p:cNvPr id="4" name="Footer Placeholder 3">
            <a:extLst>
              <a:ext uri="{FF2B5EF4-FFF2-40B4-BE49-F238E27FC236}">
                <a16:creationId xmlns:a16="http://schemas.microsoft.com/office/drawing/2014/main" id="{97A1ABEF-403C-3639-886A-1764F315586F}"/>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2F4BCCD3-99F9-B12C-B668-BD7C1B39CC2E}"/>
              </a:ext>
            </a:extLst>
          </p:cNvPr>
          <p:cNvSpPr>
            <a:spLocks noGrp="1"/>
          </p:cNvSpPr>
          <p:nvPr>
            <p:ph type="sldNum" sz="quarter" idx="12"/>
          </p:nvPr>
        </p:nvSpPr>
        <p:spPr/>
        <p:txBody>
          <a:bodyPr/>
          <a:lstStyle/>
          <a:p>
            <a:fld id="{EC7E484E-D9B0-EF48-8060-2F19FFE281E1}" type="slidenum">
              <a:rPr lang="en-US" smtClean="0"/>
              <a:t>8</a:t>
            </a:fld>
            <a:endParaRPr lang="en-US"/>
          </a:p>
        </p:txBody>
      </p:sp>
      <p:pic>
        <p:nvPicPr>
          <p:cNvPr id="6" name="Picture 5" descr="Graphical user interface&#10;&#10;Description automatically generated with low confidence">
            <a:extLst>
              <a:ext uri="{FF2B5EF4-FFF2-40B4-BE49-F238E27FC236}">
                <a16:creationId xmlns:a16="http://schemas.microsoft.com/office/drawing/2014/main" id="{5A973FE4-244E-6E80-25B6-01BF4852B1AE}"/>
              </a:ext>
            </a:extLst>
          </p:cNvPr>
          <p:cNvPicPr>
            <a:picLocks noChangeAspect="1"/>
          </p:cNvPicPr>
          <p:nvPr/>
        </p:nvPicPr>
        <p:blipFill>
          <a:blip r:embed="rId3"/>
          <a:stretch>
            <a:fillRect/>
          </a:stretch>
        </p:blipFill>
        <p:spPr>
          <a:xfrm>
            <a:off x="582118" y="2145599"/>
            <a:ext cx="5851732" cy="3276969"/>
          </a:xfrm>
          <a:prstGeom prst="rect">
            <a:avLst/>
          </a:prstGeom>
        </p:spPr>
      </p:pic>
      <p:sp>
        <p:nvSpPr>
          <p:cNvPr id="7" name="Content Placeholder 2">
            <a:extLst>
              <a:ext uri="{FF2B5EF4-FFF2-40B4-BE49-F238E27FC236}">
                <a16:creationId xmlns:a16="http://schemas.microsoft.com/office/drawing/2014/main" id="{DE3C1A6F-8376-9CFE-EECC-9A182EE0FC53}"/>
              </a:ext>
            </a:extLst>
          </p:cNvPr>
          <p:cNvSpPr txBox="1">
            <a:spLocks/>
          </p:cNvSpPr>
          <p:nvPr/>
        </p:nvSpPr>
        <p:spPr>
          <a:xfrm>
            <a:off x="8112945" y="2152480"/>
            <a:ext cx="3063765" cy="3263206"/>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t>Well resolved disc and centrally depleted cavity at 0.88mm continuum (ALMA, </a:t>
            </a:r>
            <a:r>
              <a:rPr lang="en-US" dirty="0" err="1"/>
              <a:t>Barenfeld</a:t>
            </a:r>
            <a:r>
              <a:rPr lang="en-US" dirty="0"/>
              <a:t> et al 2016)</a:t>
            </a:r>
          </a:p>
          <a:p>
            <a:pPr algn="l"/>
            <a:r>
              <a:rPr lang="en-US" dirty="0"/>
              <a:t>DSHARP survey by Andrews et al 2018 in 1.25mm continuum, </a:t>
            </a:r>
            <a:r>
              <a:rPr lang="en-US" dirty="0" err="1"/>
              <a:t>analysed</a:t>
            </a:r>
            <a:r>
              <a:rPr lang="en-US" dirty="0"/>
              <a:t> by Perez et al 2018 also show bright rings</a:t>
            </a:r>
          </a:p>
          <a:p>
            <a:pPr algn="l"/>
            <a:endParaRPr lang="en-US" dirty="0"/>
          </a:p>
        </p:txBody>
      </p:sp>
      <p:sp>
        <p:nvSpPr>
          <p:cNvPr id="8" name="TextBox 7">
            <a:extLst>
              <a:ext uri="{FF2B5EF4-FFF2-40B4-BE49-F238E27FC236}">
                <a16:creationId xmlns:a16="http://schemas.microsoft.com/office/drawing/2014/main" id="{51B2B69D-888E-54E5-74B0-B4AB5E146E93}"/>
              </a:ext>
            </a:extLst>
          </p:cNvPr>
          <p:cNvSpPr txBox="1"/>
          <p:nvPr/>
        </p:nvSpPr>
        <p:spPr>
          <a:xfrm>
            <a:off x="582118" y="5464292"/>
            <a:ext cx="1471613" cy="307777"/>
          </a:xfrm>
          <a:prstGeom prst="rect">
            <a:avLst/>
          </a:prstGeom>
          <a:noFill/>
        </p:spPr>
        <p:txBody>
          <a:bodyPr wrap="square" rtlCol="0">
            <a:spAutoFit/>
          </a:bodyPr>
          <a:lstStyle/>
          <a:p>
            <a:r>
              <a:rPr lang="en-US" sz="1400" dirty="0"/>
              <a:t>Perez et al 2018</a:t>
            </a:r>
          </a:p>
        </p:txBody>
      </p:sp>
    </p:spTree>
    <p:extLst>
      <p:ext uri="{BB962C8B-B14F-4D97-AF65-F5344CB8AC3E}">
        <p14:creationId xmlns:p14="http://schemas.microsoft.com/office/powerpoint/2010/main" val="169059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4A73-10F6-F772-3B77-3117DD388C1E}"/>
              </a:ext>
            </a:extLst>
          </p:cNvPr>
          <p:cNvSpPr>
            <a:spLocks noGrp="1"/>
          </p:cNvSpPr>
          <p:nvPr>
            <p:ph type="ctrTitle"/>
          </p:nvPr>
        </p:nvSpPr>
        <p:spPr>
          <a:xfrm>
            <a:off x="1524000" y="890184"/>
            <a:ext cx="9144000" cy="827623"/>
          </a:xfrm>
        </p:spPr>
        <p:txBody>
          <a:bodyPr/>
          <a:lstStyle/>
          <a:p>
            <a:r>
              <a:rPr lang="en-US" sz="5400" dirty="0"/>
              <a:t>HD 143006 Features</a:t>
            </a:r>
          </a:p>
        </p:txBody>
      </p:sp>
      <p:sp>
        <p:nvSpPr>
          <p:cNvPr id="4" name="Footer Placeholder 3">
            <a:extLst>
              <a:ext uri="{FF2B5EF4-FFF2-40B4-BE49-F238E27FC236}">
                <a16:creationId xmlns:a16="http://schemas.microsoft.com/office/drawing/2014/main" id="{97A1ABEF-403C-3639-886A-1764F315586F}"/>
              </a:ext>
            </a:extLst>
          </p:cNvPr>
          <p:cNvSpPr>
            <a:spLocks noGrp="1"/>
          </p:cNvSpPr>
          <p:nvPr>
            <p:ph type="ftr" sz="quarter" idx="11"/>
          </p:nvPr>
        </p:nvSpPr>
        <p:spPr/>
        <p:txBody>
          <a:bodyPr/>
          <a:lstStyle/>
          <a:p>
            <a:r>
              <a:rPr lang="en-US" dirty="0"/>
              <a:t>Disc Misalignments &amp; Modelling the Inner AU of HD 143006</a:t>
            </a:r>
          </a:p>
        </p:txBody>
      </p:sp>
      <p:sp>
        <p:nvSpPr>
          <p:cNvPr id="5" name="Slide Number Placeholder 4">
            <a:extLst>
              <a:ext uri="{FF2B5EF4-FFF2-40B4-BE49-F238E27FC236}">
                <a16:creationId xmlns:a16="http://schemas.microsoft.com/office/drawing/2014/main" id="{2F4BCCD3-99F9-B12C-B668-BD7C1B39CC2E}"/>
              </a:ext>
            </a:extLst>
          </p:cNvPr>
          <p:cNvSpPr>
            <a:spLocks noGrp="1"/>
          </p:cNvSpPr>
          <p:nvPr>
            <p:ph type="sldNum" sz="quarter" idx="12"/>
          </p:nvPr>
        </p:nvSpPr>
        <p:spPr/>
        <p:txBody>
          <a:bodyPr/>
          <a:lstStyle/>
          <a:p>
            <a:fld id="{EC7E484E-D9B0-EF48-8060-2F19FFE281E1}" type="slidenum">
              <a:rPr lang="en-US" smtClean="0"/>
              <a:t>9</a:t>
            </a:fld>
            <a:endParaRPr lang="en-US"/>
          </a:p>
        </p:txBody>
      </p:sp>
      <p:pic>
        <p:nvPicPr>
          <p:cNvPr id="3" name="Picture 2" descr="Graphical user interface&#10;&#10;Description automatically generated">
            <a:extLst>
              <a:ext uri="{FF2B5EF4-FFF2-40B4-BE49-F238E27FC236}">
                <a16:creationId xmlns:a16="http://schemas.microsoft.com/office/drawing/2014/main" id="{F70F628F-CDCD-C038-AAD9-FB0EC921F9F8}"/>
              </a:ext>
            </a:extLst>
          </p:cNvPr>
          <p:cNvPicPr>
            <a:picLocks noChangeAspect="1"/>
          </p:cNvPicPr>
          <p:nvPr/>
        </p:nvPicPr>
        <p:blipFill rotWithShape="1">
          <a:blip r:embed="rId3"/>
          <a:srcRect b="4083"/>
          <a:stretch/>
        </p:blipFill>
        <p:spPr>
          <a:xfrm>
            <a:off x="1384517" y="2044742"/>
            <a:ext cx="9422965" cy="3615297"/>
          </a:xfrm>
          <a:prstGeom prst="rect">
            <a:avLst/>
          </a:prstGeom>
        </p:spPr>
      </p:pic>
      <p:sp>
        <p:nvSpPr>
          <p:cNvPr id="9" name="TextBox 8">
            <a:extLst>
              <a:ext uri="{FF2B5EF4-FFF2-40B4-BE49-F238E27FC236}">
                <a16:creationId xmlns:a16="http://schemas.microsoft.com/office/drawing/2014/main" id="{B7AC70E7-7629-D8E5-E522-393C69E6FAF6}"/>
              </a:ext>
            </a:extLst>
          </p:cNvPr>
          <p:cNvSpPr txBox="1"/>
          <p:nvPr/>
        </p:nvSpPr>
        <p:spPr>
          <a:xfrm>
            <a:off x="1384517" y="5660039"/>
            <a:ext cx="2514600" cy="307777"/>
          </a:xfrm>
          <a:prstGeom prst="rect">
            <a:avLst/>
          </a:prstGeom>
          <a:noFill/>
        </p:spPr>
        <p:txBody>
          <a:bodyPr wrap="square" rtlCol="0">
            <a:spAutoFit/>
          </a:bodyPr>
          <a:lstStyle/>
          <a:p>
            <a:r>
              <a:rPr lang="en-US" sz="1400" dirty="0" err="1"/>
              <a:t>Benisty</a:t>
            </a:r>
            <a:r>
              <a:rPr lang="en-US" sz="1400" dirty="0"/>
              <a:t> et al 2018</a:t>
            </a:r>
          </a:p>
        </p:txBody>
      </p:sp>
    </p:spTree>
    <p:extLst>
      <p:ext uri="{BB962C8B-B14F-4D97-AF65-F5344CB8AC3E}">
        <p14:creationId xmlns:p14="http://schemas.microsoft.com/office/powerpoint/2010/main" val="2231697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4728</TotalTime>
  <Words>3010</Words>
  <Application>Microsoft Macintosh PowerPoint</Application>
  <PresentationFormat>Widescreen</PresentationFormat>
  <Paragraphs>326</Paragraphs>
  <Slides>22</Slides>
  <Notes>21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 Math</vt:lpstr>
      <vt:lpstr>Courier New</vt:lpstr>
      <vt:lpstr>Times New Roman</vt:lpstr>
      <vt:lpstr>Office Theme</vt:lpstr>
      <vt:lpstr>Disc Misalignments &amp; Modelling the Inner AU of HD 143006</vt:lpstr>
      <vt:lpstr>Protoplanetary Discs</vt:lpstr>
      <vt:lpstr>Inner Regions of Protoplanetary Discs</vt:lpstr>
      <vt:lpstr>Motivation</vt:lpstr>
      <vt:lpstr>Transitional Discs</vt:lpstr>
      <vt:lpstr>Observing Transitional Discs</vt:lpstr>
      <vt:lpstr>My focus: HD 143006</vt:lpstr>
      <vt:lpstr>HD 143006 Features</vt:lpstr>
      <vt:lpstr>HD 143006 Features</vt:lpstr>
      <vt:lpstr>HD 143006 Features</vt:lpstr>
      <vt:lpstr>Goals</vt:lpstr>
      <vt:lpstr>CHARA + VLTI Dataset</vt:lpstr>
      <vt:lpstr>PMOIRED Modelling</vt:lpstr>
      <vt:lpstr>PMOIRED Modelling</vt:lpstr>
      <vt:lpstr>PMOIRED Modelling</vt:lpstr>
      <vt:lpstr>Binary Search</vt:lpstr>
      <vt:lpstr>Disc Misalignment</vt:lpstr>
      <vt:lpstr>Shadow Position</vt:lpstr>
      <vt:lpstr>Goals</vt:lpstr>
      <vt:lpstr>Summary</vt:lpstr>
      <vt:lpstr>Future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Armand Ten Brummelaar</dc:creator>
  <cp:lastModifiedBy>Codron, Isabelle</cp:lastModifiedBy>
  <cp:revision>103</cp:revision>
  <dcterms:created xsi:type="dcterms:W3CDTF">2018-01-14T18:57:25Z</dcterms:created>
  <dcterms:modified xsi:type="dcterms:W3CDTF">2023-03-22T15:08:38Z</dcterms:modified>
</cp:coreProperties>
</file>