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9" r:id="rId4"/>
    <p:sldId id="261" r:id="rId5"/>
    <p:sldId id="262" r:id="rId6"/>
    <p:sldId id="263" r:id="rId7"/>
    <p:sldId id="309" r:id="rId8"/>
    <p:sldId id="265" r:id="rId9"/>
    <p:sldId id="266" r:id="rId10"/>
    <p:sldId id="267" r:id="rId11"/>
    <p:sldId id="268" r:id="rId12"/>
    <p:sldId id="310" r:id="rId13"/>
    <p:sldId id="308" r:id="rId14"/>
    <p:sldId id="277" r:id="rId15"/>
    <p:sldId id="314" r:id="rId16"/>
    <p:sldId id="315" r:id="rId17"/>
    <p:sldId id="316" r:id="rId18"/>
    <p:sldId id="317" r:id="rId19"/>
    <p:sldId id="318" r:id="rId20"/>
    <p:sldId id="294" r:id="rId21"/>
    <p:sldId id="312" r:id="rId22"/>
    <p:sldId id="29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418"/>
    <p:restoredTop sz="94666"/>
  </p:normalViewPr>
  <p:slideViewPr>
    <p:cSldViewPr snapToGrid="0" snapToObjects="1">
      <p:cViewPr varScale="1">
        <p:scale>
          <a:sx n="83" d="100"/>
          <a:sy n="83" d="100"/>
        </p:scale>
        <p:origin x="21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70FA8-2E2D-CC47-9F12-41210C0FEBC0}" type="datetimeFigureOut">
              <a:rPr lang="en-US" smtClean="0"/>
              <a:t>3/11/23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E4355-2EDA-014E-97D8-D27E31D8C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24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E4355-2EDA-014E-97D8-D27E31D8C1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21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5993" y="6395026"/>
            <a:ext cx="1827810" cy="365125"/>
          </a:xfrm>
        </p:spPr>
        <p:txBody>
          <a:bodyPr/>
          <a:lstStyle/>
          <a:p>
            <a:r>
              <a:rPr lang="en-US"/>
              <a:t>CHARA Array News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484E-D9B0-EF48-8060-2F19FFE28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27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0800" y="457200"/>
            <a:ext cx="10464800" cy="9144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000" y="1447800"/>
            <a:ext cx="11277600" cy="4678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AFB035-BB2D-3C45-A1BF-9E25A25A3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5942" y="6395026"/>
            <a:ext cx="428507" cy="365125"/>
          </a:xfrm>
        </p:spPr>
        <p:txBody>
          <a:bodyPr/>
          <a:lstStyle/>
          <a:p>
            <a:fld id="{EC7E484E-D9B0-EF48-8060-2F19FFE281E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32746-6BE1-B94F-A97E-FD2382D4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993" y="6395026"/>
            <a:ext cx="1827810" cy="365125"/>
          </a:xfrm>
        </p:spPr>
        <p:txBody>
          <a:bodyPr/>
          <a:lstStyle>
            <a:lvl1pPr>
              <a:defRPr b="0" i="1" baseline="0"/>
            </a:lvl1pPr>
          </a:lstStyle>
          <a:p>
            <a:r>
              <a:rPr lang="en-US"/>
              <a:t>News from CHARA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922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7912B7-C549-41C4-AB9D-D169025B1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42771A-F306-1F4F-BC3B-8E0DFC7C8B57}" type="datetime1">
              <a:rPr lang="en-US" smtClean="0"/>
              <a:t>3/11/23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E4D344-2E41-4A4B-9B85-5038570A6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News from CHARA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1792D1-1757-4C7E-81FD-C9A701693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A1BE7-853C-4AE2-95EC-08BD72E55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1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5" Type="http://schemas.openxmlformats.org/officeDocument/2006/relationships/image" Target="../media/image1.jpeg"/><Relationship Id="rId15" Type="http://schemas.openxmlformats.org/officeDocument/2006/relationships/image" Target="../media/image11.jpe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868" y="6395027"/>
            <a:ext cx="18278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CHARA Array News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942" y="6395026"/>
            <a:ext cx="4285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E484E-D9B0-EF48-8060-2F19FFE281E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Box 11"/>
          <p:cNvSpPr txBox="1">
            <a:spLocks noChangeArrowheads="1"/>
          </p:cNvSpPr>
          <p:nvPr userDrawn="1"/>
        </p:nvSpPr>
        <p:spPr bwMode="auto">
          <a:xfrm>
            <a:off x="4730381" y="1337"/>
            <a:ext cx="248613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b="1" baseline="0" dirty="0">
                <a:solidFill>
                  <a:schemeClr val="tx2"/>
                </a:solidFill>
                <a:latin typeface="Times New Roman" charset="0"/>
              </a:rPr>
              <a:t>The CHARA Science Meeting 2023</a:t>
            </a:r>
          </a:p>
        </p:txBody>
      </p:sp>
      <p:sp>
        <p:nvSpPr>
          <p:cNvPr id="11" name="Line 12"/>
          <p:cNvSpPr>
            <a:spLocks noChangeShapeType="1"/>
          </p:cNvSpPr>
          <p:nvPr userDrawn="1"/>
        </p:nvSpPr>
        <p:spPr bwMode="auto">
          <a:xfrm>
            <a:off x="152400" y="762000"/>
            <a:ext cx="0" cy="564084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4"/>
          <p:cNvSpPr>
            <a:spLocks noChangeShapeType="1"/>
          </p:cNvSpPr>
          <p:nvPr userDrawn="1"/>
        </p:nvSpPr>
        <p:spPr bwMode="auto">
          <a:xfrm>
            <a:off x="7401425" y="152400"/>
            <a:ext cx="4653024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5"/>
          <p:cNvSpPr>
            <a:spLocks noChangeShapeType="1"/>
          </p:cNvSpPr>
          <p:nvPr userDrawn="1"/>
        </p:nvSpPr>
        <p:spPr bwMode="auto">
          <a:xfrm>
            <a:off x="12039600" y="152400"/>
            <a:ext cx="11873" cy="6248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4"/>
          <p:cNvSpPr>
            <a:spLocks noChangeShapeType="1"/>
          </p:cNvSpPr>
          <p:nvPr userDrawn="1"/>
        </p:nvSpPr>
        <p:spPr bwMode="auto">
          <a:xfrm flipV="1">
            <a:off x="914400" y="152399"/>
            <a:ext cx="3560613" cy="1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CC83FCF-3CFD-36CE-9715-E6C9792278D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448" y="6264519"/>
            <a:ext cx="768465" cy="594360"/>
          </a:xfrm>
          <a:prstGeom prst="rect">
            <a:avLst/>
          </a:prstGeom>
        </p:spPr>
      </p:pic>
      <p:pic>
        <p:nvPicPr>
          <p:cNvPr id="23" name="Picture 2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DECCEE3-04F1-E682-81A4-FC14253ED2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5576" y="6308444"/>
            <a:ext cx="1128308" cy="548640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ED4177D5-D5D6-3DAA-EE95-702F56929EF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2243" y="6417911"/>
            <a:ext cx="1308440" cy="365760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4B9D84AB-5864-8FB8-9DF1-6B3E9228F14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6902" y="6405984"/>
            <a:ext cx="387565" cy="411480"/>
          </a:xfrm>
          <a:prstGeom prst="rect">
            <a:avLst/>
          </a:prstGeom>
        </p:spPr>
      </p:pic>
      <p:pic>
        <p:nvPicPr>
          <p:cNvPr id="31" name="Picture 3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1AA4DEF-D6B2-F0A1-2519-1FA6A804670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065" y="6417911"/>
            <a:ext cx="1280160" cy="384048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557B0C1E-C9D8-769D-4BC3-6A9705E3CE8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60899" y="6454772"/>
            <a:ext cx="922095" cy="32004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E86C8126-150F-21E2-D799-11080FC286B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36716" y="6458581"/>
            <a:ext cx="908914" cy="320040"/>
          </a:xfrm>
          <a:prstGeom prst="rect">
            <a:avLst/>
          </a:prstGeom>
        </p:spPr>
      </p:pic>
      <p:pic>
        <p:nvPicPr>
          <p:cNvPr id="39" name="Picture 38" descr="A picture containing logo&#10;&#10;Description automatically generated">
            <a:extLst>
              <a:ext uri="{FF2B5EF4-FFF2-40B4-BE49-F238E27FC236}">
                <a16:creationId xmlns:a16="http://schemas.microsoft.com/office/drawing/2014/main" id="{43CE3FAF-ABAB-6A98-40A2-D4A3363D8D0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6817" y="6456548"/>
            <a:ext cx="908720" cy="365760"/>
          </a:xfrm>
          <a:prstGeom prst="rect">
            <a:avLst/>
          </a:prstGeom>
        </p:spPr>
      </p:pic>
      <p:pic>
        <p:nvPicPr>
          <p:cNvPr id="45" name="Picture 44" descr="Logo, company name&#10;&#10;Description automatically generated">
            <a:extLst>
              <a:ext uri="{FF2B5EF4-FFF2-40B4-BE49-F238E27FC236}">
                <a16:creationId xmlns:a16="http://schemas.microsoft.com/office/drawing/2014/main" id="{2C78B3B4-C110-3D56-3F2B-23A0A4D5393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89" y="91458"/>
            <a:ext cx="814533" cy="804672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A37841A-4B73-3055-1F47-243B8623590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411" y="6454602"/>
            <a:ext cx="106680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chara.gsu.edu/astronomers/journal-articles*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8.png"/><Relationship Id="rId7" Type="http://schemas.openxmlformats.org/officeDocument/2006/relationships/image" Target="../media/image25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image" Target="../media/image29.gif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4013" y="288926"/>
            <a:ext cx="9144000" cy="2387600"/>
          </a:xfrm>
        </p:spPr>
        <p:txBody>
          <a:bodyPr/>
          <a:lstStyle/>
          <a:p>
            <a:r>
              <a:rPr lang="en-US" dirty="0"/>
              <a:t>News from the CHARA Array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67856"/>
            <a:ext cx="9144000" cy="2604294"/>
          </a:xfrm>
        </p:spPr>
        <p:txBody>
          <a:bodyPr/>
          <a:lstStyle/>
          <a:p>
            <a:r>
              <a:rPr lang="en-US" sz="3200" b="1" dirty="0"/>
              <a:t>Douglas </a:t>
            </a:r>
            <a:r>
              <a:rPr lang="en-US" sz="3200" b="1" dirty="0" err="1"/>
              <a:t>Gies</a:t>
            </a:r>
            <a:br>
              <a:rPr lang="en-US" sz="3200" dirty="0"/>
            </a:br>
            <a:r>
              <a:rPr lang="en-US" sz="3200" dirty="0"/>
              <a:t>CHARA Director, Regents’ Professor</a:t>
            </a:r>
            <a:br>
              <a:rPr lang="en-US" sz="3200" dirty="0"/>
            </a:br>
            <a:r>
              <a:rPr lang="en-US" sz="3200" dirty="0"/>
              <a:t>Department of Physics and Astronomy</a:t>
            </a:r>
            <a:br>
              <a:rPr lang="en-US" sz="3200" dirty="0"/>
            </a:br>
            <a:r>
              <a:rPr lang="en-US" sz="3200" dirty="0"/>
              <a:t>Georgia State University, Atlanta, Georgia, USA</a:t>
            </a:r>
            <a:br>
              <a:rPr lang="en-US" sz="3200" dirty="0"/>
            </a:br>
            <a:r>
              <a:rPr lang="en-US" sz="3200" dirty="0" err="1"/>
              <a:t>dgies@gsu.edu</a:t>
            </a:r>
            <a:endParaRPr lang="en-US" sz="32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1618" y="6395026"/>
            <a:ext cx="1827810" cy="365125"/>
          </a:xfrm>
        </p:spPr>
        <p:txBody>
          <a:bodyPr/>
          <a:lstStyle/>
          <a:p>
            <a:r>
              <a:rPr lang="en-US"/>
              <a:t>CHARA Array News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484E-D9B0-EF48-8060-2F19FFE281E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26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C2347-A8CE-36A4-8582-DE53EB3E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CHARA Array News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080DE4-A731-7BA5-4C2A-E4CEE41BD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484E-D9B0-EF48-8060-2F19FFE281E1}" type="slidenum">
              <a:rPr lang="en-US" smtClean="0"/>
              <a:t>10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BB35722-90E7-5FBB-BC4A-B40024805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103305" y="-20443"/>
            <a:ext cx="7217663" cy="541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ree, outdoor, snow, day&#10;&#10;Description automatically generated">
            <a:extLst>
              <a:ext uri="{FF2B5EF4-FFF2-40B4-BE49-F238E27FC236}">
                <a16:creationId xmlns:a16="http://schemas.microsoft.com/office/drawing/2014/main" id="{C40FB547-FB2D-13DA-880F-5CEC0E6A85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242" y="-100013"/>
            <a:ext cx="5130271" cy="63950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FA4510-BAE9-6A22-CCFA-EF41525F9C9C}"/>
              </a:ext>
            </a:extLst>
          </p:cNvPr>
          <p:cNvSpPr txBox="1"/>
          <p:nvPr/>
        </p:nvSpPr>
        <p:spPr>
          <a:xfrm>
            <a:off x="5845526" y="270599"/>
            <a:ext cx="3843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Even more snow!</a:t>
            </a:r>
          </a:p>
        </p:txBody>
      </p:sp>
    </p:spTree>
    <p:extLst>
      <p:ext uri="{BB962C8B-B14F-4D97-AF65-F5344CB8AC3E}">
        <p14:creationId xmlns:p14="http://schemas.microsoft.com/office/powerpoint/2010/main" val="82190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6E2C7-C8FD-1B5A-A525-CC7528088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CHARA Array News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AC136-1D62-9CBD-7C31-A5F12CAB1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484E-D9B0-EF48-8060-2F19FFE281E1}" type="slidenum">
              <a:rPr lang="en-US" smtClean="0"/>
              <a:t>11</a:t>
            </a:fld>
            <a:endParaRPr lang="en-US"/>
          </a:p>
        </p:txBody>
      </p:sp>
      <p:pic>
        <p:nvPicPr>
          <p:cNvPr id="11" name="Picture 10" descr="A group of people standing in front of a helicopter on a snowy mountain&#10;&#10;Description automatically generated with medium confidence">
            <a:extLst>
              <a:ext uri="{FF2B5EF4-FFF2-40B4-BE49-F238E27FC236}">
                <a16:creationId xmlns:a16="http://schemas.microsoft.com/office/drawing/2014/main" id="{CB47C619-131B-2906-E75D-688B81B387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341312"/>
            <a:ext cx="7772400" cy="5829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DCD401-DD7B-B253-9436-9226E4990462}"/>
              </a:ext>
            </a:extLst>
          </p:cNvPr>
          <p:cNvSpPr txBox="1"/>
          <p:nvPr/>
        </p:nvSpPr>
        <p:spPr>
          <a:xfrm>
            <a:off x="3643904" y="341312"/>
            <a:ext cx="6338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Airlift, March 6: </a:t>
            </a:r>
          </a:p>
          <a:p>
            <a:pPr algn="ctr"/>
            <a:r>
              <a:rPr lang="en-US" sz="3200" dirty="0"/>
              <a:t>Supplies up / 6 people, 2 dogs down</a:t>
            </a:r>
          </a:p>
        </p:txBody>
      </p:sp>
    </p:spTree>
    <p:extLst>
      <p:ext uri="{BB962C8B-B14F-4D97-AF65-F5344CB8AC3E}">
        <p14:creationId xmlns:p14="http://schemas.microsoft.com/office/powerpoint/2010/main" val="3690137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1348" y="370897"/>
            <a:ext cx="10464800" cy="914400"/>
          </a:xfrm>
        </p:spPr>
        <p:txBody>
          <a:bodyPr/>
          <a:lstStyle/>
          <a:p>
            <a:r>
              <a:rPr lang="en-US" b="1" dirty="0"/>
              <a:t>Instrumentation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2413" y="1085235"/>
                <a:ext cx="6040895" cy="5052655"/>
              </a:xfrm>
            </p:spPr>
            <p:txBody>
              <a:bodyPr/>
              <a:lstStyle/>
              <a:p>
                <a:r>
                  <a:rPr lang="en-US" dirty="0"/>
                  <a:t>Six 1 m telescopes with baselines of </a:t>
                </a:r>
                <a:br>
                  <a:rPr lang="en-US" dirty="0"/>
                </a:br>
                <a:r>
                  <a:rPr lang="en-US" dirty="0"/>
                  <a:t>34 to 331 m in length; acts like one enormous telescope</a:t>
                </a:r>
              </a:p>
              <a:p>
                <a:r>
                  <a:rPr lang="en-US" dirty="0"/>
                  <a:t>Angular resolution inversely proportional to wavelength;</a:t>
                </a:r>
                <a:br>
                  <a:rPr lang="en-US" dirty="0"/>
                </a:br>
                <a:r>
                  <a:rPr lang="en-US" dirty="0"/>
                  <a:t>beam combiners for 0.6 to 2.2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m</a:t>
                </a:r>
              </a:p>
              <a:p>
                <a:r>
                  <a:rPr lang="en-US" dirty="0"/>
                  <a:t>Resolves objects to 0.2 </a:t>
                </a:r>
                <a:r>
                  <a:rPr lang="en-US" dirty="0" err="1"/>
                  <a:t>milliarcsec</a:t>
                </a:r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(10 million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smaller than the Moon)</a:t>
                </a:r>
              </a:p>
              <a:p>
                <a:r>
                  <a:rPr lang="en-US" dirty="0"/>
                  <a:t>Creates 15 separate samples of </a:t>
                </a:r>
                <a:br>
                  <a:rPr lang="en-US" dirty="0"/>
                </a:br>
                <a:r>
                  <a:rPr lang="en-US" dirty="0"/>
                  <a:t>spatial size and orientation in sky</a:t>
                </a:r>
              </a:p>
              <a:p>
                <a:r>
                  <a:rPr lang="en-US" dirty="0"/>
                  <a:t>Ideal for making images of stars and their environments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2413" y="1085235"/>
                <a:ext cx="6040895" cy="5052655"/>
              </a:xfrm>
              <a:blipFill>
                <a:blip r:embed="rId2"/>
                <a:stretch>
                  <a:fillRect l="-1891" t="-2005" b="-6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618CDC25-ED0F-624D-A0F2-DB3067A3B2DC}"/>
              </a:ext>
            </a:extLst>
          </p:cNvPr>
          <p:cNvSpPr txBox="1">
            <a:spLocks/>
          </p:cNvSpPr>
          <p:nvPr/>
        </p:nvSpPr>
        <p:spPr>
          <a:xfrm>
            <a:off x="11625942" y="6395026"/>
            <a:ext cx="42850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C7E484E-D9B0-EF48-8060-2F19FFE281E1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12</a:t>
            </a:fld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4703410-CA9D-D84C-84A5-B34EDF306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551" y="6418293"/>
            <a:ext cx="1827810" cy="365125"/>
          </a:xfrm>
        </p:spPr>
        <p:txBody>
          <a:bodyPr/>
          <a:lstStyle/>
          <a:p>
            <a:r>
              <a:rPr lang="en-US" dirty="0"/>
              <a:t>News from CHARA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9A2488-3A4C-7542-AECC-A72B694E0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484E-D9B0-EF48-8060-2F19FFE281E1}" type="slidenum">
              <a:rPr lang="en-US" smtClean="0"/>
              <a:t>12</a:t>
            </a:fld>
            <a:endParaRPr lang="en-US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7A5953F-7CBC-C044-94C5-445F9C8E57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231705"/>
            <a:ext cx="5789592" cy="475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74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59685-CFEA-F842-A03B-83FC1F609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799" y="258125"/>
            <a:ext cx="10519395" cy="572045"/>
          </a:xfrm>
        </p:spPr>
        <p:txBody>
          <a:bodyPr/>
          <a:lstStyle/>
          <a:p>
            <a:r>
              <a:rPr lang="en-US" sz="3600" b="1" dirty="0"/>
              <a:t>Beam Combiners </a:t>
            </a:r>
            <a:r>
              <a:rPr lang="en-US" sz="2000" dirty="0"/>
              <a:t>[Monnier, Kraus, Ibrahim, </a:t>
            </a:r>
            <a:r>
              <a:rPr lang="en-US" sz="2000" dirty="0" err="1"/>
              <a:t>Lanthermann</a:t>
            </a:r>
            <a:r>
              <a:rPr lang="en-US" sz="2000" dirty="0"/>
              <a:t>, </a:t>
            </a:r>
            <a:r>
              <a:rPr lang="en-US" sz="2000" dirty="0" err="1"/>
              <a:t>Mourard</a:t>
            </a:r>
            <a:r>
              <a:rPr lang="en-US" sz="2000" dirty="0"/>
              <a:t>, </a:t>
            </a:r>
            <a:r>
              <a:rPr lang="en-US" sz="2000" dirty="0" err="1"/>
              <a:t>Pannetier</a:t>
            </a:r>
            <a:r>
              <a:rPr lang="en-US" sz="2000" dirty="0"/>
              <a:t>]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AB35372-4BF8-B34C-AD32-3B415BF185D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51804" y="1088294"/>
          <a:ext cx="11488390" cy="5079377"/>
        </p:xfrm>
        <a:graphic>
          <a:graphicData uri="http://schemas.openxmlformats.org/drawingml/2006/table">
            <a:tbl>
              <a:tblPr/>
              <a:tblGrid>
                <a:gridCol w="1895713">
                  <a:extLst>
                    <a:ext uri="{9D8B030D-6E8A-4147-A177-3AD203B41FA5}">
                      <a16:colId xmlns:a16="http://schemas.microsoft.com/office/drawing/2014/main" val="810410224"/>
                    </a:ext>
                  </a:extLst>
                </a:gridCol>
                <a:gridCol w="1179760">
                  <a:extLst>
                    <a:ext uri="{9D8B030D-6E8A-4147-A177-3AD203B41FA5}">
                      <a16:colId xmlns:a16="http://schemas.microsoft.com/office/drawing/2014/main" val="3657374967"/>
                    </a:ext>
                  </a:extLst>
                </a:gridCol>
                <a:gridCol w="1439949">
                  <a:extLst>
                    <a:ext uri="{9D8B030D-6E8A-4147-A177-3AD203B41FA5}">
                      <a16:colId xmlns:a16="http://schemas.microsoft.com/office/drawing/2014/main" val="2309802342"/>
                    </a:ext>
                  </a:extLst>
                </a:gridCol>
                <a:gridCol w="1149924">
                  <a:extLst>
                    <a:ext uri="{9D8B030D-6E8A-4147-A177-3AD203B41FA5}">
                      <a16:colId xmlns:a16="http://schemas.microsoft.com/office/drawing/2014/main" val="4005514556"/>
                    </a:ext>
                  </a:extLst>
                </a:gridCol>
                <a:gridCol w="1597087">
                  <a:extLst>
                    <a:ext uri="{9D8B030D-6E8A-4147-A177-3AD203B41FA5}">
                      <a16:colId xmlns:a16="http://schemas.microsoft.com/office/drawing/2014/main" val="3532878123"/>
                    </a:ext>
                  </a:extLst>
                </a:gridCol>
                <a:gridCol w="1700452">
                  <a:extLst>
                    <a:ext uri="{9D8B030D-6E8A-4147-A177-3AD203B41FA5}">
                      <a16:colId xmlns:a16="http://schemas.microsoft.com/office/drawing/2014/main" val="2315479172"/>
                    </a:ext>
                  </a:extLst>
                </a:gridCol>
                <a:gridCol w="2525505">
                  <a:extLst>
                    <a:ext uri="{9D8B030D-6E8A-4147-A177-3AD203B41FA5}">
                      <a16:colId xmlns:a16="http://schemas.microsoft.com/office/drawing/2014/main" val="770016114"/>
                    </a:ext>
                  </a:extLst>
                </a:gridCol>
              </a:tblGrid>
              <a:tr h="907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dirty="0">
                          <a:effectLst/>
                        </a:rPr>
                        <a:t>Mode</a:t>
                      </a:r>
                    </a:p>
                  </a:txBody>
                  <a:tcPr marL="79026" marR="79026" marT="79026" marB="7902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dirty="0">
                          <a:effectLst/>
                        </a:rPr>
                        <a:t>Telescopes</a:t>
                      </a:r>
                    </a:p>
                  </a:txBody>
                  <a:tcPr marL="79026" marR="79026" marT="79026" marB="7902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dirty="0">
                          <a:effectLst/>
                        </a:rPr>
                        <a:t>Band</a:t>
                      </a:r>
                    </a:p>
                  </a:txBody>
                  <a:tcPr marL="79026" marR="79026" marT="79026" marB="7902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dirty="0">
                          <a:effectLst/>
                        </a:rPr>
                        <a:t>Typical limit </a:t>
                      </a:r>
                      <a:br>
                        <a:rPr lang="en-US" sz="1800" b="1" dirty="0">
                          <a:effectLst/>
                        </a:rPr>
                      </a:br>
                      <a:r>
                        <a:rPr lang="en-US" sz="1800" b="1" dirty="0">
                          <a:effectLst/>
                        </a:rPr>
                        <a:t>Mag=</a:t>
                      </a:r>
                    </a:p>
                  </a:txBody>
                  <a:tcPr marL="79026" marR="79026" marT="79026" marB="7902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>
                          <a:effectLst/>
                        </a:rPr>
                        <a:t>Best performance Mag=</a:t>
                      </a:r>
                    </a:p>
                  </a:txBody>
                  <a:tcPr marL="79026" marR="79026" marT="79026" marB="7902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dirty="0">
                          <a:effectLst/>
                        </a:rPr>
                        <a:t>Spectral Resolution </a:t>
                      </a:r>
                      <a:br>
                        <a:rPr lang="en-US" sz="1800" b="1" dirty="0">
                          <a:effectLst/>
                        </a:rPr>
                      </a:br>
                      <a:r>
                        <a:rPr lang="en-US" sz="1800" b="1" dirty="0">
                          <a:effectLst/>
                        </a:rPr>
                        <a:t>R=</a:t>
                      </a:r>
                    </a:p>
                  </a:txBody>
                  <a:tcPr marL="79026" marR="79026" marT="79026" marB="7902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>
                          <a:effectLst/>
                        </a:rPr>
                        <a:t>Science Drivers</a:t>
                      </a:r>
                    </a:p>
                  </a:txBody>
                  <a:tcPr marL="79026" marR="79026" marT="79026" marB="7902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377914"/>
                  </a:ext>
                </a:extLst>
              </a:tr>
              <a:tr h="6722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Acquisition, AO, Tiptilt Tracking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6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V-R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10.0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12.0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 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 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963756"/>
                  </a:ext>
                </a:extLst>
              </a:tr>
              <a:tr h="44898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CLASSIC</a:t>
                      </a:r>
                      <a:endParaRPr lang="en-US" sz="1800" baseline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2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H or K band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7.0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8.5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Broad band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Diameters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325206"/>
                  </a:ext>
                </a:extLst>
              </a:tr>
              <a:tr h="41129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CLIMB</a:t>
                      </a:r>
                      <a:endParaRPr lang="en-US" sz="1800" baseline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3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H or K band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6.0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7.0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Broad band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Binaries, Disks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1578381"/>
                  </a:ext>
                </a:extLst>
              </a:tr>
              <a:tr h="41961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baseline="0" dirty="0" err="1">
                          <a:solidFill>
                            <a:schemeClr val="tx1"/>
                          </a:solidFill>
                          <a:effectLst/>
                        </a:rPr>
                        <a:t>Silmaril</a:t>
                      </a:r>
                      <a:r>
                        <a:rPr lang="en-US" sz="1800" b="1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*</a:t>
                      </a:r>
                      <a:endParaRPr lang="en-US" sz="1800" b="1" baseline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3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H or K band 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11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12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Broad band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AGN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0938457"/>
                  </a:ext>
                </a:extLst>
              </a:tr>
              <a:tr h="7544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MIRC-X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6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H-PRISM50</a:t>
                      </a:r>
                    </a:p>
                    <a:p>
                      <a:pPr algn="ctr" fontAlgn="t"/>
                      <a:r>
                        <a:rPr lang="en-US" sz="1800" dirty="0">
                          <a:effectLst/>
                        </a:rPr>
                        <a:t>H-GRISM190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6.5</a:t>
                      </a:r>
                    </a:p>
                    <a:p>
                      <a:pPr algn="ctr" fontAlgn="t"/>
                      <a:r>
                        <a:rPr lang="en-US" sz="1800" dirty="0">
                          <a:effectLst/>
                        </a:rPr>
                        <a:t>5.5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7.5</a:t>
                      </a:r>
                    </a:p>
                    <a:p>
                      <a:pPr algn="ctr" fontAlgn="t"/>
                      <a:r>
                        <a:rPr lang="en-US" sz="1800" dirty="0">
                          <a:effectLst/>
                        </a:rPr>
                        <a:t>6.5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50</a:t>
                      </a:r>
                    </a:p>
                    <a:p>
                      <a:pPr algn="ctr" fontAlgn="t"/>
                      <a:r>
                        <a:rPr lang="en-US" sz="1800" dirty="0">
                          <a:effectLst/>
                        </a:rPr>
                        <a:t>190 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Imaging, Binaries, Disks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811655"/>
                  </a:ext>
                </a:extLst>
              </a:tr>
              <a:tr h="41129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MYSTIC</a:t>
                      </a:r>
                      <a:endParaRPr lang="en-US" sz="1800" baseline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4,6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K-PRISM49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6.5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7.5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49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Imaging, Binaries, Disks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5618432"/>
                  </a:ext>
                </a:extLst>
              </a:tr>
              <a:tr h="42478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PAVO</a:t>
                      </a:r>
                      <a:endParaRPr lang="en-US" sz="1800" baseline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2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630-900 nm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7.0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8.0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30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Diameters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558811"/>
                  </a:ext>
                </a:extLst>
              </a:tr>
              <a:tr h="45873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dirty="0">
                          <a:effectLst/>
                        </a:rPr>
                        <a:t>SPICA*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6 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600-860 nm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…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…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140,4400,13000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Surveys</a:t>
                      </a:r>
                    </a:p>
                  </a:txBody>
                  <a:tcPr marL="79026" marR="79026" marT="79026" marB="790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07057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7A6E0-3BD3-4C4D-894E-F41435889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484E-D9B0-EF48-8060-2F19FFE281E1}" type="slidenum">
              <a:rPr lang="en-US" smtClean="0"/>
              <a:t>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9B555-1A3C-664E-83EE-9A26C2575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News from CHARA</a:t>
            </a:r>
            <a:endParaRPr 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60589F4E-D6D6-2E4D-B5A1-53DC91734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868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Instrumentation innovations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789" y="1461059"/>
            <a:ext cx="4830012" cy="4846859"/>
          </a:xfrm>
        </p:spPr>
        <p:txBody>
          <a:bodyPr/>
          <a:lstStyle/>
          <a:p>
            <a:r>
              <a:rPr lang="en-US" b="1" dirty="0"/>
              <a:t>Adaptive Optics </a:t>
            </a:r>
            <a:br>
              <a:rPr lang="en-US" b="1" dirty="0"/>
            </a:br>
            <a:r>
              <a:rPr lang="en-US" dirty="0"/>
              <a:t>Telescope AO at each of </a:t>
            </a:r>
            <a:br>
              <a:rPr lang="en-US" dirty="0"/>
            </a:br>
            <a:r>
              <a:rPr lang="en-US" dirty="0"/>
              <a:t>six telescopes; </a:t>
            </a:r>
            <a:br>
              <a:rPr lang="en-US" dirty="0"/>
            </a:br>
            <a:r>
              <a:rPr lang="en-US" dirty="0"/>
              <a:t>Lab AO for six beams in </a:t>
            </a:r>
            <a:br>
              <a:rPr lang="en-US" dirty="0"/>
            </a:br>
            <a:r>
              <a:rPr lang="en-US" dirty="0"/>
              <a:t>OPLE building</a:t>
            </a:r>
            <a:br>
              <a:rPr lang="en-US" dirty="0"/>
            </a:br>
            <a:r>
              <a:rPr lang="en-US" dirty="0">
                <a:latin typeface="+mj-lt"/>
              </a:rPr>
              <a:t>[Matt Anderson,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Theo ten </a:t>
            </a:r>
            <a:r>
              <a:rPr lang="en-US" dirty="0" err="1">
                <a:latin typeface="+mj-lt"/>
              </a:rPr>
              <a:t>Brummelaar</a:t>
            </a:r>
            <a:r>
              <a:rPr lang="en-US" dirty="0">
                <a:latin typeface="+mj-lt"/>
              </a:rPr>
              <a:t>]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  <a:p>
            <a:r>
              <a:rPr lang="en-US" b="1" dirty="0"/>
              <a:t>Delay line control system</a:t>
            </a:r>
            <a:br>
              <a:rPr lang="en-US" b="1" dirty="0"/>
            </a:br>
            <a:r>
              <a:rPr lang="en-US" dirty="0"/>
              <a:t>New hardware/software</a:t>
            </a:r>
            <a:br>
              <a:rPr lang="en-US" dirty="0"/>
            </a:br>
            <a:r>
              <a:rPr lang="en-US" dirty="0">
                <a:latin typeface="+mj-lt"/>
              </a:rPr>
              <a:t>[Tim </a:t>
            </a:r>
            <a:r>
              <a:rPr lang="en-US" dirty="0" err="1">
                <a:latin typeface="+mj-lt"/>
              </a:rPr>
              <a:t>Buschmann</a:t>
            </a:r>
            <a:r>
              <a:rPr lang="en-US" dirty="0">
                <a:latin typeface="+mj-lt"/>
              </a:rPr>
              <a:t>, Nils Turner]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5E5C7F43-234A-2943-A124-52634EAD9AA5}"/>
              </a:ext>
            </a:extLst>
          </p:cNvPr>
          <p:cNvSpPr txBox="1">
            <a:spLocks/>
          </p:cNvSpPr>
          <p:nvPr/>
        </p:nvSpPr>
        <p:spPr>
          <a:xfrm>
            <a:off x="11625942" y="6395026"/>
            <a:ext cx="42850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C7E484E-D9B0-EF48-8060-2F19FFE281E1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14</a:t>
            </a:fld>
            <a:endParaRPr lang="en-US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3300A92-0954-FF41-BE75-CDA7A7883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551" y="6437378"/>
            <a:ext cx="1827810" cy="365125"/>
          </a:xfrm>
        </p:spPr>
        <p:txBody>
          <a:bodyPr/>
          <a:lstStyle/>
          <a:p>
            <a:r>
              <a:rPr lang="en-US" dirty="0"/>
              <a:t>News from CHARA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E9AF77-B1A5-4C40-91A5-61A320D94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484E-D9B0-EF48-8060-2F19FFE281E1}" type="slidenum">
              <a:rPr lang="en-US" smtClean="0"/>
              <a:t>14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7B1F4FB-9336-8E4C-8108-DF372F22DDBA}"/>
              </a:ext>
            </a:extLst>
          </p:cNvPr>
          <p:cNvSpPr txBox="1">
            <a:spLocks/>
          </p:cNvSpPr>
          <p:nvPr/>
        </p:nvSpPr>
        <p:spPr>
          <a:xfrm>
            <a:off x="6403474" y="1459883"/>
            <a:ext cx="5382126" cy="48468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Telescope drives </a:t>
            </a:r>
            <a:br>
              <a:rPr lang="en-US" b="1" dirty="0"/>
            </a:br>
            <a:r>
              <a:rPr lang="en-US" dirty="0"/>
              <a:t>Replacement of original direct drive motors </a:t>
            </a:r>
            <a:br>
              <a:rPr lang="en-US" dirty="0"/>
            </a:br>
            <a:r>
              <a:rPr lang="en-US" dirty="0">
                <a:latin typeface="+mj-lt"/>
              </a:rPr>
              <a:t>[Nic Scott]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  <a:p>
            <a:r>
              <a:rPr lang="en-US" b="1" dirty="0"/>
              <a:t>Mobile telescope </a:t>
            </a:r>
            <a:br>
              <a:rPr lang="en-US" b="1" dirty="0"/>
            </a:br>
            <a:r>
              <a:rPr lang="en-US" dirty="0"/>
              <a:t>New seventh telescope using fiber optics transport for very small and very large baselines</a:t>
            </a:r>
            <a:br>
              <a:rPr lang="en-US" dirty="0"/>
            </a:br>
            <a:r>
              <a:rPr lang="en-US" dirty="0">
                <a:latin typeface="+mj-lt"/>
              </a:rPr>
              <a:t>[Robert </a:t>
            </a:r>
            <a:r>
              <a:rPr lang="en-US" dirty="0" err="1">
                <a:latin typeface="+mj-lt"/>
              </a:rPr>
              <a:t>Ligon</a:t>
            </a:r>
            <a:r>
              <a:rPr lang="en-US" dirty="0">
                <a:latin typeface="+mj-lt"/>
              </a:rPr>
              <a:t>, Chris Farrington, 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Nic Scott]</a:t>
            </a:r>
          </a:p>
        </p:txBody>
      </p:sp>
    </p:spTree>
    <p:extLst>
      <p:ext uri="{BB962C8B-B14F-4D97-AF65-F5344CB8AC3E}">
        <p14:creationId xmlns:p14="http://schemas.microsoft.com/office/powerpoint/2010/main" val="388578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Scientific Activity  </a:t>
            </a:r>
            <a:r>
              <a:rPr lang="en-US" dirty="0"/>
              <a:t>(in 236 refereed papers)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126" y="1504545"/>
            <a:ext cx="5128126" cy="3848909"/>
          </a:xfrm>
        </p:spPr>
        <p:txBody>
          <a:bodyPr/>
          <a:lstStyle/>
          <a:p>
            <a:r>
              <a:rPr lang="en-US" dirty="0"/>
              <a:t>Guest observer program through </a:t>
            </a:r>
            <a:r>
              <a:rPr lang="en-US" dirty="0" err="1"/>
              <a:t>NOIRLab</a:t>
            </a:r>
            <a:r>
              <a:rPr lang="en-US" dirty="0"/>
              <a:t> </a:t>
            </a:r>
            <a:r>
              <a:rPr lang="en-US" dirty="0">
                <a:latin typeface="+mj-lt"/>
              </a:rPr>
              <a:t>[Schaefer]</a:t>
            </a:r>
          </a:p>
          <a:p>
            <a:r>
              <a:rPr lang="en-US" dirty="0"/>
              <a:t>45 nights/semester</a:t>
            </a:r>
          </a:p>
          <a:p>
            <a:r>
              <a:rPr lang="en-US" dirty="0"/>
              <a:t>Next round due March 31 for 2023B (August – December)</a:t>
            </a:r>
          </a:p>
          <a:p>
            <a:r>
              <a:rPr lang="en-US" dirty="0"/>
              <a:t>New Visitor Support Scientist</a:t>
            </a:r>
            <a:br>
              <a:rPr lang="en-US" dirty="0"/>
            </a:br>
            <a:r>
              <a:rPr lang="en-US" b="1" dirty="0" err="1"/>
              <a:t>Cyprien</a:t>
            </a:r>
            <a:r>
              <a:rPr lang="en-US" b="1" dirty="0"/>
              <a:t> </a:t>
            </a:r>
            <a:r>
              <a:rPr lang="en-US" b="1" dirty="0" err="1"/>
              <a:t>Lanthermann</a:t>
            </a:r>
            <a:br>
              <a:rPr lang="en-US" dirty="0"/>
            </a:b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618CDC25-ED0F-624D-A0F2-DB3067A3B2DC}"/>
              </a:ext>
            </a:extLst>
          </p:cNvPr>
          <p:cNvSpPr txBox="1">
            <a:spLocks/>
          </p:cNvSpPr>
          <p:nvPr/>
        </p:nvSpPr>
        <p:spPr>
          <a:xfrm>
            <a:off x="11625942" y="6395026"/>
            <a:ext cx="42850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C7E484E-D9B0-EF48-8060-2F19FFE281E1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15</a:t>
            </a:fld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4703410-CA9D-D84C-84A5-B34EDF306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551" y="6418293"/>
            <a:ext cx="1827810" cy="365125"/>
          </a:xfrm>
        </p:spPr>
        <p:txBody>
          <a:bodyPr/>
          <a:lstStyle/>
          <a:p>
            <a:r>
              <a:rPr lang="en-US" dirty="0"/>
              <a:t>News from CHARA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5C171B-E73C-1B4C-A43A-6C25ACDCCFAD}"/>
              </a:ext>
            </a:extLst>
          </p:cNvPr>
          <p:cNvSpPr txBox="1"/>
          <p:nvPr/>
        </p:nvSpPr>
        <p:spPr>
          <a:xfrm>
            <a:off x="1578142" y="5364398"/>
            <a:ext cx="9035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hlinkClick r:id="rId2"/>
              </a:rPr>
              <a:t>https://www.chara.gsu.edu/astronomers/journal-articles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AF7FED-CA55-3265-ECD6-C1DF3C31F4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580" y="1406919"/>
            <a:ext cx="3848909" cy="384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29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Scientific Activity – more help available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1016" y="1504545"/>
            <a:ext cx="5128126" cy="3848909"/>
          </a:xfrm>
        </p:spPr>
        <p:txBody>
          <a:bodyPr/>
          <a:lstStyle/>
          <a:p>
            <a:r>
              <a:rPr lang="en-US" dirty="0"/>
              <a:t>Remote observer access</a:t>
            </a:r>
            <a:endParaRPr lang="en-US" dirty="0">
              <a:latin typeface="+mj-lt"/>
            </a:endParaRPr>
          </a:p>
          <a:p>
            <a:r>
              <a:rPr lang="en-US" dirty="0"/>
              <a:t>Data archive</a:t>
            </a:r>
          </a:p>
          <a:p>
            <a:r>
              <a:rPr lang="en-US" dirty="0"/>
              <a:t>Software for data reduction and data analysis</a:t>
            </a:r>
          </a:p>
          <a:p>
            <a:r>
              <a:rPr lang="en-US" dirty="0"/>
              <a:t>Data Scientist</a:t>
            </a:r>
            <a:br>
              <a:rPr lang="en-US" dirty="0"/>
            </a:br>
            <a:r>
              <a:rPr lang="en-US" b="1" dirty="0"/>
              <a:t>Jeremy Jones</a:t>
            </a:r>
            <a:br>
              <a:rPr lang="en-US" dirty="0"/>
            </a:b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618CDC25-ED0F-624D-A0F2-DB3067A3B2DC}"/>
              </a:ext>
            </a:extLst>
          </p:cNvPr>
          <p:cNvSpPr txBox="1">
            <a:spLocks/>
          </p:cNvSpPr>
          <p:nvPr/>
        </p:nvSpPr>
        <p:spPr>
          <a:xfrm>
            <a:off x="11625942" y="6395026"/>
            <a:ext cx="42850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C7E484E-D9B0-EF48-8060-2F19FFE281E1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16</a:t>
            </a:fld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4703410-CA9D-D84C-84A5-B34EDF306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551" y="6418293"/>
            <a:ext cx="1827810" cy="365125"/>
          </a:xfrm>
        </p:spPr>
        <p:txBody>
          <a:bodyPr/>
          <a:lstStyle/>
          <a:p>
            <a:r>
              <a:rPr lang="en-US" dirty="0"/>
              <a:t>News from CHARA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CC7B3D-B965-1DB2-3B10-C5C85ADBFF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279" y="1194580"/>
            <a:ext cx="3718686" cy="495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71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1457" y="581187"/>
            <a:ext cx="4574428" cy="1294108"/>
          </a:xfrm>
        </p:spPr>
        <p:txBody>
          <a:bodyPr/>
          <a:lstStyle/>
          <a:p>
            <a:r>
              <a:rPr lang="en-US" b="1" dirty="0"/>
              <a:t>Binary and multiple star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3918" y="2189657"/>
            <a:ext cx="5143317" cy="3823686"/>
          </a:xfrm>
        </p:spPr>
        <p:txBody>
          <a:bodyPr/>
          <a:lstStyle/>
          <a:p>
            <a:r>
              <a:rPr lang="en-US" sz="3200" dirty="0"/>
              <a:t>Masses, distance, and </a:t>
            </a:r>
            <a:br>
              <a:rPr lang="en-US" sz="3200" dirty="0"/>
            </a:br>
            <a:r>
              <a:rPr lang="en-US" sz="3200" dirty="0"/>
              <a:t>evolutionary state</a:t>
            </a:r>
            <a:br>
              <a:rPr lang="en-US" sz="3200" dirty="0"/>
            </a:br>
            <a:r>
              <a:rPr lang="en-US" sz="3200" dirty="0"/>
              <a:t>(Lester et al. 2022, </a:t>
            </a:r>
            <a:br>
              <a:rPr lang="en-US" sz="3200" dirty="0"/>
            </a:br>
            <a:r>
              <a:rPr lang="en-US" sz="3200" dirty="0"/>
              <a:t>Gardner et al. 2022)</a:t>
            </a:r>
          </a:p>
          <a:p>
            <a:r>
              <a:rPr lang="en-US" sz="3200" dirty="0"/>
              <a:t>Sorting out multiples;</a:t>
            </a:r>
            <a:br>
              <a:rPr lang="en-US" sz="3200" dirty="0"/>
            </a:br>
            <a:r>
              <a:rPr lang="en-US" sz="3200" dirty="0"/>
              <a:t>6 stars in Castor system</a:t>
            </a:r>
            <a:br>
              <a:rPr lang="en-US" sz="3200" dirty="0"/>
            </a:br>
            <a:r>
              <a:rPr lang="en-US" sz="3200" dirty="0"/>
              <a:t>(Torres et al. 2022)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618CDC25-ED0F-624D-A0F2-DB3067A3B2DC}"/>
              </a:ext>
            </a:extLst>
          </p:cNvPr>
          <p:cNvSpPr txBox="1">
            <a:spLocks/>
          </p:cNvSpPr>
          <p:nvPr/>
        </p:nvSpPr>
        <p:spPr>
          <a:xfrm>
            <a:off x="11625942" y="6395026"/>
            <a:ext cx="42850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C7E484E-D9B0-EF48-8060-2F19FFE281E1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17</a:t>
            </a:fld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4703410-CA9D-D84C-84A5-B34EDF306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551" y="6418293"/>
            <a:ext cx="1827810" cy="365125"/>
          </a:xfrm>
        </p:spPr>
        <p:txBody>
          <a:bodyPr/>
          <a:lstStyle/>
          <a:p>
            <a:r>
              <a:rPr lang="en-US" dirty="0"/>
              <a:t>News from CHARA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9FE8C0E-0C29-2238-4324-361B1E25D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7980" y="462974"/>
            <a:ext cx="6072215" cy="588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895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A068BEA-B8D6-4142-A421-1D2FFB118A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3982" y="997782"/>
            <a:ext cx="3200400" cy="320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DA41D5-7FF9-4B14-B886-50457F824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835" y="1104256"/>
            <a:ext cx="3120081" cy="32004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D81C814-C58E-4F7C-AA9A-6770693ECE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732" y="997782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A85505-F518-43DB-A5CF-BD78084DB4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399" y="4437781"/>
            <a:ext cx="3643340" cy="19158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D6A091-32D2-45AD-B490-F388E6DAB6F0}"/>
              </a:ext>
            </a:extLst>
          </p:cNvPr>
          <p:cNvSpPr txBox="1"/>
          <p:nvPr/>
        </p:nvSpPr>
        <p:spPr>
          <a:xfrm>
            <a:off x="4767177" y="4111740"/>
            <a:ext cx="3375709" cy="38583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 dirty="0" err="1">
                <a:ln>
                  <a:noFill/>
                </a:ln>
                <a:solidFill>
                  <a:srgbClr val="7030A0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Roettenbacher</a:t>
            </a:r>
            <a:r>
              <a:rPr lang="en-US" sz="2000" b="0" i="0" u="none" strike="noStrike" kern="1200" cap="none" dirty="0">
                <a:ln>
                  <a:noFill/>
                </a:ln>
                <a:solidFill>
                  <a:srgbClr val="7030A0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 et al. (</a:t>
            </a:r>
            <a:r>
              <a:rPr lang="en-US" sz="2000" dirty="0">
                <a:solidFill>
                  <a:srgbClr val="7030A0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2017</a:t>
            </a:r>
            <a:r>
              <a:rPr lang="en-US" sz="2000" b="0" i="0" u="none" strike="noStrike" kern="1200" cap="none" dirty="0">
                <a:ln>
                  <a:noFill/>
                </a:ln>
                <a:solidFill>
                  <a:srgbClr val="7030A0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AC4478-E7B3-4FA6-BF93-61A6A5951772}"/>
              </a:ext>
            </a:extLst>
          </p:cNvPr>
          <p:cNvSpPr txBox="1"/>
          <p:nvPr/>
        </p:nvSpPr>
        <p:spPr>
          <a:xfrm>
            <a:off x="378687" y="4111740"/>
            <a:ext cx="4124765" cy="38583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 dirty="0" err="1">
                <a:ln>
                  <a:noFill/>
                </a:ln>
                <a:solidFill>
                  <a:srgbClr val="7030A0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Roettenbacher</a:t>
            </a:r>
            <a:r>
              <a:rPr lang="en-US" sz="2000" b="0" i="0" u="none" strike="noStrike" kern="1200" cap="none" dirty="0">
                <a:ln>
                  <a:noFill/>
                </a:ln>
                <a:solidFill>
                  <a:srgbClr val="7030A0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 et al. (</a:t>
            </a:r>
            <a:r>
              <a:rPr lang="en-US" sz="2000" dirty="0">
                <a:solidFill>
                  <a:srgbClr val="7030A0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2016</a:t>
            </a:r>
            <a:r>
              <a:rPr lang="en-US" sz="2000" b="0" i="0" u="none" strike="noStrike" kern="1200" cap="none" dirty="0">
                <a:ln>
                  <a:noFill/>
                </a:ln>
                <a:solidFill>
                  <a:srgbClr val="7030A0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FBF5EA-0BBE-4583-A3E2-752CDBB11350}"/>
              </a:ext>
            </a:extLst>
          </p:cNvPr>
          <p:cNvSpPr txBox="1"/>
          <p:nvPr/>
        </p:nvSpPr>
        <p:spPr>
          <a:xfrm>
            <a:off x="8776694" y="4208969"/>
            <a:ext cx="2676543" cy="38583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dirty="0">
                <a:solidFill>
                  <a:srgbClr val="7030A0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Martinez</a:t>
            </a:r>
            <a:r>
              <a:rPr lang="en-US" sz="2000" b="0" i="0" u="none" strike="noStrike" kern="1200" cap="none" dirty="0">
                <a:ln>
                  <a:noFill/>
                </a:ln>
                <a:solidFill>
                  <a:srgbClr val="7030A0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 et al. (</a:t>
            </a:r>
            <a:r>
              <a:rPr lang="en-US" sz="2000" dirty="0">
                <a:solidFill>
                  <a:srgbClr val="7030A0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2021</a:t>
            </a:r>
            <a:r>
              <a:rPr lang="en-US" sz="2000" b="0" i="0" u="none" strike="noStrike" kern="1200" cap="none" dirty="0">
                <a:ln>
                  <a:noFill/>
                </a:ln>
                <a:solidFill>
                  <a:srgbClr val="7030A0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61FE9E6-4C13-4BA1-BAC9-D4F182D25A58}"/>
                  </a:ext>
                </a:extLst>
              </p:cNvPr>
              <p:cNvSpPr txBox="1"/>
              <p:nvPr/>
            </p:nvSpPr>
            <p:spPr>
              <a:xfrm>
                <a:off x="245818" y="1304966"/>
                <a:ext cx="1265965" cy="656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anchorCtr="0" compatLnSpc="0">
                <a:sp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2000" b="0" i="1" u="none" strike="noStrike" kern="1200" cap="none" smtClean="0">
                        <a:ln>
                          <a:noFill/>
                        </a:ln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Lohit Devanagari" pitchFamily="2"/>
                      </a:rPr>
                      <m:t>𝜁</m:t>
                    </m:r>
                    <m:r>
                      <a:rPr lang="en-US" sz="2000" b="0" i="1" u="none" strike="noStrike" kern="1200" cap="none" smtClean="0">
                        <a:ln>
                          <a:noFill/>
                        </a:ln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Lohit Devanagari" pitchFamily="2"/>
                      </a:rPr>
                      <m:t> </m:t>
                    </m:r>
                  </m:oMath>
                </a14:m>
                <a:r>
                  <a:rPr lang="en-US" sz="2000" b="0" i="0" u="none" strike="noStrike" kern="1200" cap="none" dirty="0">
                    <a:ln>
                      <a:noFill/>
                    </a:ln>
                    <a:solidFill>
                      <a:schemeClr val="accent1"/>
                    </a:solidFill>
                    <a:latin typeface="Liberation Sans" pitchFamily="18"/>
                    <a:ea typeface="WenQuanYi Zen Hei Sharp" pitchFamily="2"/>
                    <a:cs typeface="Lohit Devanagari" pitchFamily="2"/>
                  </a:rPr>
                  <a:t>And</a:t>
                </a:r>
              </a:p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l-GR" dirty="0">
                    <a:solidFill>
                      <a:schemeClr val="accent1"/>
                    </a:solidFill>
                    <a:latin typeface="Liberation Sans" pitchFamily="18"/>
                    <a:ea typeface="WenQuanYi Zen Hei Sharp" pitchFamily="2"/>
                    <a:cs typeface="Lohit Devanagari" pitchFamily="2"/>
                  </a:rPr>
                  <a:t>θ</a:t>
                </a:r>
                <a:r>
                  <a:rPr lang="en-US" dirty="0">
                    <a:solidFill>
                      <a:schemeClr val="accent1"/>
                    </a:solidFill>
                    <a:latin typeface="Liberation Sans" pitchFamily="18"/>
                    <a:ea typeface="WenQuanYi Zen Hei Sharp" pitchFamily="2"/>
                    <a:cs typeface="Lohit Devanagari" pitchFamily="2"/>
                  </a:rPr>
                  <a:t>=2.5 mas</a:t>
                </a:r>
                <a:endParaRPr lang="en-US" b="0" i="0" u="none" strike="noStrike" kern="1200" cap="none" dirty="0">
                  <a:ln>
                    <a:noFill/>
                  </a:ln>
                  <a:solidFill>
                    <a:schemeClr val="accent1"/>
                  </a:solidFill>
                  <a:latin typeface="Liberation Sans" pitchFamily="18"/>
                  <a:ea typeface="WenQuanYi Zen Hei Sharp" pitchFamily="2"/>
                  <a:cs typeface="Lohit Devanagari" pitchFamily="2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61FE9E6-4C13-4BA1-BAC9-D4F182D25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818" y="1304966"/>
                <a:ext cx="1265965" cy="656996"/>
              </a:xfrm>
              <a:prstGeom prst="rect">
                <a:avLst/>
              </a:prstGeom>
              <a:blipFill>
                <a:blip r:embed="rId6"/>
                <a:stretch>
                  <a:fillRect l="-3960" t="-3774" r="-1980" b="-113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9CD5B35-41A3-4A55-BE43-A0A07BFE4ABA}"/>
                  </a:ext>
                </a:extLst>
              </p:cNvPr>
              <p:cNvSpPr txBox="1"/>
              <p:nvPr/>
            </p:nvSpPr>
            <p:spPr>
              <a:xfrm>
                <a:off x="3895693" y="1304966"/>
                <a:ext cx="1265965" cy="656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anchorCtr="0" compatLnSpc="0">
                <a:sp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2000" b="0" i="1" u="none" strike="noStrike" kern="1200" cap="none" smtClean="0">
                        <a:ln>
                          <a:noFill/>
                        </a:ln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Lohit Devanagari" pitchFamily="2"/>
                      </a:rPr>
                      <m:t>𝜎</m:t>
                    </m:r>
                  </m:oMath>
                </a14:m>
                <a:r>
                  <a:rPr lang="en-US" sz="2000" b="0" i="0" u="none" strike="noStrike" kern="1200" cap="none" dirty="0">
                    <a:ln>
                      <a:noFill/>
                    </a:ln>
                    <a:solidFill>
                      <a:schemeClr val="accent1"/>
                    </a:solidFill>
                    <a:latin typeface="Liberation Sans" pitchFamily="18"/>
                    <a:ea typeface="WenQuanYi Zen Hei Sharp" pitchFamily="2"/>
                    <a:cs typeface="Lohit Devanagari" pitchFamily="2"/>
                  </a:rPr>
                  <a:t> Gem</a:t>
                </a:r>
              </a:p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l-GR" dirty="0">
                    <a:solidFill>
                      <a:schemeClr val="accent1"/>
                    </a:solidFill>
                    <a:latin typeface="Liberation Sans" pitchFamily="18"/>
                    <a:ea typeface="WenQuanYi Zen Hei Sharp" pitchFamily="2"/>
                    <a:cs typeface="Lohit Devanagari" pitchFamily="2"/>
                  </a:rPr>
                  <a:t>θ</a:t>
                </a:r>
                <a:r>
                  <a:rPr lang="en-US" dirty="0">
                    <a:solidFill>
                      <a:schemeClr val="accent1"/>
                    </a:solidFill>
                    <a:latin typeface="Liberation Sans" pitchFamily="18"/>
                    <a:ea typeface="WenQuanYi Zen Hei Sharp" pitchFamily="2"/>
                    <a:cs typeface="Lohit Devanagari" pitchFamily="2"/>
                  </a:rPr>
                  <a:t>=2.4 mas</a:t>
                </a:r>
                <a:endParaRPr lang="en-US" b="0" i="0" u="none" strike="noStrike" kern="1200" cap="none" dirty="0">
                  <a:ln>
                    <a:noFill/>
                  </a:ln>
                  <a:solidFill>
                    <a:schemeClr val="accent1"/>
                  </a:solidFill>
                  <a:latin typeface="Liberation Sans" pitchFamily="18"/>
                  <a:ea typeface="WenQuanYi Zen Hei Sharp" pitchFamily="2"/>
                  <a:cs typeface="Lohit Devanagari" pitchFamily="2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9CD5B35-41A3-4A55-BE43-A0A07BFE4A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693" y="1304966"/>
                <a:ext cx="1265965" cy="656996"/>
              </a:xfrm>
              <a:prstGeom prst="rect">
                <a:avLst/>
              </a:prstGeom>
              <a:blipFill>
                <a:blip r:embed="rId7"/>
                <a:stretch>
                  <a:fillRect l="-3960" t="-3774" r="-1980" b="-113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46606F4-8261-4F14-898B-1C4ED963D421}"/>
                  </a:ext>
                </a:extLst>
              </p:cNvPr>
              <p:cNvSpPr txBox="1"/>
              <p:nvPr/>
            </p:nvSpPr>
            <p:spPr>
              <a:xfrm>
                <a:off x="9121082" y="1382230"/>
                <a:ext cx="1987765" cy="3915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anchorCtr="0" compatLnSpc="0">
                <a:sp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2000" b="0" i="1" u="none" strike="noStrike" kern="1200" cap="none" smtClean="0">
                        <a:ln>
                          <a:noFill/>
                        </a:ln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Lohit Devanagari" pitchFamily="2"/>
                      </a:rPr>
                      <m:t>𝜆</m:t>
                    </m:r>
                  </m:oMath>
                </a14:m>
                <a:r>
                  <a:rPr lang="en-US" sz="2000" b="0" i="0" u="none" strike="noStrike" kern="1200" cap="none" dirty="0">
                    <a:ln>
                      <a:noFill/>
                    </a:ln>
                    <a:solidFill>
                      <a:schemeClr val="accent1"/>
                    </a:solidFill>
                    <a:latin typeface="Liberation Sans" pitchFamily="18"/>
                    <a:ea typeface="WenQuanYi Zen Hei Sharp" pitchFamily="2"/>
                    <a:cs typeface="Lohit Devanagari" pitchFamily="2"/>
                  </a:rPr>
                  <a:t> And </a:t>
                </a:r>
                <a:r>
                  <a:rPr lang="el-GR" dirty="0">
                    <a:solidFill>
                      <a:schemeClr val="accent1"/>
                    </a:solidFill>
                    <a:latin typeface="Liberation Sans" pitchFamily="18"/>
                    <a:ea typeface="WenQuanYi Zen Hei Sharp" pitchFamily="2"/>
                    <a:cs typeface="Lohit Devanagari" pitchFamily="2"/>
                  </a:rPr>
                  <a:t>θ</a:t>
                </a:r>
                <a:r>
                  <a:rPr lang="en-US" dirty="0">
                    <a:solidFill>
                      <a:schemeClr val="accent1"/>
                    </a:solidFill>
                    <a:latin typeface="Liberation Sans" pitchFamily="18"/>
                    <a:ea typeface="WenQuanYi Zen Hei Sharp" pitchFamily="2"/>
                    <a:cs typeface="Lohit Devanagari" pitchFamily="2"/>
                  </a:rPr>
                  <a:t>=2.7 mas</a:t>
                </a:r>
                <a:endParaRPr lang="en-US" b="0" i="0" u="none" strike="noStrike" kern="1200" cap="none" dirty="0">
                  <a:ln>
                    <a:noFill/>
                  </a:ln>
                  <a:solidFill>
                    <a:schemeClr val="accent1"/>
                  </a:solidFill>
                  <a:latin typeface="Liberation Sans" pitchFamily="18"/>
                  <a:ea typeface="WenQuanYi Zen Hei Sharp" pitchFamily="2"/>
                  <a:cs typeface="Lohit Devanagari" pitchFamily="2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46606F4-8261-4F14-898B-1C4ED963D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1082" y="1382230"/>
                <a:ext cx="1987765" cy="391539"/>
              </a:xfrm>
              <a:prstGeom prst="rect">
                <a:avLst/>
              </a:prstGeom>
              <a:blipFill>
                <a:blip r:embed="rId8"/>
                <a:stretch>
                  <a:fillRect t="-6250" r="-1274" b="-218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8077E02-52DD-4FAB-8F91-0D4B7DD7774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8262" y="4600922"/>
            <a:ext cx="3291840" cy="16459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8943C5-7EA1-454C-9B6E-D3D5861752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6611" y="4569116"/>
            <a:ext cx="3217307" cy="1645920"/>
          </a:xfrm>
          <a:prstGeom prst="rect">
            <a:avLst/>
          </a:prstGeom>
        </p:spPr>
      </p:pic>
      <p:sp>
        <p:nvSpPr>
          <p:cNvPr id="17" name="Footer Placeholder 11">
            <a:extLst>
              <a:ext uri="{FF2B5EF4-FFF2-40B4-BE49-F238E27FC236}">
                <a16:creationId xmlns:a16="http://schemas.microsoft.com/office/drawing/2014/main" id="{132272B4-F69B-A242-88B4-3D2A54862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551" y="6437378"/>
            <a:ext cx="1827810" cy="365125"/>
          </a:xfrm>
        </p:spPr>
        <p:txBody>
          <a:bodyPr/>
          <a:lstStyle/>
          <a:p>
            <a:r>
              <a:rPr lang="en-US" dirty="0"/>
              <a:t>News from CHARA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3B2FD0-749A-9D4B-90EC-BC250C9AD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8279" y="6437377"/>
            <a:ext cx="2743200" cy="365125"/>
          </a:xfrm>
        </p:spPr>
        <p:txBody>
          <a:bodyPr/>
          <a:lstStyle/>
          <a:p>
            <a:fld id="{1E4A1BE7-853C-4AE2-95EC-08BD72E55B3D}" type="slidenum">
              <a:rPr lang="en-US" smtClean="0"/>
              <a:t>18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5CCA0F-8985-CE04-EC7B-093D1FF50320}"/>
              </a:ext>
            </a:extLst>
          </p:cNvPr>
          <p:cNvSpPr txBox="1">
            <a:spLocks/>
          </p:cNvSpPr>
          <p:nvPr/>
        </p:nvSpPr>
        <p:spPr>
          <a:xfrm>
            <a:off x="1268770" y="339770"/>
            <a:ext cx="9475344" cy="5713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Imaging </a:t>
            </a:r>
            <a:r>
              <a:rPr lang="en-US" b="1" dirty="0" err="1"/>
              <a:t>starspots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3901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5709" y="172183"/>
            <a:ext cx="9691593" cy="949433"/>
          </a:xfrm>
        </p:spPr>
        <p:txBody>
          <a:bodyPr/>
          <a:lstStyle/>
          <a:p>
            <a:pPr algn="ctr"/>
            <a:r>
              <a:rPr lang="en-US" sz="3200" b="1" dirty="0"/>
              <a:t>Supermassive black hole in NGC 4151 </a:t>
            </a:r>
            <a:br>
              <a:rPr lang="en-US" sz="3200" b="1" dirty="0"/>
            </a:br>
            <a:r>
              <a:rPr lang="en-US" sz="3200" b="1" dirty="0"/>
              <a:t>(50 million light years distant; </a:t>
            </a:r>
            <a:r>
              <a:rPr lang="en-US" sz="3200" b="1" dirty="0" err="1"/>
              <a:t>Kishimoto</a:t>
            </a:r>
            <a:r>
              <a:rPr lang="en-US" sz="3200" b="1" dirty="0"/>
              <a:t> et al. 2022)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618CDC25-ED0F-624D-A0F2-DB3067A3B2DC}"/>
              </a:ext>
            </a:extLst>
          </p:cNvPr>
          <p:cNvSpPr txBox="1">
            <a:spLocks/>
          </p:cNvSpPr>
          <p:nvPr/>
        </p:nvSpPr>
        <p:spPr>
          <a:xfrm>
            <a:off x="11625942" y="6395026"/>
            <a:ext cx="42850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C7E484E-D9B0-EF48-8060-2F19FFE281E1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19</a:t>
            </a:fld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4703410-CA9D-D84C-84A5-B34EDF306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551" y="6418293"/>
            <a:ext cx="1827810" cy="365125"/>
          </a:xfrm>
        </p:spPr>
        <p:txBody>
          <a:bodyPr/>
          <a:lstStyle/>
          <a:p>
            <a:r>
              <a:rPr lang="en-US" dirty="0"/>
              <a:t>News from CHARA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2A3A16CD-7C63-9B0F-EB7E-BB5E99218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456" y="1121617"/>
            <a:ext cx="9905846" cy="515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445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1A412-95C3-9642-213F-69AD35A344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3004" y="621402"/>
            <a:ext cx="8977313" cy="935037"/>
          </a:xfrm>
        </p:spPr>
        <p:txBody>
          <a:bodyPr/>
          <a:lstStyle/>
          <a:p>
            <a:r>
              <a:rPr lang="en-US" dirty="0"/>
              <a:t>CHARA in 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1A6104-1DD8-285A-B096-BCFF94067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394" y="1901504"/>
            <a:ext cx="4879182" cy="4148457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Hello from Atlanta!</a:t>
            </a:r>
            <a:br>
              <a:rPr lang="en-US" dirty="0"/>
            </a:br>
            <a:r>
              <a:rPr lang="en-US" i="1" dirty="0"/>
              <a:t>Thanks to Dean Rosen, </a:t>
            </a:r>
            <a:br>
              <a:rPr lang="en-US" i="1" dirty="0"/>
            </a:br>
            <a:r>
              <a:rPr lang="en-US" i="1" dirty="0"/>
              <a:t>LOC (Alicia Rice, Jeremy Jones, </a:t>
            </a:r>
            <a:br>
              <a:rPr lang="en-US" i="1" dirty="0"/>
            </a:br>
            <a:r>
              <a:rPr lang="en-US" i="1" dirty="0"/>
              <a:t>Gail Schaefer, Rebecca Bays), </a:t>
            </a:r>
            <a:br>
              <a:rPr lang="en-US" i="1" dirty="0"/>
            </a:br>
            <a:r>
              <a:rPr lang="en-US" i="1" dirty="0"/>
              <a:t>CHARA staff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Introduction to this meeting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Snow Storm 2023</a:t>
            </a:r>
            <a:endParaRPr lang="en-US" i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Instrumentation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Scientific Activity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Future Directions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065C76-7B8B-B2D2-BD4B-C17E12452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CHARA Array News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4B8E7C-B9DD-C9A2-989C-D45DDCA70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484E-D9B0-EF48-8060-2F19FFE281E1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 descr="A picture containing outdoor, building, dome&#10;&#10;Description automatically generated">
            <a:extLst>
              <a:ext uri="{FF2B5EF4-FFF2-40B4-BE49-F238E27FC236}">
                <a16:creationId xmlns:a16="http://schemas.microsoft.com/office/drawing/2014/main" id="{A90DE785-78A2-1F90-8857-27284D5CB6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740" y="1921059"/>
            <a:ext cx="5505202" cy="412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59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Future Directions: Astro2020 Papers &amp;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447800"/>
            <a:ext cx="11277600" cy="4947226"/>
          </a:xfrm>
        </p:spPr>
        <p:txBody>
          <a:bodyPr/>
          <a:lstStyle/>
          <a:p>
            <a:r>
              <a:rPr lang="en-US" dirty="0"/>
              <a:t>General (Ridgway), CHARA (</a:t>
            </a:r>
            <a:r>
              <a:rPr lang="en-US" dirty="0" err="1"/>
              <a:t>Gies</a:t>
            </a:r>
            <a:r>
              <a:rPr lang="en-US" dirty="0"/>
              <a:t>), NPOI (van Belle), MROI (Creech-</a:t>
            </a:r>
            <a:r>
              <a:rPr lang="en-US" dirty="0" err="1"/>
              <a:t>Eakman</a:t>
            </a:r>
            <a:r>
              <a:rPr lang="en-US" dirty="0"/>
              <a:t>)</a:t>
            </a:r>
          </a:p>
          <a:p>
            <a:r>
              <a:rPr lang="en-US" b="1" i="1" dirty="0"/>
              <a:t>CHARA Michelson Array </a:t>
            </a:r>
            <a:br>
              <a:rPr lang="en-US" dirty="0"/>
            </a:br>
            <a:r>
              <a:rPr lang="en-US" dirty="0"/>
              <a:t>https://</a:t>
            </a:r>
            <a:r>
              <a:rPr lang="en-US" dirty="0" err="1"/>
              <a:t>ui.adsabs.harvard.edu</a:t>
            </a:r>
            <a:r>
              <a:rPr lang="en-US" dirty="0"/>
              <a:t>/abs/2019BAAS...51g.226G/abstract</a:t>
            </a:r>
          </a:p>
          <a:p>
            <a:r>
              <a:rPr lang="en-US" dirty="0"/>
              <a:t>Expansion of the Array at MWO</a:t>
            </a:r>
          </a:p>
          <a:p>
            <a:r>
              <a:rPr lang="en-US" dirty="0"/>
              <a:t>Twelve 2-m aperture telescopes, up to 1 km (and longer) baselines </a:t>
            </a:r>
          </a:p>
          <a:p>
            <a:r>
              <a:rPr lang="en-US" dirty="0"/>
              <a:t>Beam transport by fiber optics</a:t>
            </a:r>
          </a:p>
          <a:p>
            <a:r>
              <a:rPr lang="en-US" dirty="0"/>
              <a:t>Use (expanded) OPLE/BCL and current beam combiners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172C14-0A44-DF4B-8084-96CD606F2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News from CHARA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F27E-EFE4-C648-B82D-02A157999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484E-D9B0-EF48-8060-2F19FFE281E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50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B16EE-EC06-F84E-BA8B-1F780928D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 future with our key scientific 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296BD-A977-E041-B8A1-DC0F7EC22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447800"/>
            <a:ext cx="4990432" cy="4580021"/>
          </a:xfrm>
        </p:spPr>
        <p:txBody>
          <a:bodyPr/>
          <a:lstStyle/>
          <a:p>
            <a:pPr algn="ctr"/>
            <a:r>
              <a:rPr lang="en-US" altLang="en-US" i="1" dirty="0"/>
              <a:t>University of Michigan</a:t>
            </a:r>
            <a:br>
              <a:rPr lang="en-US" altLang="en-US" i="1" dirty="0"/>
            </a:br>
            <a:r>
              <a:rPr lang="en-US" altLang="en-US" i="1" dirty="0"/>
              <a:t>[John Monnier]</a:t>
            </a:r>
          </a:p>
          <a:p>
            <a:pPr algn="ctr"/>
            <a:r>
              <a:rPr lang="en-US" altLang="en-US" i="1" dirty="0"/>
              <a:t>University of Exeter</a:t>
            </a:r>
            <a:br>
              <a:rPr lang="en-US" altLang="en-US" i="1" dirty="0"/>
            </a:br>
            <a:r>
              <a:rPr lang="en-US" altLang="en-US" i="1" dirty="0"/>
              <a:t>[Stefan Kraus]</a:t>
            </a:r>
          </a:p>
          <a:p>
            <a:pPr algn="ctr"/>
            <a:r>
              <a:rPr lang="en-US" altLang="en-US" i="1" dirty="0" err="1"/>
              <a:t>Observatoire</a:t>
            </a:r>
            <a:r>
              <a:rPr lang="en-US" altLang="en-US" i="1" dirty="0"/>
              <a:t> de la Cote d</a:t>
            </a:r>
            <a:r>
              <a:rPr lang="ja-JP" altLang="en-US" i="1"/>
              <a:t>’</a:t>
            </a:r>
            <a:r>
              <a:rPr lang="en-US" altLang="ja-JP" i="1" dirty="0"/>
              <a:t>Azur</a:t>
            </a:r>
            <a:br>
              <a:rPr lang="en-US" altLang="ja-JP" i="1" dirty="0"/>
            </a:br>
            <a:r>
              <a:rPr lang="en-US" altLang="ja-JP" i="1" dirty="0"/>
              <a:t>[Denis </a:t>
            </a:r>
            <a:r>
              <a:rPr lang="en-US" altLang="ja-JP" i="1" dirty="0" err="1"/>
              <a:t>Mourard</a:t>
            </a:r>
            <a:r>
              <a:rPr lang="en-US" altLang="ja-JP" i="1" dirty="0"/>
              <a:t>]</a:t>
            </a:r>
          </a:p>
          <a:p>
            <a:pPr algn="ctr"/>
            <a:r>
              <a:rPr lang="en-US" altLang="en-US" i="1" dirty="0" err="1"/>
              <a:t>Observatoire</a:t>
            </a:r>
            <a:r>
              <a:rPr lang="en-US" altLang="en-US" i="1" dirty="0"/>
              <a:t> de Paris</a:t>
            </a:r>
            <a:br>
              <a:rPr lang="en-US" altLang="en-US" i="1" dirty="0"/>
            </a:br>
            <a:r>
              <a:rPr lang="en-US" altLang="en-US" i="1" dirty="0"/>
              <a:t>[Vincent </a:t>
            </a:r>
            <a:r>
              <a:rPr lang="en-US" altLang="en-US" i="1" dirty="0" err="1"/>
              <a:t>Coude</a:t>
            </a:r>
            <a:r>
              <a:rPr lang="en-US" altLang="en-US" i="1" dirty="0"/>
              <a:t> du </a:t>
            </a:r>
            <a:r>
              <a:rPr lang="en-US" altLang="en-US" i="1" dirty="0" err="1"/>
              <a:t>Foresto</a:t>
            </a:r>
            <a:r>
              <a:rPr lang="en-US" altLang="en-US" i="1" dirty="0"/>
              <a:t>]</a:t>
            </a:r>
          </a:p>
          <a:p>
            <a:pPr algn="ctr"/>
            <a:r>
              <a:rPr lang="en-US" altLang="en-US" i="1" dirty="0"/>
              <a:t>Université de Limoges</a:t>
            </a:r>
            <a:br>
              <a:rPr lang="en-US" altLang="en-US" i="1" dirty="0"/>
            </a:br>
            <a:r>
              <a:rPr lang="en-US" altLang="en-US" i="1" dirty="0"/>
              <a:t>[</a:t>
            </a:r>
            <a:r>
              <a:rPr lang="en-US" altLang="en-US" i="1" dirty="0" err="1"/>
              <a:t>Ludovic</a:t>
            </a:r>
            <a:r>
              <a:rPr lang="en-US" altLang="en-US" i="1" dirty="0"/>
              <a:t> </a:t>
            </a:r>
            <a:r>
              <a:rPr lang="en-US" altLang="en-US" i="1" dirty="0" err="1"/>
              <a:t>Grossard</a:t>
            </a:r>
            <a:r>
              <a:rPr lang="en-US" altLang="en-US" i="1" dirty="0"/>
              <a:t>]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69C61-F256-B34B-A321-11C7647B5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News from CHARA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E2E993F-8DA7-4E48-AE8A-B4076EF3A256}"/>
              </a:ext>
            </a:extLst>
          </p:cNvPr>
          <p:cNvSpPr txBox="1">
            <a:spLocks/>
          </p:cNvSpPr>
          <p:nvPr/>
        </p:nvSpPr>
        <p:spPr>
          <a:xfrm>
            <a:off x="6218989" y="1447800"/>
            <a:ext cx="4990432" cy="45800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i="1" dirty="0"/>
              <a:t>University of Sydney</a:t>
            </a:r>
            <a:br>
              <a:rPr lang="en-US" altLang="en-US" i="1" dirty="0"/>
            </a:br>
            <a:r>
              <a:rPr lang="en-US" altLang="en-US" i="1" dirty="0"/>
              <a:t>[Peter Tuthill]</a:t>
            </a:r>
          </a:p>
          <a:p>
            <a:pPr algn="ctr"/>
            <a:r>
              <a:rPr lang="en-US" altLang="en-US" i="1" dirty="0"/>
              <a:t>Australian National University</a:t>
            </a:r>
            <a:br>
              <a:rPr lang="en-US" altLang="en-US" i="1" dirty="0"/>
            </a:br>
            <a:r>
              <a:rPr lang="en-US" altLang="en-US" i="1" dirty="0"/>
              <a:t>[Mike Ireland]</a:t>
            </a:r>
          </a:p>
          <a:p>
            <a:pPr algn="ctr"/>
            <a:r>
              <a:rPr lang="en-US" altLang="en-US" i="1" dirty="0"/>
              <a:t>Kyoto Sangyo University</a:t>
            </a:r>
            <a:br>
              <a:rPr lang="en-US" altLang="en-US" i="1" dirty="0"/>
            </a:br>
            <a:r>
              <a:rPr lang="en-US" altLang="en-US" i="1" dirty="0"/>
              <a:t>[Makoto </a:t>
            </a:r>
            <a:r>
              <a:rPr lang="en-US" altLang="en-US" i="1" dirty="0" err="1"/>
              <a:t>Kishimoto</a:t>
            </a:r>
            <a:r>
              <a:rPr lang="en-US" altLang="en-US" i="1" dirty="0"/>
              <a:t>]</a:t>
            </a:r>
          </a:p>
          <a:p>
            <a:pPr algn="ctr"/>
            <a:r>
              <a:rPr lang="en-US" altLang="en-US" i="1" dirty="0"/>
              <a:t>NSF’s National Optical-Infrared Astronomy Laboratory</a:t>
            </a:r>
            <a:br>
              <a:rPr lang="en-US" altLang="en-US" i="1" dirty="0"/>
            </a:br>
            <a:r>
              <a:rPr lang="en-US" altLang="en-US" i="1" dirty="0"/>
              <a:t>(</a:t>
            </a:r>
            <a:r>
              <a:rPr lang="en-US" altLang="en-US" i="1" dirty="0" err="1"/>
              <a:t>NOIRLab</a:t>
            </a:r>
            <a:r>
              <a:rPr lang="en-US" altLang="en-US" i="1" dirty="0"/>
              <a:t>)</a:t>
            </a:r>
            <a:br>
              <a:rPr lang="en-US" altLang="en-US" i="1" dirty="0"/>
            </a:br>
            <a:r>
              <a:rPr lang="en-US" altLang="en-US" i="1" dirty="0"/>
              <a:t>[Steve Ridgway]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70AC87-4FFB-9947-8D52-BEF9A2137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484E-D9B0-EF48-8060-2F19FFE281E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97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7835E-48CB-414B-A2A8-C8417347B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457200"/>
            <a:ext cx="6018463" cy="745958"/>
          </a:xfrm>
        </p:spPr>
        <p:txBody>
          <a:bodyPr/>
          <a:lstStyle/>
          <a:p>
            <a:r>
              <a:rPr lang="en-US" b="1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ABB7F-80ED-0B45-A9E4-FA068271B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991" y="1203158"/>
            <a:ext cx="6722979" cy="4812794"/>
          </a:xfrm>
        </p:spPr>
        <p:txBody>
          <a:bodyPr/>
          <a:lstStyle/>
          <a:p>
            <a:r>
              <a:rPr lang="en-US" dirty="0"/>
              <a:t>Burst of activity at the CHARA Array</a:t>
            </a:r>
          </a:p>
          <a:p>
            <a:r>
              <a:rPr lang="en-US" dirty="0"/>
              <a:t>Growing community of users through </a:t>
            </a:r>
            <a:br>
              <a:rPr lang="en-US" dirty="0"/>
            </a:br>
            <a:r>
              <a:rPr lang="en-US" dirty="0"/>
              <a:t>the open access program </a:t>
            </a:r>
          </a:p>
          <a:p>
            <a:r>
              <a:rPr lang="en-US" dirty="0"/>
              <a:t>Exciting opportunities with new combiners (MIRC-X, MYSTIC, SPICA, SILMARIL)</a:t>
            </a:r>
          </a:p>
          <a:p>
            <a:r>
              <a:rPr lang="en-US" dirty="0"/>
              <a:t>Mobile telescope and fiber optics beam transfer experiments ahead </a:t>
            </a:r>
          </a:p>
          <a:p>
            <a:pPr marL="0" indent="0">
              <a:buNone/>
            </a:pPr>
            <a:endParaRPr lang="en-US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7C64B-97CF-9140-B185-0BC00E7D1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News from CHARA</a:t>
            </a:r>
            <a:endParaRPr lang="en-US" dirty="0"/>
          </a:p>
        </p:txBody>
      </p:sp>
      <p:pic>
        <p:nvPicPr>
          <p:cNvPr id="7" name="Picture 6" descr="A picture containing outdoor, building, dark, night&#10;&#10;Description automatically generated">
            <a:extLst>
              <a:ext uri="{FF2B5EF4-FFF2-40B4-BE49-F238E27FC236}">
                <a16:creationId xmlns:a16="http://schemas.microsoft.com/office/drawing/2014/main" id="{25F71771-B352-6F4C-83B4-122058511E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463" y="254649"/>
            <a:ext cx="4283732" cy="6005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47039B-AA30-2747-8F7A-43894A67A673}"/>
              </a:ext>
            </a:extLst>
          </p:cNvPr>
          <p:cNvSpPr txBox="1"/>
          <p:nvPr/>
        </p:nvSpPr>
        <p:spPr>
          <a:xfrm>
            <a:off x="193215" y="4446292"/>
            <a:ext cx="7260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We are grateful for support from NSF, </a:t>
            </a:r>
            <a:br>
              <a:rPr lang="en-US" sz="2400" i="1" dirty="0"/>
            </a:br>
            <a:r>
              <a:rPr lang="en-US" sz="2400" i="1" dirty="0"/>
              <a:t>the GSU College of Arts and Sciences, and </a:t>
            </a:r>
            <a:br>
              <a:rPr lang="en-US" sz="2400" i="1" dirty="0"/>
            </a:br>
            <a:r>
              <a:rPr lang="en-US" sz="2400" i="1" dirty="0"/>
              <a:t>the GSU Office of the Vice President for </a:t>
            </a:r>
            <a:br>
              <a:rPr lang="en-US" sz="2400" i="1" dirty="0"/>
            </a:br>
            <a:r>
              <a:rPr lang="en-US" sz="2400" i="1" dirty="0"/>
              <a:t>Research and Economic Development.</a:t>
            </a:r>
            <a:endParaRPr lang="en-US" sz="24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30AA21-896E-C24A-902C-EA603CB61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484E-D9B0-EF48-8060-2F19FFE281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08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484E-D9B0-EF48-8060-2F19FFE281E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696453" y="564077"/>
            <a:ext cx="8798859" cy="11083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rPr>
              <a:t>ANNUAL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pitchFamily="-111" charset="-128"/>
                <a:cs typeface="ＭＳ Ｐゴシック" pitchFamily="-111" charset="-128"/>
              </a:rPr>
              <a:t>CHARA SCIENCE </a:t>
            </a:r>
            <a:r>
              <a:rPr lang="en-US" sz="4400" kern="0" dirty="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rPr>
              <a:t>MEETINGS</a:t>
            </a:r>
            <a:br>
              <a:rPr lang="en-US" sz="4400" kern="0" dirty="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rPr>
            </a:br>
            <a:r>
              <a:rPr lang="en-US" sz="3200" kern="0" dirty="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rPr>
              <a:t>https://</a:t>
            </a:r>
            <a:r>
              <a:rPr lang="en-US" sz="3200" kern="0" dirty="0" err="1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rPr>
              <a:t>www.chara.gsu.edu</a:t>
            </a:r>
            <a:r>
              <a:rPr lang="en-US" sz="3200" kern="0" dirty="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rPr>
              <a:t>/news/meetings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381000" y="1882588"/>
            <a:ext cx="4152900" cy="405055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1" charset="-128"/>
                <a:cs typeface="ＭＳ Ｐゴシック" pitchFamily="-111" charset="-128"/>
              </a:rPr>
              <a:t>2005 Paris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1" charset="-128"/>
                <a:cs typeface="ＭＳ Ｐゴシック" pitchFamily="-111" charset="-128"/>
              </a:rPr>
              <a:t>2006 Tucson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1" charset="-128"/>
                <a:cs typeface="ＭＳ Ｐゴシック" pitchFamily="-111" charset="-128"/>
              </a:rPr>
              <a:t>2007 New York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1" charset="-128"/>
                <a:cs typeface="ＭＳ Ｐゴシック" pitchFamily="-111" charset="-128"/>
              </a:rPr>
              <a:t>2009 Nice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1" charset="-128"/>
                <a:cs typeface="ＭＳ Ｐゴシック" pitchFamily="-111" charset="-128"/>
              </a:rPr>
              <a:t>2010 Pasadena: 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1" charset="-128"/>
                <a:cs typeface="ＭＳ Ｐゴシック" pitchFamily="-111" charset="-128"/>
              </a:rPr>
            </a:b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1" charset="-128"/>
                <a:cs typeface="ＭＳ Ｐゴシック" pitchFamily="-111" charset="-128"/>
              </a:rPr>
              <a:t>          Caltech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1" charset="-128"/>
                <a:cs typeface="ＭＳ Ｐゴシック" pitchFamily="-111" charset="-128"/>
              </a:rPr>
              <a:t>2011 Atlanta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 bwMode="auto">
          <a:xfrm>
            <a:off x="4331447" y="1882588"/>
            <a:ext cx="4152900" cy="405055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1" charset="-128"/>
                <a:cs typeface="ＭＳ Ｐゴシック" pitchFamily="-111" charset="-128"/>
              </a:rPr>
              <a:t>2012 Atlanta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1" charset="-128"/>
                <a:cs typeface="ＭＳ Ｐゴシック" pitchFamily="-111" charset="-128"/>
              </a:rPr>
              <a:t>2013 Flagstaff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1" charset="-128"/>
                <a:cs typeface="ＭＳ Ｐゴシック" pitchFamily="-111" charset="-128"/>
              </a:rPr>
              <a:t>2014 Ann Arbor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1" charset="-128"/>
                <a:cs typeface="ＭＳ Ｐゴシック" pitchFamily="-111" charset="-128"/>
              </a:rPr>
              <a:t>2015 Atlanta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1" charset="-128"/>
                <a:cs typeface="ＭＳ Ｐゴシック" pitchFamily="-111" charset="-128"/>
              </a:rPr>
              <a:t>2016 Nice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1" charset="-128"/>
                <a:cs typeface="ＭＳ Ｐゴシック" pitchFamily="-111" charset="-128"/>
              </a:rPr>
              <a:t>2017 Pasadena:      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1" charset="-128"/>
                <a:cs typeface="ＭＳ Ｐゴシック" pitchFamily="-111" charset="-128"/>
              </a:rPr>
            </a:b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1" charset="-128"/>
                <a:cs typeface="ＭＳ Ｐゴシック" pitchFamily="-111" charset="-128"/>
              </a:rPr>
              <a:t>          Carnegie</a:t>
            </a:r>
          </a:p>
        </p:txBody>
      </p:sp>
      <p:sp>
        <p:nvSpPr>
          <p:cNvPr id="10" name="Content Placeholder 4"/>
          <p:cNvSpPr txBox="1">
            <a:spLocks/>
          </p:cNvSpPr>
          <p:nvPr/>
        </p:nvSpPr>
        <p:spPr bwMode="auto">
          <a:xfrm>
            <a:off x="8245288" y="1882588"/>
            <a:ext cx="3380654" cy="405055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kern="0" dirty="0">
                <a:ea typeface="ＭＳ Ｐゴシック" pitchFamily="-111" charset="-128"/>
                <a:cs typeface="ＭＳ Ｐゴシック" pitchFamily="-111" charset="-128"/>
              </a:rPr>
              <a:t>2018 Paris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1" charset="-128"/>
                <a:cs typeface="ＭＳ Ｐゴシック" pitchFamily="-111" charset="-128"/>
              </a:rPr>
              <a:t>2019 Flagstaff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1" charset="-128"/>
                <a:cs typeface="ＭＳ Ｐゴシック" pitchFamily="-111" charset="-128"/>
              </a:rPr>
              <a:t>2021 </a:t>
            </a:r>
            <a:r>
              <a:rPr lang="en-US" sz="2800" kern="0" dirty="0">
                <a:ea typeface="ＭＳ Ｐゴシック" pitchFamily="-111" charset="-128"/>
                <a:cs typeface="ＭＳ Ｐゴシック" pitchFamily="-111" charset="-128"/>
              </a:rPr>
              <a:t>Virtual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1" charset="-128"/>
                <a:cs typeface="ＭＳ Ｐゴシック" pitchFamily="-111" charset="-128"/>
              </a:rPr>
              <a:t>2022 Exeter, UK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b="1" kern="0" dirty="0">
                <a:ea typeface="ＭＳ Ｐゴシック" pitchFamily="-111" charset="-128"/>
                <a:cs typeface="ＭＳ Ｐゴシック" pitchFamily="-111" charset="-128"/>
              </a:rPr>
              <a:t>2023 Atlanta</a:t>
            </a:r>
            <a:endParaRPr kumimoji="0" lang="en-US" sz="28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AFA208-3252-F840-9FC8-FC63E8313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551" y="6487101"/>
            <a:ext cx="1827810" cy="365125"/>
          </a:xfrm>
        </p:spPr>
        <p:txBody>
          <a:bodyPr/>
          <a:lstStyle/>
          <a:p>
            <a:r>
              <a:rPr lang="en-US" i="1" dirty="0"/>
              <a:t>News from CHARA</a:t>
            </a:r>
          </a:p>
        </p:txBody>
      </p:sp>
    </p:spTree>
    <p:extLst>
      <p:ext uri="{BB962C8B-B14F-4D97-AF65-F5344CB8AC3E}">
        <p14:creationId xmlns:p14="http://schemas.microsoft.com/office/powerpoint/2010/main" val="3136197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4C397-BB68-8F82-B9BD-1380A19F9E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6461" y="482600"/>
            <a:ext cx="9839078" cy="1818987"/>
          </a:xfrm>
        </p:spPr>
        <p:txBody>
          <a:bodyPr/>
          <a:lstStyle/>
          <a:p>
            <a:r>
              <a:rPr lang="en-US" dirty="0"/>
              <a:t>Special participants from the beginnings of CHARA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8B2160-DA47-01C4-EB6D-0C7F2D964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7954" y="2324923"/>
            <a:ext cx="10877988" cy="3401788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b="1" dirty="0"/>
              <a:t>Hal McAlister</a:t>
            </a:r>
            <a:r>
              <a:rPr lang="en-US" sz="2800" dirty="0"/>
              <a:t>: Founder and First Director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b="1" dirty="0"/>
              <a:t>Theo ten </a:t>
            </a:r>
            <a:r>
              <a:rPr lang="en-US" sz="2800" b="1" dirty="0" err="1"/>
              <a:t>Brummelaar</a:t>
            </a:r>
            <a:r>
              <a:rPr lang="en-US" sz="2800" dirty="0"/>
              <a:t>: Director of the Array (2015-2022)</a:t>
            </a:r>
            <a:br>
              <a:rPr lang="en-US" sz="2800" dirty="0"/>
            </a:br>
            <a:r>
              <a:rPr lang="en-US" sz="2800" dirty="0"/>
              <a:t>			</a:t>
            </a:r>
            <a:r>
              <a:rPr lang="en-US" sz="2800" i="1" dirty="0"/>
              <a:t>30 years since start April 26, 1993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b="1" dirty="0"/>
              <a:t>Steve Ridgway</a:t>
            </a:r>
            <a:r>
              <a:rPr lang="en-US" sz="2800" dirty="0"/>
              <a:t>: KPNO/NOAO/</a:t>
            </a:r>
            <a:r>
              <a:rPr lang="en-US" sz="2800" dirty="0" err="1"/>
              <a:t>NOIRLab</a:t>
            </a:r>
            <a:r>
              <a:rPr lang="en-US" sz="2800" dirty="0"/>
              <a:t>; CHARA planner, implementer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b="1" dirty="0"/>
              <a:t>Bill </a:t>
            </a:r>
            <a:r>
              <a:rPr lang="en-US" sz="2800" b="1" dirty="0" err="1"/>
              <a:t>Hartkopf</a:t>
            </a:r>
            <a:r>
              <a:rPr lang="en-US" sz="2800" dirty="0"/>
              <a:t>: Construction phase; speckle interferometry; USNO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b="1" dirty="0"/>
              <a:t>Don </a:t>
            </a:r>
            <a:r>
              <a:rPr lang="en-US" sz="2800" b="1" dirty="0" err="1"/>
              <a:t>Hutter</a:t>
            </a:r>
            <a:r>
              <a:rPr lang="en-US" sz="2800" dirty="0"/>
              <a:t>: Postdoctoral Fellow at GSU; USNO/NPOI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[</a:t>
            </a:r>
            <a:r>
              <a:rPr lang="en-US" sz="2800" b="1" dirty="0"/>
              <a:t>Bill </a:t>
            </a:r>
            <a:r>
              <a:rPr lang="en-US" sz="2800" b="1" dirty="0" err="1"/>
              <a:t>Bagnuolo</a:t>
            </a:r>
            <a:r>
              <a:rPr lang="en-US" sz="2800" dirty="0"/>
              <a:t>: GSU scientist, CHARA planner]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210DDA-407F-C505-2D1D-BC384D31F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CHARA Array News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7A9CFA-71A5-85D0-37BE-1EA99AB77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484E-D9B0-EF48-8060-2F19FFE281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67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57BE2-F14F-B24F-F34D-FFDD73EB4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925" y="2108202"/>
            <a:ext cx="6047488" cy="2091840"/>
          </a:xfrm>
        </p:spPr>
        <p:txBody>
          <a:bodyPr/>
          <a:lstStyle/>
          <a:p>
            <a:r>
              <a:rPr lang="en-US" sz="4400" dirty="0"/>
              <a:t>New Director of the CHARA Array (May 2022): </a:t>
            </a:r>
            <a:br>
              <a:rPr lang="en-US" sz="4400" dirty="0"/>
            </a:br>
            <a:r>
              <a:rPr lang="en-US" sz="4400" b="1" dirty="0"/>
              <a:t>Dr. Gail Schaefer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75861D-A012-CD19-6C5B-0F716FC60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CHARA Array News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C006F-E529-A362-7063-DDED4F6B3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484E-D9B0-EF48-8060-2F19FFE281E1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 descr="A person working on a machine&#10;&#10;Description automatically generated with medium confidence">
            <a:extLst>
              <a:ext uri="{FF2B5EF4-FFF2-40B4-BE49-F238E27FC236}">
                <a16:creationId xmlns:a16="http://schemas.microsoft.com/office/drawing/2014/main" id="{F8315950-7194-CA28-E772-9A01C431CE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788" y="678656"/>
            <a:ext cx="3715313" cy="550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13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A1D43-F9E2-694D-7C29-CE3E47654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37276"/>
            <a:ext cx="9144000" cy="1092200"/>
          </a:xfrm>
        </p:spPr>
        <p:txBody>
          <a:bodyPr/>
          <a:lstStyle/>
          <a:p>
            <a:r>
              <a:rPr lang="en-US" dirty="0"/>
              <a:t>Accolades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7932C7-5030-E1E9-80FD-A1DA7297DF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3186" y="1729476"/>
            <a:ext cx="9722604" cy="4107052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b="1" dirty="0"/>
              <a:t>Hal McAlister </a:t>
            </a:r>
            <a:r>
              <a:rPr lang="en-US" sz="3200" dirty="0"/>
              <a:t>was appointed Fellow of the </a:t>
            </a:r>
            <a:br>
              <a:rPr lang="en-US" sz="3200" dirty="0"/>
            </a:br>
            <a:r>
              <a:rPr lang="en-US" sz="3200" dirty="0"/>
              <a:t>American Astronomical Society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b="1" dirty="0"/>
              <a:t>Theo ten </a:t>
            </a:r>
            <a:r>
              <a:rPr lang="en-US" sz="3200" b="1" dirty="0" err="1"/>
              <a:t>Brummelaar</a:t>
            </a:r>
            <a:r>
              <a:rPr lang="en-US" sz="3200" b="1" dirty="0"/>
              <a:t> </a:t>
            </a:r>
            <a:r>
              <a:rPr lang="en-US" sz="3200" dirty="0"/>
              <a:t>received the </a:t>
            </a:r>
            <a:br>
              <a:rPr lang="en-US" sz="3200" dirty="0"/>
            </a:br>
            <a:r>
              <a:rPr lang="en-US" sz="3200" dirty="0"/>
              <a:t>Fizeau Lifetime Achievement Award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b="1" dirty="0"/>
              <a:t>Deepak Raghavan </a:t>
            </a:r>
            <a:r>
              <a:rPr lang="en-US" sz="3200" dirty="0"/>
              <a:t>(CHARA PhD 2009) received the </a:t>
            </a:r>
            <a:br>
              <a:rPr lang="en-US" sz="3200" dirty="0"/>
            </a:br>
            <a:r>
              <a:rPr lang="en-US" sz="3200" dirty="0"/>
              <a:t>GSU Distinguished Alumni Award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b="1" dirty="0"/>
              <a:t>Robert </a:t>
            </a:r>
            <a:r>
              <a:rPr lang="en-US" sz="3200" b="1" dirty="0" err="1"/>
              <a:t>Klement</a:t>
            </a:r>
            <a:r>
              <a:rPr lang="en-US" sz="3200" b="1" dirty="0"/>
              <a:t> </a:t>
            </a:r>
            <a:r>
              <a:rPr lang="en-US" sz="3200" dirty="0"/>
              <a:t>appointed as ESO Fellow at VLTI, Chile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b="1" dirty="0"/>
              <a:t>Caleb Abbott</a:t>
            </a:r>
            <a:r>
              <a:rPr lang="en-US" sz="3200" dirty="0"/>
              <a:t>, PhD; now postdoc at Univ. Notre Dame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275244-68E8-987B-C0CE-83DC90FC4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CHARA Array News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FF539B-B861-7314-3B84-7E826BE30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484E-D9B0-EF48-8060-2F19FFE281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44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A1D43-F9E2-694D-7C29-CE3E47654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65668"/>
            <a:ext cx="9144000" cy="1092200"/>
          </a:xfrm>
        </p:spPr>
        <p:txBody>
          <a:bodyPr/>
          <a:lstStyle/>
          <a:p>
            <a:r>
              <a:rPr lang="en-US" dirty="0"/>
              <a:t>Snow storm 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7932C7-5030-E1E9-80FD-A1DA7297DF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9898" y="1783437"/>
            <a:ext cx="10541061" cy="4045058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Major storm hit California Feb. 23-26 and Feb. 28 – Mar. 1 delivering four feet of snow to Mount Wilson Observatory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Road access was cut off for 12 days stranding a dedicated CHARA staff group (Woods, Castillo, Webster, Anderson), </a:t>
            </a:r>
            <a:br>
              <a:rPr lang="en-US" sz="3200" dirty="0"/>
            </a:br>
            <a:r>
              <a:rPr lang="en-US" sz="3200" dirty="0"/>
              <a:t>a team from Nice (</a:t>
            </a:r>
            <a:r>
              <a:rPr lang="en-US" sz="3200" dirty="0" err="1"/>
              <a:t>Mourard</a:t>
            </a:r>
            <a:r>
              <a:rPr lang="en-US" sz="3200" dirty="0"/>
              <a:t>, </a:t>
            </a:r>
            <a:r>
              <a:rPr lang="en-US" sz="3200" dirty="0" err="1"/>
              <a:t>Geneslay</a:t>
            </a:r>
            <a:r>
              <a:rPr lang="en-US" sz="3200" dirty="0"/>
              <a:t>, </a:t>
            </a:r>
            <a:r>
              <a:rPr lang="en-US" sz="3200" dirty="0" err="1"/>
              <a:t>Lecron</a:t>
            </a:r>
            <a:r>
              <a:rPr lang="en-US" sz="3200" dirty="0"/>
              <a:t>), and </a:t>
            </a:r>
            <a:br>
              <a:rPr lang="en-US" sz="3200" dirty="0"/>
            </a:br>
            <a:r>
              <a:rPr lang="en-US" sz="3200" dirty="0"/>
              <a:t>Mount Wilson Institute staff (</a:t>
            </a:r>
            <a:r>
              <a:rPr lang="en-US" sz="3200" dirty="0" err="1"/>
              <a:t>Cendejas</a:t>
            </a:r>
            <a:r>
              <a:rPr lang="en-US" sz="3200" dirty="0"/>
              <a:t>, </a:t>
            </a:r>
            <a:r>
              <a:rPr lang="en-US" sz="3200" dirty="0" err="1"/>
              <a:t>Urrea</a:t>
            </a:r>
            <a:r>
              <a:rPr lang="en-US" sz="3200" dirty="0"/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Red Box Road is now re-opened for once daily traffic only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A dig out is underway, but start of observing will be delayed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275244-68E8-987B-C0CE-83DC90FC4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CHARA Array News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FF539B-B861-7314-3B84-7E826BE30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484E-D9B0-EF48-8060-2F19FFE281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99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93A0B8-912D-2A48-C483-7FC3E148F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CHARA Array News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99CAD4-543B-3017-F448-03D913FBF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484E-D9B0-EF48-8060-2F19FFE281E1}" type="slidenum">
              <a:rPr lang="en-US" smtClean="0"/>
              <a:t>8</a:t>
            </a:fld>
            <a:endParaRPr lang="en-US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2795E390-105A-B30C-91F0-BC5088809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0295" y="1114553"/>
            <a:ext cx="6819900" cy="51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C49C56F-BBA3-6D7F-FDC4-BBFF4D0E1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4424" y="320676"/>
            <a:ext cx="4736535" cy="592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8B8109-58F7-EA95-C2E9-A04B421F742C}"/>
              </a:ext>
            </a:extLst>
          </p:cNvPr>
          <p:cNvSpPr txBox="1"/>
          <p:nvPr/>
        </p:nvSpPr>
        <p:spPr>
          <a:xfrm>
            <a:off x="6923787" y="346884"/>
            <a:ext cx="3843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Snow!</a:t>
            </a:r>
          </a:p>
        </p:txBody>
      </p:sp>
    </p:spTree>
    <p:extLst>
      <p:ext uri="{BB962C8B-B14F-4D97-AF65-F5344CB8AC3E}">
        <p14:creationId xmlns:p14="http://schemas.microsoft.com/office/powerpoint/2010/main" val="1416083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93A0B8-912D-2A48-C483-7FC3E148F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CHARA Array News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99CAD4-543B-3017-F448-03D913FBF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484E-D9B0-EF48-8060-2F19FFE281E1}" type="slidenum">
              <a:rPr lang="en-US" smtClean="0"/>
              <a:t>9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050388B-893C-1BFA-563C-F01863B7B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0" y="867966"/>
            <a:ext cx="7167562" cy="537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85F7D0B-E5BD-D19B-4304-659210517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3636" y="1028700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6927A8-4DD3-B62A-BDAB-F3C77AB343F9}"/>
              </a:ext>
            </a:extLst>
          </p:cNvPr>
          <p:cNvSpPr txBox="1"/>
          <p:nvPr/>
        </p:nvSpPr>
        <p:spPr>
          <a:xfrm>
            <a:off x="7996615" y="283191"/>
            <a:ext cx="3843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More snow!</a:t>
            </a:r>
          </a:p>
        </p:txBody>
      </p:sp>
    </p:spTree>
    <p:extLst>
      <p:ext uri="{BB962C8B-B14F-4D97-AF65-F5344CB8AC3E}">
        <p14:creationId xmlns:p14="http://schemas.microsoft.com/office/powerpoint/2010/main" val="4286786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1955</TotalTime>
  <Words>1237</Words>
  <Application>Microsoft Macintosh PowerPoint</Application>
  <PresentationFormat>Widescreen</PresentationFormat>
  <Paragraphs>226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Liberation Sans</vt:lpstr>
      <vt:lpstr>Times New Roman</vt:lpstr>
      <vt:lpstr>Office Theme</vt:lpstr>
      <vt:lpstr>News from the CHARA Array</vt:lpstr>
      <vt:lpstr>CHARA in 2023</vt:lpstr>
      <vt:lpstr>PowerPoint Presentation</vt:lpstr>
      <vt:lpstr>Special participants from the beginnings of CHARA</vt:lpstr>
      <vt:lpstr>New Director of the CHARA Array (May 2022):  Dr. Gail Schaefer</vt:lpstr>
      <vt:lpstr>Accolades 2022</vt:lpstr>
      <vt:lpstr>Snow storm 2023</vt:lpstr>
      <vt:lpstr>PowerPoint Presentation</vt:lpstr>
      <vt:lpstr>PowerPoint Presentation</vt:lpstr>
      <vt:lpstr>PowerPoint Presentation</vt:lpstr>
      <vt:lpstr>PowerPoint Presentation</vt:lpstr>
      <vt:lpstr>Instrumentation</vt:lpstr>
      <vt:lpstr>Beam Combiners [Monnier, Kraus, Ibrahim, Lanthermann, Mourard, Pannetier]</vt:lpstr>
      <vt:lpstr>Instrumentation innovations</vt:lpstr>
      <vt:lpstr>Scientific Activity  (in 236 refereed papers)</vt:lpstr>
      <vt:lpstr>Scientific Activity – more help available</vt:lpstr>
      <vt:lpstr>Binary and multiple star systems</vt:lpstr>
      <vt:lpstr>PowerPoint Presentation</vt:lpstr>
      <vt:lpstr>Supermassive black hole in NGC 4151  (50 million light years distant; Kishimoto et al. 2022)</vt:lpstr>
      <vt:lpstr>Future Directions: Astro2020 Papers &amp; Report</vt:lpstr>
      <vt:lpstr>A future with our key scientific partners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Theo Armand Ten Brummelaar</dc:creator>
  <cp:lastModifiedBy>Douglas Russell Gies</cp:lastModifiedBy>
  <cp:revision>42</cp:revision>
  <dcterms:created xsi:type="dcterms:W3CDTF">2018-01-14T18:57:25Z</dcterms:created>
  <dcterms:modified xsi:type="dcterms:W3CDTF">2023-03-11T22:56:19Z</dcterms:modified>
</cp:coreProperties>
</file>