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autoCompressPictures="0">
  <p:sldMasterIdLst>
    <p:sldMasterId id="2147483660" r:id="rId1"/>
  </p:sldMasterIdLst>
  <p:notesMasterIdLst>
    <p:notesMasterId r:id="rId33"/>
  </p:notesMasterIdLst>
  <p:handoutMasterIdLst>
    <p:handoutMasterId r:id="rId34"/>
  </p:handoutMasterIdLst>
  <p:sldIdLst>
    <p:sldId id="256" r:id="rId2"/>
    <p:sldId id="293" r:id="rId3"/>
    <p:sldId id="400" r:id="rId4"/>
    <p:sldId id="399" r:id="rId5"/>
    <p:sldId id="390" r:id="rId6"/>
    <p:sldId id="341" r:id="rId7"/>
    <p:sldId id="383" r:id="rId8"/>
    <p:sldId id="389" r:id="rId9"/>
    <p:sldId id="384" r:id="rId10"/>
    <p:sldId id="378" r:id="rId11"/>
    <p:sldId id="343" r:id="rId12"/>
    <p:sldId id="327" r:id="rId13"/>
    <p:sldId id="382" r:id="rId14"/>
    <p:sldId id="342" r:id="rId15"/>
    <p:sldId id="388" r:id="rId16"/>
    <p:sldId id="393" r:id="rId17"/>
    <p:sldId id="395" r:id="rId18"/>
    <p:sldId id="396" r:id="rId19"/>
    <p:sldId id="408" r:id="rId20"/>
    <p:sldId id="403" r:id="rId21"/>
    <p:sldId id="404" r:id="rId22"/>
    <p:sldId id="410" r:id="rId23"/>
    <p:sldId id="385" r:id="rId24"/>
    <p:sldId id="412" r:id="rId25"/>
    <p:sldId id="386" r:id="rId26"/>
    <p:sldId id="331" r:id="rId27"/>
    <p:sldId id="381" r:id="rId28"/>
    <p:sldId id="401" r:id="rId29"/>
    <p:sldId id="409" r:id="rId30"/>
    <p:sldId id="407" r:id="rId31"/>
    <p:sldId id="405" r:id="rId3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432FF"/>
    <a:srgbClr val="9F263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871"/>
    <p:restoredTop sz="82087"/>
  </p:normalViewPr>
  <p:slideViewPr>
    <p:cSldViewPr snapToGrid="0" snapToObjects="1" showGuides="1">
      <p:cViewPr varScale="1">
        <p:scale>
          <a:sx n="157" d="100"/>
          <a:sy n="157" d="100"/>
        </p:scale>
        <p:origin x="1632" y="160"/>
      </p:cViewPr>
      <p:guideLst>
        <p:guide orient="horz" pos="2160"/>
        <p:guide pos="2880"/>
      </p:guideLst>
    </p:cSldViewPr>
  </p:slideViewPr>
  <p:notesTextViewPr>
    <p:cViewPr>
      <p:scale>
        <a:sx n="1" d="1"/>
        <a:sy n="1" d="1"/>
      </p:scale>
      <p:origin x="0" y="0"/>
    </p:cViewPr>
  </p:notesTextViewPr>
  <p:sorterViewPr>
    <p:cViewPr>
      <p:scale>
        <a:sx n="80" d="100"/>
        <a:sy n="80" d="100"/>
      </p:scale>
      <p:origin x="0" y="0"/>
    </p:cViewPr>
  </p:sorterViewPr>
  <p:notesViewPr>
    <p:cSldViewPr snapToGrid="0" snapToObjects="1" showGuides="1">
      <p:cViewPr varScale="1">
        <p:scale>
          <a:sx n="101" d="100"/>
          <a:sy n="101" d="100"/>
        </p:scale>
        <p:origin x="3032" y="19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a:t>Scale</a:t>
            </a:r>
            <a:r>
              <a:rPr lang="en-US" baseline="0" dirty="0"/>
              <a:t> in arcseconds per pixel</a:t>
            </a:r>
            <a:endParaRPr lang="en-US" dirty="0"/>
          </a:p>
        </c:rich>
      </c:tx>
      <c:layout>
        <c:manualLayout>
          <c:xMode val="edge"/>
          <c:yMode val="edge"/>
          <c:x val="0.22279081860050509"/>
          <c:y val="2.628985371041954E-3"/>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505771802109642"/>
          <c:y val="0.1157674743171935"/>
          <c:w val="0.81483162482048244"/>
          <c:h val="0.8219077698110091"/>
        </c:manualLayout>
      </c:layout>
      <c:stockChart>
        <c:ser>
          <c:idx val="0"/>
          <c:order val="0"/>
          <c:tx>
            <c:strRef>
              <c:f>Sheet1!$B$1</c:f>
              <c:strCache>
                <c:ptCount val="1"/>
                <c:pt idx="0">
                  <c:v>Column1</c:v>
                </c:pt>
              </c:strCache>
            </c:strRef>
          </c:tx>
          <c:spPr>
            <a:ln w="25400" cap="rnd">
              <a:noFill/>
              <a:round/>
            </a:ln>
            <a:effectLst/>
          </c:spPr>
          <c:marker>
            <c:symbol val="none"/>
          </c:marker>
          <c:cat>
            <c:strRef>
              <c:f>Sheet1!$A$2:$A$7</c:f>
              <c:strCache>
                <c:ptCount val="6"/>
                <c:pt idx="0">
                  <c:v>80 F</c:v>
                </c:pt>
                <c:pt idx="2">
                  <c:v>65 F</c:v>
                </c:pt>
                <c:pt idx="4">
                  <c:v>39 F</c:v>
                </c:pt>
                <c:pt idx="5">
                  <c:v>28 F</c:v>
                </c:pt>
              </c:strCache>
            </c:strRef>
          </c:cat>
          <c:val>
            <c:numRef>
              <c:f>Sheet1!$B$2:$B$7</c:f>
              <c:numCache>
                <c:formatCode>General</c:formatCode>
                <c:ptCount val="6"/>
                <c:pt idx="0">
                  <c:v>7.0032300000000006E-2</c:v>
                </c:pt>
                <c:pt idx="2">
                  <c:v>6.9999400000000003E-2</c:v>
                </c:pt>
                <c:pt idx="4">
                  <c:v>7.0076899999999998E-2</c:v>
                </c:pt>
                <c:pt idx="5">
                  <c:v>7.0021399999999998E-2</c:v>
                </c:pt>
              </c:numCache>
            </c:numRef>
          </c:val>
          <c:smooth val="0"/>
          <c:extLst>
            <c:ext xmlns:c16="http://schemas.microsoft.com/office/drawing/2014/chart" uri="{C3380CC4-5D6E-409C-BE32-E72D297353CC}">
              <c16:uniqueId val="{00000000-2FDA-D148-A9B2-9DCC7D9A8207}"/>
            </c:ext>
          </c:extLst>
        </c:ser>
        <c:ser>
          <c:idx val="1"/>
          <c:order val="1"/>
          <c:tx>
            <c:strRef>
              <c:f>Sheet1!$C$1</c:f>
              <c:strCache>
                <c:ptCount val="1"/>
                <c:pt idx="0">
                  <c:v>Column2</c:v>
                </c:pt>
              </c:strCache>
            </c:strRef>
          </c:tx>
          <c:spPr>
            <a:ln w="25400" cap="rnd">
              <a:noFill/>
              <a:round/>
            </a:ln>
            <a:effectLst/>
          </c:spPr>
          <c:marker>
            <c:symbol val="none"/>
          </c:marker>
          <c:cat>
            <c:strRef>
              <c:f>Sheet1!$A$2:$A$7</c:f>
              <c:strCache>
                <c:ptCount val="6"/>
                <c:pt idx="0">
                  <c:v>80 F</c:v>
                </c:pt>
                <c:pt idx="2">
                  <c:v>65 F</c:v>
                </c:pt>
                <c:pt idx="4">
                  <c:v>39 F</c:v>
                </c:pt>
                <c:pt idx="5">
                  <c:v>28 F</c:v>
                </c:pt>
              </c:strCache>
            </c:strRef>
          </c:cat>
          <c:val>
            <c:numRef>
              <c:f>Sheet1!$C$2:$C$7</c:f>
              <c:numCache>
                <c:formatCode>General</c:formatCode>
                <c:ptCount val="6"/>
                <c:pt idx="0">
                  <c:v>7.1643042899999995E-2</c:v>
                </c:pt>
                <c:pt idx="2">
                  <c:v>7.090939219999999E-2</c:v>
                </c:pt>
                <c:pt idx="4">
                  <c:v>7.0776197385099993E-2</c:v>
                </c:pt>
                <c:pt idx="5">
                  <c:v>7.0280479179999994E-2</c:v>
                </c:pt>
              </c:numCache>
            </c:numRef>
          </c:val>
          <c:smooth val="0"/>
          <c:extLst>
            <c:ext xmlns:c16="http://schemas.microsoft.com/office/drawing/2014/chart" uri="{C3380CC4-5D6E-409C-BE32-E72D297353CC}">
              <c16:uniqueId val="{00000001-2FDA-D148-A9B2-9DCC7D9A8207}"/>
            </c:ext>
          </c:extLst>
        </c:ser>
        <c:ser>
          <c:idx val="2"/>
          <c:order val="2"/>
          <c:tx>
            <c:strRef>
              <c:f>Sheet1!$D$1</c:f>
              <c:strCache>
                <c:ptCount val="1"/>
                <c:pt idx="0">
                  <c:v>Column3</c:v>
                </c:pt>
              </c:strCache>
            </c:strRef>
          </c:tx>
          <c:spPr>
            <a:ln w="25400" cap="rnd">
              <a:noFill/>
              <a:round/>
            </a:ln>
            <a:effectLst/>
          </c:spPr>
          <c:marker>
            <c:symbol val="none"/>
          </c:marker>
          <c:cat>
            <c:strRef>
              <c:f>Sheet1!$A$2:$A$7</c:f>
              <c:strCache>
                <c:ptCount val="6"/>
                <c:pt idx="0">
                  <c:v>80 F</c:v>
                </c:pt>
                <c:pt idx="2">
                  <c:v>65 F</c:v>
                </c:pt>
                <c:pt idx="4">
                  <c:v>39 F</c:v>
                </c:pt>
                <c:pt idx="5">
                  <c:v>28 F</c:v>
                </c:pt>
              </c:strCache>
            </c:strRef>
          </c:cat>
          <c:val>
            <c:numRef>
              <c:f>Sheet1!$D$2:$D$7</c:f>
              <c:numCache>
                <c:formatCode>General</c:formatCode>
                <c:ptCount val="6"/>
                <c:pt idx="0">
                  <c:v>6.8421557100000002E-2</c:v>
                </c:pt>
                <c:pt idx="2">
                  <c:v>6.9089407800000002E-2</c:v>
                </c:pt>
                <c:pt idx="4">
                  <c:v>6.9377602614900002E-2</c:v>
                </c:pt>
                <c:pt idx="5">
                  <c:v>6.9762320820000001E-2</c:v>
                </c:pt>
              </c:numCache>
            </c:numRef>
          </c:val>
          <c:smooth val="0"/>
          <c:extLst>
            <c:ext xmlns:c16="http://schemas.microsoft.com/office/drawing/2014/chart" uri="{C3380CC4-5D6E-409C-BE32-E72D297353CC}">
              <c16:uniqueId val="{00000002-2FDA-D148-A9B2-9DCC7D9A8207}"/>
            </c:ext>
          </c:extLst>
        </c:ser>
        <c:ser>
          <c:idx val="3"/>
          <c:order val="3"/>
          <c:tx>
            <c:strRef>
              <c:f>Sheet1!$E$1</c:f>
              <c:strCache>
                <c:ptCount val="1"/>
                <c:pt idx="0">
                  <c:v>Column4</c:v>
                </c:pt>
              </c:strCache>
            </c:strRef>
          </c:tx>
          <c:spPr>
            <a:ln w="25400" cap="rnd">
              <a:noFill/>
              <a:round/>
            </a:ln>
            <a:effectLst/>
          </c:spPr>
          <c:marker>
            <c:symbol val="none"/>
          </c:marker>
          <c:cat>
            <c:strRef>
              <c:f>Sheet1!$A$2:$A$7</c:f>
              <c:strCache>
                <c:ptCount val="6"/>
                <c:pt idx="0">
                  <c:v>80 F</c:v>
                </c:pt>
                <c:pt idx="2">
                  <c:v>65 F</c:v>
                </c:pt>
                <c:pt idx="4">
                  <c:v>39 F</c:v>
                </c:pt>
                <c:pt idx="5">
                  <c:v>28 F</c:v>
                </c:pt>
              </c:strCache>
            </c:strRef>
          </c:cat>
          <c:val>
            <c:numRef>
              <c:f>Sheet1!$E$2:$E$7</c:f>
              <c:numCache>
                <c:formatCode>General</c:formatCode>
                <c:ptCount val="6"/>
                <c:pt idx="0">
                  <c:v>7.0032300000000006E-2</c:v>
                </c:pt>
                <c:pt idx="2">
                  <c:v>6.9999400000000003E-2</c:v>
                </c:pt>
                <c:pt idx="4">
                  <c:v>7.0076899999999998E-2</c:v>
                </c:pt>
                <c:pt idx="5">
                  <c:v>7.0021399999999998E-2</c:v>
                </c:pt>
              </c:numCache>
            </c:numRef>
          </c:val>
          <c:smooth val="0"/>
          <c:extLst>
            <c:ext xmlns:c16="http://schemas.microsoft.com/office/drawing/2014/chart" uri="{C3380CC4-5D6E-409C-BE32-E72D297353CC}">
              <c16:uniqueId val="{00000003-2FDA-D148-A9B2-9DCC7D9A8207}"/>
            </c:ext>
          </c:extLst>
        </c:ser>
        <c:dLbls>
          <c:showLegendKey val="0"/>
          <c:showVal val="0"/>
          <c:showCatName val="0"/>
          <c:showSerName val="0"/>
          <c:showPercent val="0"/>
          <c:showBubbleSize val="0"/>
        </c:dLbls>
        <c:hiLowLines>
          <c:spPr>
            <a:ln w="9525" cap="flat" cmpd="sng" algn="ctr">
              <a:solidFill>
                <a:schemeClr val="tx1">
                  <a:lumMod val="75000"/>
                  <a:lumOff val="25000"/>
                </a:schemeClr>
              </a:solidFill>
              <a:round/>
            </a:ln>
            <a:effectLst/>
          </c:spPr>
        </c:hiLowLines>
        <c:upDownBars>
          <c:gapWidth val="150"/>
          <c:upBars>
            <c:spPr>
              <a:solidFill>
                <a:schemeClr val="lt1"/>
              </a:solidFill>
              <a:ln w="9525" cap="flat" cmpd="sng" algn="ctr">
                <a:solidFill>
                  <a:schemeClr val="tx1">
                    <a:lumMod val="65000"/>
                    <a:lumOff val="35000"/>
                  </a:schemeClr>
                </a:solidFill>
                <a:round/>
              </a:ln>
              <a:effectLst/>
            </c:spPr>
          </c:upBars>
          <c:downBars>
            <c:spPr>
              <a:solidFill>
                <a:schemeClr val="dk1">
                  <a:lumMod val="75000"/>
                  <a:lumOff val="25000"/>
                </a:schemeClr>
              </a:solidFill>
              <a:ln w="9525" cap="flat" cmpd="sng" algn="ctr">
                <a:solidFill>
                  <a:schemeClr val="tx1">
                    <a:lumMod val="65000"/>
                    <a:lumOff val="35000"/>
                  </a:schemeClr>
                </a:solidFill>
                <a:round/>
              </a:ln>
              <a:effectLst/>
            </c:spPr>
          </c:downBars>
        </c:upDownBars>
        <c:axId val="1377204208"/>
        <c:axId val="1377205856"/>
      </c:stockChart>
      <c:catAx>
        <c:axId val="1377204208"/>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377205856"/>
        <c:crosses val="autoZero"/>
        <c:auto val="1"/>
        <c:lblAlgn val="ctr"/>
        <c:lblOffset val="100"/>
        <c:noMultiLvlLbl val="0"/>
      </c:catAx>
      <c:valAx>
        <c:axId val="137720585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37720420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2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77CEA24-24D3-7442-9422-31F68624AC6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D7EABF9A-F666-E746-A17A-A944B617EBC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FB4BBCC-5E92-5F47-9390-6674698B61ED}" type="datetimeFigureOut">
              <a:rPr lang="en-US" smtClean="0"/>
              <a:t>3/9/23</a:t>
            </a:fld>
            <a:endParaRPr lang="en-US"/>
          </a:p>
        </p:txBody>
      </p:sp>
      <p:sp>
        <p:nvSpPr>
          <p:cNvPr id="4" name="Footer Placeholder 3">
            <a:extLst>
              <a:ext uri="{FF2B5EF4-FFF2-40B4-BE49-F238E27FC236}">
                <a16:creationId xmlns:a16="http://schemas.microsoft.com/office/drawing/2014/main" id="{4FEC3261-4F44-0747-AA49-9517D7C7A32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A149DEF0-A4E4-8145-BDA4-642814DF4AE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3130B89-58EE-724E-A1F6-6EF58EDB96CD}" type="slidenum">
              <a:rPr lang="en-US" smtClean="0"/>
              <a:t>‹#›</a:t>
            </a:fld>
            <a:endParaRPr lang="en-US"/>
          </a:p>
        </p:txBody>
      </p:sp>
    </p:spTree>
    <p:extLst>
      <p:ext uri="{BB962C8B-B14F-4D97-AF65-F5344CB8AC3E}">
        <p14:creationId xmlns:p14="http://schemas.microsoft.com/office/powerpoint/2010/main" val="248507406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C1EBE94-BC42-314C-B768-2D1B1D70837D}" type="datetimeFigureOut">
              <a:rPr lang="en-US" smtClean="0"/>
              <a:t>3/9/23</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E306BC0-149A-EB48-9128-EDC2BBA3EE6F}" type="slidenum">
              <a:rPr lang="en-US" smtClean="0"/>
              <a:t>‹#›</a:t>
            </a:fld>
            <a:endParaRPr lang="en-US"/>
          </a:p>
        </p:txBody>
      </p:sp>
    </p:spTree>
    <p:extLst>
      <p:ext uri="{BB962C8B-B14F-4D97-AF65-F5344CB8AC3E}">
        <p14:creationId xmlns:p14="http://schemas.microsoft.com/office/powerpoint/2010/main" val="37541315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Speckle pattern due to seeing induced phase fluctuations on the wavefront</a:t>
            </a:r>
          </a:p>
          <a:p>
            <a:endParaRPr lang="en-US" dirty="0"/>
          </a:p>
          <a:p>
            <a:r>
              <a:rPr lang="en-US" dirty="0"/>
              <a:t>Auto-correlation function calculated from the power spectrum (calculated by summing the square modulus of the FT)</a:t>
            </a:r>
          </a:p>
        </p:txBody>
      </p:sp>
      <p:sp>
        <p:nvSpPr>
          <p:cNvPr id="4" name="Slide Number Placeholder 3"/>
          <p:cNvSpPr>
            <a:spLocks noGrp="1"/>
          </p:cNvSpPr>
          <p:nvPr>
            <p:ph type="sldNum" sz="quarter" idx="5"/>
          </p:nvPr>
        </p:nvSpPr>
        <p:spPr/>
        <p:txBody>
          <a:bodyPr/>
          <a:lstStyle/>
          <a:p>
            <a:fld id="{0F40367C-7274-415E-88CB-CE53B4608008}" type="slidenum">
              <a:rPr lang="en-US" smtClean="0"/>
              <a:t>1</a:t>
            </a:fld>
            <a:endParaRPr lang="en-US"/>
          </a:p>
        </p:txBody>
      </p:sp>
    </p:spTree>
    <p:extLst>
      <p:ext uri="{BB962C8B-B14F-4D97-AF65-F5344CB8AC3E}">
        <p14:creationId xmlns:p14="http://schemas.microsoft.com/office/powerpoint/2010/main" val="17516046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r>
                  <a:rPr lang="en-US" sz="2400" dirty="0"/>
                  <a:t>Calibration is performed with a slit-mask, precisely machined in the Instrument Shop, attached to lens end of the telescope.</a:t>
                </a:r>
              </a:p>
              <a:p>
                <a:pPr lvl="1"/>
                <a:r>
                  <a:rPr lang="en-US" sz="2000" dirty="0"/>
                  <a:t>Slit-spacing = 76.83 mm</a:t>
                </a:r>
              </a:p>
              <a:p>
                <a:pPr lvl="1"/>
                <a:r>
                  <a:rPr lang="en-US" sz="2000" dirty="0"/>
                  <a:t>Wavelength of observation = 550</a:t>
                </a:r>
                <a14:m>
                  <m:oMath xmlns:m="http://schemas.openxmlformats.org/officeDocument/2006/math">
                    <m:r>
                      <a:rPr lang="en-US" sz="2000" i="1" smtClean="0">
                        <a:latin typeface="Cambria Math" panose="02040503050406030204" pitchFamily="18" charset="0"/>
                        <a:ea typeface="Cambria Math" panose="02040503050406030204" pitchFamily="18" charset="0"/>
                      </a:rPr>
                      <m:t>±</m:t>
                    </m:r>
                  </m:oMath>
                </a14:m>
                <a:r>
                  <a:rPr lang="en-US" sz="2000" dirty="0"/>
                  <a:t>25 nm</a:t>
                </a:r>
              </a:p>
              <a:p>
                <a:pPr lvl="1"/>
                <a:r>
                  <a:rPr lang="en-US" sz="2000" b="1" dirty="0"/>
                  <a:t>Multiple orientations done to determine aspect ratio of CCD.</a:t>
                </a:r>
              </a:p>
            </p:txBody>
          </p:sp>
        </mc:Choice>
        <mc:Fallback xmlns="">
          <p:sp>
            <p:nvSpPr>
              <p:cNvPr id="3" name="Notes Placeholder 2"/>
              <p:cNvSpPr>
                <a:spLocks noGrp="1"/>
              </p:cNvSpPr>
              <p:nvPr>
                <p:ph type="body" idx="1"/>
              </p:nvPr>
            </p:nvSpPr>
            <p:spPr/>
            <p:txBody>
              <a:bodyPr/>
              <a:lstStyle/>
              <a:p>
                <a:r>
                  <a:rPr lang="en-US" sz="2400" dirty="0"/>
                  <a:t>Calibration is performed with a slit-mask, precisely machined in the Instrument Shop, attached to lens end of the telescope.</a:t>
                </a:r>
              </a:p>
              <a:p>
                <a:pPr lvl="1"/>
                <a:r>
                  <a:rPr lang="en-US" sz="2000" dirty="0"/>
                  <a:t>Slit-spacing = 76.83 mm</a:t>
                </a:r>
              </a:p>
              <a:p>
                <a:pPr lvl="1"/>
                <a:r>
                  <a:rPr lang="en-US" sz="2000" dirty="0"/>
                  <a:t>Wavelength of observation = 550</a:t>
                </a:r>
                <a:r>
                  <a:rPr lang="en-US" sz="2000" i="0">
                    <a:latin typeface="Cambria Math" panose="02040503050406030204" pitchFamily="18" charset="0"/>
                    <a:ea typeface="Cambria Math" panose="02040503050406030204" pitchFamily="18" charset="0"/>
                  </a:rPr>
                  <a:t>±</a:t>
                </a:r>
                <a:r>
                  <a:rPr lang="en-US" sz="2000" dirty="0"/>
                  <a:t>25 nm</a:t>
                </a:r>
              </a:p>
              <a:p>
                <a:pPr lvl="1"/>
                <a:r>
                  <a:rPr lang="en-US" sz="2000" b="1" dirty="0"/>
                  <a:t>Multiple orientations done to determine aspect ratio of CCD.</a:t>
                </a:r>
              </a:p>
            </p:txBody>
          </p:sp>
        </mc:Fallback>
      </mc:AlternateContent>
      <p:sp>
        <p:nvSpPr>
          <p:cNvPr id="4" name="Slide Number Placeholder 3"/>
          <p:cNvSpPr>
            <a:spLocks noGrp="1"/>
          </p:cNvSpPr>
          <p:nvPr>
            <p:ph type="sldNum" sz="quarter" idx="5"/>
          </p:nvPr>
        </p:nvSpPr>
        <p:spPr/>
        <p:txBody>
          <a:bodyPr/>
          <a:lstStyle/>
          <a:p>
            <a:fld id="{EE306BC0-149A-EB48-9128-EDC2BBA3EE6F}" type="slidenum">
              <a:rPr lang="en-US" smtClean="0"/>
              <a:t>11</a:t>
            </a:fld>
            <a:endParaRPr lang="en-US"/>
          </a:p>
        </p:txBody>
      </p:sp>
    </p:spTree>
    <p:extLst>
      <p:ext uri="{BB962C8B-B14F-4D97-AF65-F5344CB8AC3E}">
        <p14:creationId xmlns:p14="http://schemas.microsoft.com/office/powerpoint/2010/main" val="12880552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ourier New" panose="02070309020205020404" pitchFamily="49" charset="0"/>
              </a:rPr>
              <a:t>Fraction of doubles resolved below the line</a:t>
            </a:r>
            <a:endParaRPr lang="en-US" dirty="0"/>
          </a:p>
        </p:txBody>
      </p:sp>
      <p:sp>
        <p:nvSpPr>
          <p:cNvPr id="4" name="Slide Number Placeholder 3"/>
          <p:cNvSpPr>
            <a:spLocks noGrp="1"/>
          </p:cNvSpPr>
          <p:nvPr>
            <p:ph type="sldNum" sz="quarter" idx="5"/>
          </p:nvPr>
        </p:nvSpPr>
        <p:spPr/>
        <p:txBody>
          <a:bodyPr/>
          <a:lstStyle/>
          <a:p>
            <a:fld id="{EE306BC0-149A-EB48-9128-EDC2BBA3EE6F}" type="slidenum">
              <a:rPr lang="en-US" smtClean="0"/>
              <a:t>13</a:t>
            </a:fld>
            <a:endParaRPr lang="en-US"/>
          </a:p>
        </p:txBody>
      </p:sp>
    </p:spTree>
    <p:extLst>
      <p:ext uri="{BB962C8B-B14F-4D97-AF65-F5344CB8AC3E}">
        <p14:creationId xmlns:p14="http://schemas.microsoft.com/office/powerpoint/2010/main" val="42070477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Jan – Nov 2021</a:t>
            </a:r>
          </a:p>
        </p:txBody>
      </p:sp>
      <p:sp>
        <p:nvSpPr>
          <p:cNvPr id="4" name="Slide Number Placeholder 3"/>
          <p:cNvSpPr>
            <a:spLocks noGrp="1"/>
          </p:cNvSpPr>
          <p:nvPr>
            <p:ph type="sldNum" sz="quarter" idx="5"/>
          </p:nvPr>
        </p:nvSpPr>
        <p:spPr/>
        <p:txBody>
          <a:bodyPr/>
          <a:lstStyle/>
          <a:p>
            <a:fld id="{EE306BC0-149A-EB48-9128-EDC2BBA3EE6F}" type="slidenum">
              <a:rPr lang="en-US" smtClean="0"/>
              <a:t>14</a:t>
            </a:fld>
            <a:endParaRPr lang="en-US"/>
          </a:p>
        </p:txBody>
      </p:sp>
    </p:spTree>
    <p:extLst>
      <p:ext uri="{BB962C8B-B14F-4D97-AF65-F5344CB8AC3E}">
        <p14:creationId xmlns:p14="http://schemas.microsoft.com/office/powerpoint/2010/main" val="11217102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124 nights</a:t>
            </a:r>
          </a:p>
          <a:p>
            <a:r>
              <a:rPr lang="en-US" dirty="0"/>
              <a:t>7250 Observations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4103 Double star measures</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E306BC0-149A-EB48-9128-EDC2BBA3EE6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9769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6024 Observations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3380 Double star measures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2891 good dm</a:t>
            </a:r>
          </a:p>
        </p:txBody>
      </p:sp>
      <p:sp>
        <p:nvSpPr>
          <p:cNvPr id="4" name="Slide Number Placeholder 3"/>
          <p:cNvSpPr>
            <a:spLocks noGrp="1"/>
          </p:cNvSpPr>
          <p:nvPr>
            <p:ph type="sldNum" sz="quarter" idx="5"/>
          </p:nvPr>
        </p:nvSpPr>
        <p:spPr/>
        <p:txBody>
          <a:bodyPr/>
          <a:lstStyle/>
          <a:p>
            <a:fld id="{EE306BC0-149A-EB48-9128-EDC2BBA3EE6F}" type="slidenum">
              <a:rPr lang="en-US" smtClean="0"/>
              <a:t>16</a:t>
            </a:fld>
            <a:endParaRPr lang="en-US"/>
          </a:p>
        </p:txBody>
      </p:sp>
    </p:spTree>
    <p:extLst>
      <p:ext uri="{BB962C8B-B14F-4D97-AF65-F5344CB8AC3E}">
        <p14:creationId xmlns:p14="http://schemas.microsoft.com/office/powerpoint/2010/main" val="4971619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6024 Observations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3380 Double star measures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2891 good dm</a:t>
            </a:r>
          </a:p>
        </p:txBody>
      </p:sp>
      <p:sp>
        <p:nvSpPr>
          <p:cNvPr id="4" name="Slide Number Placeholder 3"/>
          <p:cNvSpPr>
            <a:spLocks noGrp="1"/>
          </p:cNvSpPr>
          <p:nvPr>
            <p:ph type="sldNum" sz="quarter" idx="5"/>
          </p:nvPr>
        </p:nvSpPr>
        <p:spPr/>
        <p:txBody>
          <a:bodyPr/>
          <a:lstStyle/>
          <a:p>
            <a:fld id="{EE306BC0-149A-EB48-9128-EDC2BBA3EE6F}" type="slidenum">
              <a:rPr lang="en-US" smtClean="0"/>
              <a:t>17</a:t>
            </a:fld>
            <a:endParaRPr lang="en-US"/>
          </a:p>
        </p:txBody>
      </p:sp>
    </p:spTree>
    <p:extLst>
      <p:ext uri="{BB962C8B-B14F-4D97-AF65-F5344CB8AC3E}">
        <p14:creationId xmlns:p14="http://schemas.microsoft.com/office/powerpoint/2010/main" val="40737659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Avg 1+ </a:t>
            </a:r>
            <a:r>
              <a:rPr lang="en-US" dirty="0" err="1"/>
              <a:t>resid</a:t>
            </a:r>
            <a:r>
              <a:rPr lang="en-US" dirty="0"/>
              <a:t>: mean = 0.5, RMS = 0.90</a:t>
            </a:r>
          </a:p>
          <a:p>
            <a:r>
              <a:rPr lang="en-US" dirty="0"/>
              <a:t>Avg 3+ </a:t>
            </a:r>
            <a:r>
              <a:rPr lang="en-US" dirty="0" err="1"/>
              <a:t>resid</a:t>
            </a:r>
            <a:r>
              <a:rPr lang="en-US" dirty="0"/>
              <a:t>: mean = 0.23, rms = 0.48</a:t>
            </a:r>
          </a:p>
        </p:txBody>
      </p:sp>
      <p:sp>
        <p:nvSpPr>
          <p:cNvPr id="4" name="Slide Number Placeholder 3"/>
          <p:cNvSpPr>
            <a:spLocks noGrp="1"/>
          </p:cNvSpPr>
          <p:nvPr>
            <p:ph type="sldNum" sz="quarter" idx="5"/>
          </p:nvPr>
        </p:nvSpPr>
        <p:spPr/>
        <p:txBody>
          <a:bodyPr/>
          <a:lstStyle/>
          <a:p>
            <a:fld id="{EE306BC0-149A-EB48-9128-EDC2BBA3EE6F}" type="slidenum">
              <a:rPr lang="en-US" smtClean="0"/>
              <a:t>20</a:t>
            </a:fld>
            <a:endParaRPr lang="en-US"/>
          </a:p>
        </p:txBody>
      </p:sp>
    </p:spTree>
    <p:extLst>
      <p:ext uri="{BB962C8B-B14F-4D97-AF65-F5344CB8AC3E}">
        <p14:creationId xmlns:p14="http://schemas.microsoft.com/office/powerpoint/2010/main" val="38507470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a typeface="Cambria Math" panose="02040503050406030204" pitchFamily="18" charset="0"/>
              </a:rPr>
              <a:t>Errors larger with higher temperatures, but this also corresponds to the brightest single star. This may be a temperature effect or may be a magnitude effect. However, what is significant is that the mean is unchanged : no change in scale with temperature.</a:t>
            </a:r>
          </a:p>
          <a:p>
            <a:r>
              <a:rPr lang="en-US" dirty="0"/>
              <a:t>50-60 HI/LO pairs</a:t>
            </a:r>
          </a:p>
        </p:txBody>
      </p:sp>
      <p:sp>
        <p:nvSpPr>
          <p:cNvPr id="4" name="Slide Number Placeholder 3"/>
          <p:cNvSpPr>
            <a:spLocks noGrp="1"/>
          </p:cNvSpPr>
          <p:nvPr>
            <p:ph type="sldNum" sz="quarter" idx="5"/>
          </p:nvPr>
        </p:nvSpPr>
        <p:spPr/>
        <p:txBody>
          <a:bodyPr/>
          <a:lstStyle/>
          <a:p>
            <a:fld id="{EE306BC0-149A-EB48-9128-EDC2BBA3EE6F}" type="slidenum">
              <a:rPr lang="en-US" smtClean="0"/>
              <a:t>24</a:t>
            </a:fld>
            <a:endParaRPr lang="en-US"/>
          </a:p>
        </p:txBody>
      </p:sp>
    </p:spTree>
    <p:extLst>
      <p:ext uri="{BB962C8B-B14F-4D97-AF65-F5344CB8AC3E}">
        <p14:creationId xmlns:p14="http://schemas.microsoft.com/office/powerpoint/2010/main" val="17273511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Total = 309 doubles observed ~ Feb – Apr 2021</a:t>
            </a:r>
          </a:p>
        </p:txBody>
      </p:sp>
      <p:sp>
        <p:nvSpPr>
          <p:cNvPr id="4" name="Slide Number Placeholder 3"/>
          <p:cNvSpPr>
            <a:spLocks noGrp="1"/>
          </p:cNvSpPr>
          <p:nvPr>
            <p:ph type="sldNum" sz="quarter" idx="5"/>
          </p:nvPr>
        </p:nvSpPr>
        <p:spPr/>
        <p:txBody>
          <a:bodyPr/>
          <a:lstStyle/>
          <a:p>
            <a:fld id="{0F40367C-7274-415E-88CB-CE53B4608008}" type="slidenum">
              <a:rPr lang="en-US" smtClean="0"/>
              <a:t>26</a:t>
            </a:fld>
            <a:endParaRPr lang="en-US"/>
          </a:p>
        </p:txBody>
      </p:sp>
    </p:spTree>
    <p:extLst>
      <p:ext uri="{BB962C8B-B14F-4D97-AF65-F5344CB8AC3E}">
        <p14:creationId xmlns:p14="http://schemas.microsoft.com/office/powerpoint/2010/main" val="32510346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Speckle pattern due to seeing induced phase fluctuations on the wavefront</a:t>
            </a:r>
          </a:p>
          <a:p>
            <a:endParaRPr lang="en-US" dirty="0"/>
          </a:p>
          <a:p>
            <a:r>
              <a:rPr lang="en-US" dirty="0"/>
              <a:t>Auto-correlation function calculated from the power spectrum (calculated by summing the square modulus of the FT)</a:t>
            </a:r>
          </a:p>
        </p:txBody>
      </p:sp>
      <p:sp>
        <p:nvSpPr>
          <p:cNvPr id="4" name="Slide Number Placeholder 3"/>
          <p:cNvSpPr>
            <a:spLocks noGrp="1"/>
          </p:cNvSpPr>
          <p:nvPr>
            <p:ph type="sldNum" sz="quarter" idx="5"/>
          </p:nvPr>
        </p:nvSpPr>
        <p:spPr/>
        <p:txBody>
          <a:bodyPr/>
          <a:lstStyle/>
          <a:p>
            <a:fld id="{0F40367C-7274-415E-88CB-CE53B4608008}" type="slidenum">
              <a:rPr lang="en-US" smtClean="0"/>
              <a:t>2</a:t>
            </a:fld>
            <a:endParaRPr lang="en-US"/>
          </a:p>
        </p:txBody>
      </p:sp>
    </p:spTree>
    <p:extLst>
      <p:ext uri="{BB962C8B-B14F-4D97-AF65-F5344CB8AC3E}">
        <p14:creationId xmlns:p14="http://schemas.microsoft.com/office/powerpoint/2010/main" val="26823601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Speckle pattern due to seeing induced phase fluctuations on the wavefront</a:t>
            </a:r>
          </a:p>
          <a:p>
            <a:pPr marL="171450" indent="-171450">
              <a:buFontTx/>
              <a:buChar char="-"/>
            </a:pPr>
            <a:r>
              <a:rPr lang="en-US" dirty="0"/>
              <a:t>Auto-correlation function calculated from the power spectrum (calculated by summing the square modulus of the FT)</a:t>
            </a:r>
          </a:p>
          <a:p>
            <a:pPr marL="171450" indent="-171450">
              <a:buFontTx/>
              <a:buChar char="-"/>
            </a:pPr>
            <a:r>
              <a:rPr lang="en-US" dirty="0"/>
              <a:t>Fringe spacing = binary separation, orientation = binary position angles, depth = magnitude difference</a:t>
            </a:r>
          </a:p>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0F40367C-7274-415E-88CB-CE53B4608008}" type="slidenum">
              <a:rPr lang="en-US" smtClean="0"/>
              <a:t>3</a:t>
            </a:fld>
            <a:endParaRPr lang="en-US"/>
          </a:p>
        </p:txBody>
      </p:sp>
    </p:spTree>
    <p:extLst>
      <p:ext uri="{BB962C8B-B14F-4D97-AF65-F5344CB8AC3E}">
        <p14:creationId xmlns:p14="http://schemas.microsoft.com/office/powerpoint/2010/main" val="41466701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Kappa Uma: </a:t>
            </a:r>
            <a:r>
              <a:rPr lang="en-US" dirty="0" err="1"/>
              <a:t>sep</a:t>
            </a:r>
            <a:r>
              <a:rPr lang="en-US" dirty="0"/>
              <a:t> = 0.3”, V ~ 4, </a:t>
            </a:r>
            <a:r>
              <a:rPr lang="en-US" dirty="0" err="1"/>
              <a:t>obs</a:t>
            </a:r>
            <a:r>
              <a:rPr lang="en-US" dirty="0"/>
              <a:t> since 1907</a:t>
            </a:r>
          </a:p>
          <a:p>
            <a:pPr marL="171450" indent="-171450">
              <a:buFontTx/>
              <a:buChar char="-"/>
            </a:pPr>
            <a:r>
              <a:rPr lang="en-US" dirty="0"/>
              <a:t>K </a:t>
            </a:r>
            <a:r>
              <a:rPr lang="en-US" dirty="0" err="1"/>
              <a:t>UMa</a:t>
            </a:r>
            <a:r>
              <a:rPr lang="en-US" dirty="0"/>
              <a:t> speckle photograph from McAlister 1983, PS from 50 speckle frames</a:t>
            </a:r>
          </a:p>
          <a:p>
            <a:r>
              <a:rPr lang="en-US" dirty="0"/>
              <a:t>- ~35 measures from McAlister/GSU speckle</a:t>
            </a:r>
          </a:p>
        </p:txBody>
      </p:sp>
      <p:sp>
        <p:nvSpPr>
          <p:cNvPr id="4" name="Slide Number Placeholder 3"/>
          <p:cNvSpPr>
            <a:spLocks noGrp="1"/>
          </p:cNvSpPr>
          <p:nvPr>
            <p:ph type="sldNum" sz="quarter" idx="5"/>
          </p:nvPr>
        </p:nvSpPr>
        <p:spPr/>
        <p:txBody>
          <a:bodyPr/>
          <a:lstStyle/>
          <a:p>
            <a:fld id="{EE306BC0-149A-EB48-9128-EDC2BBA3EE6F}" type="slidenum">
              <a:rPr lang="en-US" smtClean="0"/>
              <a:t>4</a:t>
            </a:fld>
            <a:endParaRPr lang="en-US"/>
          </a:p>
        </p:txBody>
      </p:sp>
    </p:spTree>
    <p:extLst>
      <p:ext uri="{BB962C8B-B14F-4D97-AF65-F5344CB8AC3E}">
        <p14:creationId xmlns:p14="http://schemas.microsoft.com/office/powerpoint/2010/main" val="22397972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Observed solar system bodies and double stars </a:t>
            </a:r>
          </a:p>
          <a:p>
            <a:r>
              <a:rPr lang="en-US" dirty="0"/>
              <a:t>Masses of outer planets important for correct ephemerides</a:t>
            </a:r>
          </a:p>
        </p:txBody>
      </p:sp>
      <p:sp>
        <p:nvSpPr>
          <p:cNvPr id="4" name="Slide Number Placeholder 3"/>
          <p:cNvSpPr>
            <a:spLocks noGrp="1"/>
          </p:cNvSpPr>
          <p:nvPr>
            <p:ph type="sldNum" sz="quarter" idx="5"/>
          </p:nvPr>
        </p:nvSpPr>
        <p:spPr/>
        <p:txBody>
          <a:bodyPr/>
          <a:lstStyle/>
          <a:p>
            <a:fld id="{EE306BC0-149A-EB48-9128-EDC2BBA3EE6F}" type="slidenum">
              <a:rPr lang="en-US" smtClean="0"/>
              <a:t>5</a:t>
            </a:fld>
            <a:endParaRPr lang="en-US"/>
          </a:p>
        </p:txBody>
      </p:sp>
    </p:spTree>
    <p:extLst>
      <p:ext uri="{BB962C8B-B14F-4D97-AF65-F5344CB8AC3E}">
        <p14:creationId xmlns:p14="http://schemas.microsoft.com/office/powerpoint/2010/main" val="10284850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Precise positions and magnitudes of celestial objects for navigation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Observed solar system bodies and double stars </a:t>
            </a:r>
          </a:p>
          <a:p>
            <a:r>
              <a:rPr lang="en-US" sz="1200" b="0" i="0" kern="1200" dirty="0">
                <a:solidFill>
                  <a:schemeClr val="tx1"/>
                </a:solidFill>
                <a:effectLst/>
                <a:latin typeface="+mn-lt"/>
                <a:ea typeface="+mn-ea"/>
                <a:cs typeface="+mn-cs"/>
              </a:rPr>
              <a:t>- WDS = successor to Index Catalogue of Visual Double Stars (1963). Three earlier double star catalogs in this century (1906, 1927, 1932) each covered portions of the sky</a:t>
            </a:r>
          </a:p>
          <a:p>
            <a:endParaRPr lang="en-US" sz="1200" b="0" i="0" kern="1200" dirty="0">
              <a:solidFill>
                <a:schemeClr val="tx1"/>
              </a:solidFill>
              <a:effectLst/>
              <a:latin typeface="+mn-lt"/>
              <a:ea typeface="+mn-ea"/>
              <a:cs typeface="+mn-cs"/>
            </a:endParaRPr>
          </a:p>
          <a:p>
            <a:r>
              <a:rPr lang="en-US" dirty="0"/>
              <a:t>ICCD: 1990 – 2019</a:t>
            </a:r>
          </a:p>
          <a:p>
            <a:r>
              <a:rPr lang="en-US" dirty="0"/>
              <a:t>EMCCD: 6/2020</a:t>
            </a:r>
          </a:p>
        </p:txBody>
      </p:sp>
      <p:sp>
        <p:nvSpPr>
          <p:cNvPr id="4" name="Slide Number Placeholder 3"/>
          <p:cNvSpPr>
            <a:spLocks noGrp="1"/>
          </p:cNvSpPr>
          <p:nvPr>
            <p:ph type="sldNum" sz="quarter" idx="5"/>
          </p:nvPr>
        </p:nvSpPr>
        <p:spPr/>
        <p:txBody>
          <a:bodyPr/>
          <a:lstStyle/>
          <a:p>
            <a:fld id="{EE306BC0-149A-EB48-9128-EDC2BBA3EE6F}" type="slidenum">
              <a:rPr lang="en-US" smtClean="0"/>
              <a:t>6</a:t>
            </a:fld>
            <a:endParaRPr lang="en-US"/>
          </a:p>
        </p:txBody>
      </p:sp>
    </p:spTree>
    <p:extLst>
      <p:ext uri="{BB962C8B-B14F-4D97-AF65-F5344CB8AC3E}">
        <p14:creationId xmlns:p14="http://schemas.microsoft.com/office/powerpoint/2010/main" val="12953128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“Accurate and precise measurement of bright, modest separation double stars neglected by programs on larger telescopes”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a:t>Gaia DR2: &gt;1”, dm ~ 7</a:t>
            </a: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NPOI: 10 – 200 mas</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USNO 26”: 0.2 – 60”</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SOAR (4.1m = 13.5ft): 0.03 – 3”</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Gemini (8m = 26.ft): 0.02 – 2”</a:t>
            </a:r>
          </a:p>
        </p:txBody>
      </p:sp>
      <p:sp>
        <p:nvSpPr>
          <p:cNvPr id="4" name="Slide Number Placeholder 3"/>
          <p:cNvSpPr>
            <a:spLocks noGrp="1"/>
          </p:cNvSpPr>
          <p:nvPr>
            <p:ph type="sldNum" sz="quarter" idx="10"/>
          </p:nvPr>
        </p:nvSpPr>
        <p:spPr/>
        <p:txBody>
          <a:bodyPr/>
          <a:lstStyle/>
          <a:p>
            <a:fld id="{0F40367C-7274-415E-88CB-CE53B4608008}" type="slidenum">
              <a:rPr lang="en-US" smtClean="0"/>
              <a:t>7</a:t>
            </a:fld>
            <a:endParaRPr lang="en-US"/>
          </a:p>
        </p:txBody>
      </p:sp>
    </p:spTree>
    <p:extLst>
      <p:ext uri="{BB962C8B-B14F-4D97-AF65-F5344CB8AC3E}">
        <p14:creationId xmlns:p14="http://schemas.microsoft.com/office/powerpoint/2010/main" val="3658698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26”: </a:t>
            </a:r>
            <a:r>
              <a:rPr lang="en-US" sz="1200" kern="1200" dirty="0">
                <a:solidFill>
                  <a:schemeClr val="tx1"/>
                </a:solidFill>
                <a:effectLst/>
                <a:latin typeface="+mn-lt"/>
                <a:ea typeface="+mn-ea"/>
                <a:cs typeface="+mn-cs"/>
              </a:rPr>
              <a:t>Refractor, lens diameter D = 0.66m focal length F = 9.9m, F/D = 15. The scale is 48 </a:t>
            </a:r>
            <a:r>
              <a:rPr lang="el-GR" sz="1200" kern="1200" dirty="0">
                <a:solidFill>
                  <a:schemeClr val="tx1"/>
                </a:solidFill>
                <a:effectLst/>
                <a:latin typeface="+mn-lt"/>
                <a:ea typeface="+mn-ea"/>
                <a:cs typeface="+mn-cs"/>
              </a:rPr>
              <a:t>μ</a:t>
            </a:r>
            <a:r>
              <a:rPr lang="en-US" sz="1200" kern="1200" dirty="0">
                <a:solidFill>
                  <a:schemeClr val="tx1"/>
                </a:solidFill>
                <a:effectLst/>
                <a:latin typeface="+mn-lt"/>
                <a:ea typeface="+mn-ea"/>
                <a:cs typeface="+mn-cs"/>
              </a:rPr>
              <a:t>m per arcsecond.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EMCCD: </a:t>
            </a:r>
            <a:r>
              <a:rPr lang="en-US" sz="1200" kern="1200" dirty="0">
                <a:solidFill>
                  <a:schemeClr val="tx1"/>
                </a:solidFill>
                <a:effectLst/>
                <a:latin typeface="+mn-lt"/>
                <a:ea typeface="+mn-ea"/>
                <a:cs typeface="+mn-cs"/>
              </a:rPr>
              <a:t>13x13 </a:t>
            </a:r>
            <a:r>
              <a:rPr lang="el-GR" sz="1200" kern="1200" dirty="0">
                <a:solidFill>
                  <a:schemeClr val="tx1"/>
                </a:solidFill>
                <a:effectLst/>
                <a:latin typeface="+mn-lt"/>
                <a:ea typeface="+mn-ea"/>
                <a:cs typeface="+mn-cs"/>
              </a:rPr>
              <a:t>μ</a:t>
            </a:r>
            <a:r>
              <a:rPr lang="en-US" sz="1200" kern="1200" dirty="0">
                <a:solidFill>
                  <a:schemeClr val="tx1"/>
                </a:solidFill>
                <a:effectLst/>
                <a:latin typeface="+mn-lt"/>
                <a:ea typeface="+mn-ea"/>
                <a:cs typeface="+mn-cs"/>
              </a:rPr>
              <a:t>m, format 1024x1024 pixels (13x13mm).</a:t>
            </a:r>
          </a:p>
          <a:p>
            <a:r>
              <a:rPr lang="en-US" sz="1200" kern="1200" dirty="0">
                <a:solidFill>
                  <a:schemeClr val="tx1"/>
                </a:solidFill>
                <a:effectLst/>
                <a:latin typeface="+mn-lt"/>
                <a:ea typeface="+mn-ea"/>
                <a:cs typeface="+mn-cs"/>
              </a:rPr>
              <a:t>Use achromatic doublet lenses for re-imaging the telescope focal plane onto the detector with different magnifications.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L1 collimates beam, L2 focuses on detector</a:t>
            </a:r>
          </a:p>
        </p:txBody>
      </p:sp>
      <p:sp>
        <p:nvSpPr>
          <p:cNvPr id="4" name="Slide Number Placeholder 3"/>
          <p:cNvSpPr>
            <a:spLocks noGrp="1"/>
          </p:cNvSpPr>
          <p:nvPr>
            <p:ph type="sldNum" sz="quarter" idx="5"/>
          </p:nvPr>
        </p:nvSpPr>
        <p:spPr/>
        <p:txBody>
          <a:bodyPr/>
          <a:lstStyle/>
          <a:p>
            <a:fld id="{EE306BC0-149A-EB48-9128-EDC2BBA3EE6F}" type="slidenum">
              <a:rPr lang="en-US" smtClean="0"/>
              <a:t>9</a:t>
            </a:fld>
            <a:endParaRPr lang="en-US"/>
          </a:p>
        </p:txBody>
      </p:sp>
    </p:spTree>
    <p:extLst>
      <p:ext uri="{BB962C8B-B14F-4D97-AF65-F5344CB8AC3E}">
        <p14:creationId xmlns:p14="http://schemas.microsoft.com/office/powerpoint/2010/main" val="14219839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EMCCD delivered – 7/29/19</a:t>
            </a:r>
          </a:p>
          <a:p>
            <a:r>
              <a:rPr lang="en-US" dirty="0"/>
              <a:t>Camera head design – 2/18/20</a:t>
            </a:r>
          </a:p>
          <a:p>
            <a:r>
              <a:rPr lang="en-US" dirty="0"/>
              <a:t>Camera head printed – 4/16/20</a:t>
            </a:r>
          </a:p>
          <a:p>
            <a:r>
              <a:rPr lang="en-US" dirty="0"/>
              <a:t>EMCCD mounted – 5/8/20</a:t>
            </a:r>
          </a:p>
          <a:p>
            <a:r>
              <a:rPr lang="en-US" dirty="0"/>
              <a:t>Pointing + finder verification – 5/12/20 </a:t>
            </a:r>
          </a:p>
          <a:p>
            <a:r>
              <a:rPr lang="en-US" dirty="0"/>
              <a:t>Focus adjustment – 6/3/20</a:t>
            </a:r>
          </a:p>
          <a:p>
            <a:r>
              <a:rPr lang="en-US" b="1" dirty="0"/>
              <a:t>First data recorded – 6/7/20</a:t>
            </a:r>
          </a:p>
          <a:p>
            <a:endParaRPr lang="en-US" dirty="0"/>
          </a:p>
        </p:txBody>
      </p:sp>
      <p:sp>
        <p:nvSpPr>
          <p:cNvPr id="4" name="Slide Number Placeholder 3"/>
          <p:cNvSpPr>
            <a:spLocks noGrp="1"/>
          </p:cNvSpPr>
          <p:nvPr>
            <p:ph type="sldNum" sz="quarter" idx="5"/>
          </p:nvPr>
        </p:nvSpPr>
        <p:spPr/>
        <p:txBody>
          <a:bodyPr/>
          <a:lstStyle/>
          <a:p>
            <a:fld id="{EE306BC0-149A-EB48-9128-EDC2BBA3EE6F}" type="slidenum">
              <a:rPr lang="en-US" smtClean="0"/>
              <a:t>10</a:t>
            </a:fld>
            <a:endParaRPr lang="en-US"/>
          </a:p>
        </p:txBody>
      </p:sp>
    </p:spTree>
    <p:extLst>
      <p:ext uri="{BB962C8B-B14F-4D97-AF65-F5344CB8AC3E}">
        <p14:creationId xmlns:p14="http://schemas.microsoft.com/office/powerpoint/2010/main" val="386373767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gi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F108C26-D8B6-C042-8F3B-E0D734B9BA04}" type="datetime1">
              <a:rPr lang="en-US" smtClean="0"/>
              <a:t>3/9/23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647ADB1-D77A-664D-BC42-5055AEAFA5D6}" type="slidenum">
              <a:rPr lang="en-US" smtClean="0"/>
              <a:t>‹#›</a:t>
            </a:fld>
            <a:endParaRPr lang="en-US"/>
          </a:p>
        </p:txBody>
      </p:sp>
      <p:pic>
        <p:nvPicPr>
          <p:cNvPr id="7" name="Picture 4" descr="H:\U_S__Naval_Observatory-seal.gif">
            <a:extLst>
              <a:ext uri="{FF2B5EF4-FFF2-40B4-BE49-F238E27FC236}">
                <a16:creationId xmlns:a16="http://schemas.microsoft.com/office/drawing/2014/main" id="{AA877520-71F4-DD49-9722-0F961EDA315C}"/>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119441" y="97789"/>
            <a:ext cx="937027" cy="86868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42425253-4665-2A46-B144-E3890D10143D}"/>
              </a:ext>
            </a:extLst>
          </p:cNvPr>
          <p:cNvPicPr>
            <a:picLocks noChangeAspect="1"/>
          </p:cNvPicPr>
          <p:nvPr userDrawn="1"/>
        </p:nvPicPr>
        <p:blipFill>
          <a:blip r:embed="rId3"/>
          <a:stretch>
            <a:fillRect/>
          </a:stretch>
        </p:blipFill>
        <p:spPr>
          <a:xfrm>
            <a:off x="95117" y="87850"/>
            <a:ext cx="868979" cy="868979"/>
          </a:xfrm>
          <a:prstGeom prst="rect">
            <a:avLst/>
          </a:prstGeom>
        </p:spPr>
      </p:pic>
      <p:sp>
        <p:nvSpPr>
          <p:cNvPr id="10" name="Rectangle 62">
            <a:extLst>
              <a:ext uri="{FF2B5EF4-FFF2-40B4-BE49-F238E27FC236}">
                <a16:creationId xmlns:a16="http://schemas.microsoft.com/office/drawing/2014/main" id="{CA55114E-CB9B-A74D-8158-02E5CBF497A0}"/>
              </a:ext>
            </a:extLst>
          </p:cNvPr>
          <p:cNvSpPr>
            <a:spLocks noChangeArrowheads="1"/>
          </p:cNvSpPr>
          <p:nvPr userDrawn="1"/>
        </p:nvSpPr>
        <p:spPr bwMode="auto">
          <a:xfrm>
            <a:off x="2914650" y="6675120"/>
            <a:ext cx="5924550" cy="95250"/>
          </a:xfrm>
          <a:prstGeom prst="rect">
            <a:avLst/>
          </a:prstGeom>
          <a:solidFill>
            <a:srgbClr val="012B4B"/>
          </a:solidFill>
          <a:ln w="19050">
            <a:noFill/>
            <a:miter lim="800000"/>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1" i="1" u="none" strike="noStrike" kern="1200" cap="none" spc="0" normalizeH="0" baseline="0" noProof="0" dirty="0">
              <a:ln>
                <a:noFill/>
              </a:ln>
              <a:solidFill>
                <a:srgbClr val="002C4B"/>
              </a:solidFill>
              <a:effectLst/>
              <a:uLnTx/>
              <a:uFillTx/>
              <a:latin typeface="Arial" charset="0"/>
              <a:ea typeface="+mn-ea"/>
              <a:cs typeface="Times New Roman" pitchFamily="18" charset="0"/>
            </a:endParaRPr>
          </a:p>
        </p:txBody>
      </p:sp>
      <p:sp>
        <p:nvSpPr>
          <p:cNvPr id="11" name="Rectangle 63">
            <a:extLst>
              <a:ext uri="{FF2B5EF4-FFF2-40B4-BE49-F238E27FC236}">
                <a16:creationId xmlns:a16="http://schemas.microsoft.com/office/drawing/2014/main" id="{305A87FA-84EF-0644-B8B2-DFAD7982D0C8}"/>
              </a:ext>
            </a:extLst>
          </p:cNvPr>
          <p:cNvSpPr>
            <a:spLocks noChangeArrowheads="1"/>
          </p:cNvSpPr>
          <p:nvPr userDrawn="1"/>
        </p:nvSpPr>
        <p:spPr bwMode="auto">
          <a:xfrm>
            <a:off x="0" y="1027113"/>
            <a:ext cx="9144000" cy="95250"/>
          </a:xfrm>
          <a:prstGeom prst="rect">
            <a:avLst/>
          </a:prstGeom>
          <a:solidFill>
            <a:srgbClr val="002C4B"/>
          </a:solidFill>
          <a:ln w="19050">
            <a:noFill/>
            <a:miter lim="800000"/>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1" i="1" u="none" strike="noStrike" kern="1200" cap="none" spc="0" normalizeH="0" baseline="0" noProof="0" dirty="0">
              <a:ln>
                <a:noFill/>
              </a:ln>
              <a:solidFill>
                <a:srgbClr val="000000"/>
              </a:solidFill>
              <a:effectLst/>
              <a:uLnTx/>
              <a:uFillTx/>
              <a:latin typeface="Arial" charset="0"/>
              <a:ea typeface="+mn-ea"/>
              <a:cs typeface="Times New Roman" pitchFamily="18" charset="0"/>
            </a:endParaRPr>
          </a:p>
        </p:txBody>
      </p:sp>
      <p:sp>
        <p:nvSpPr>
          <p:cNvPr id="12" name="Rectangle 61">
            <a:extLst>
              <a:ext uri="{FF2B5EF4-FFF2-40B4-BE49-F238E27FC236}">
                <a16:creationId xmlns:a16="http://schemas.microsoft.com/office/drawing/2014/main" id="{03DFC902-315E-2943-B08C-034A333569AF}"/>
              </a:ext>
            </a:extLst>
          </p:cNvPr>
          <p:cNvSpPr>
            <a:spLocks noChangeArrowheads="1"/>
          </p:cNvSpPr>
          <p:nvPr userDrawn="1"/>
        </p:nvSpPr>
        <p:spPr bwMode="auto">
          <a:xfrm>
            <a:off x="0" y="1143000"/>
            <a:ext cx="9144000" cy="76200"/>
          </a:xfrm>
          <a:prstGeom prst="rect">
            <a:avLst/>
          </a:prstGeom>
          <a:gradFill flip="none" rotWithShape="1">
            <a:gsLst>
              <a:gs pos="100000">
                <a:srgbClr val="FFD520"/>
              </a:gs>
              <a:gs pos="0">
                <a:srgbClr val="CCCCCC"/>
              </a:gs>
              <a:gs pos="25000">
                <a:srgbClr val="F7DC31"/>
              </a:gs>
            </a:gsLst>
            <a:lin ang="16200000" scaled="0"/>
            <a:tileRect/>
          </a:gradFill>
          <a:ln w="19050">
            <a:noFill/>
            <a:miter lim="800000"/>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1" i="1" u="none" strike="noStrike" kern="1200" cap="none" spc="0" normalizeH="0" baseline="0" noProof="0" dirty="0">
              <a:ln>
                <a:noFill/>
              </a:ln>
              <a:solidFill>
                <a:srgbClr val="000000"/>
              </a:solidFill>
              <a:effectLst/>
              <a:uLnTx/>
              <a:uFillTx/>
              <a:latin typeface="Arial" charset="0"/>
              <a:ea typeface="+mn-ea"/>
              <a:cs typeface="Times New Roman" pitchFamily="18" charset="0"/>
            </a:endParaRPr>
          </a:p>
        </p:txBody>
      </p:sp>
      <p:sp>
        <p:nvSpPr>
          <p:cNvPr id="13" name="Rectangle 61">
            <a:extLst>
              <a:ext uri="{FF2B5EF4-FFF2-40B4-BE49-F238E27FC236}">
                <a16:creationId xmlns:a16="http://schemas.microsoft.com/office/drawing/2014/main" id="{83EA2D7B-3C18-CD49-96E4-21AAFF2B8BBA}"/>
              </a:ext>
            </a:extLst>
          </p:cNvPr>
          <p:cNvSpPr>
            <a:spLocks noChangeArrowheads="1"/>
          </p:cNvSpPr>
          <p:nvPr userDrawn="1"/>
        </p:nvSpPr>
        <p:spPr bwMode="auto">
          <a:xfrm>
            <a:off x="0" y="6781800"/>
            <a:ext cx="9144000" cy="76200"/>
          </a:xfrm>
          <a:prstGeom prst="rect">
            <a:avLst/>
          </a:prstGeom>
          <a:gradFill flip="none" rotWithShape="1">
            <a:gsLst>
              <a:gs pos="100000">
                <a:srgbClr val="FFD520"/>
              </a:gs>
              <a:gs pos="0">
                <a:srgbClr val="CCCCCC"/>
              </a:gs>
              <a:gs pos="25000">
                <a:srgbClr val="F7DC31"/>
              </a:gs>
            </a:gsLst>
            <a:lin ang="16200000" scaled="0"/>
            <a:tileRect/>
          </a:gradFill>
          <a:ln w="19050">
            <a:noFill/>
            <a:miter lim="800000"/>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1" i="1" u="none" strike="noStrike" kern="1200" cap="none" spc="0" normalizeH="0" baseline="0" noProof="0" dirty="0">
              <a:ln>
                <a:noFill/>
              </a:ln>
              <a:solidFill>
                <a:srgbClr val="000000"/>
              </a:solidFill>
              <a:effectLst/>
              <a:uLnTx/>
              <a:uFillTx/>
              <a:latin typeface="Arial" charset="0"/>
              <a:ea typeface="+mn-ea"/>
              <a:cs typeface="Times New Roman" pitchFamily="18" charset="0"/>
            </a:endParaRPr>
          </a:p>
        </p:txBody>
      </p:sp>
      <p:sp>
        <p:nvSpPr>
          <p:cNvPr id="14" name="Text Box 51">
            <a:extLst>
              <a:ext uri="{FF2B5EF4-FFF2-40B4-BE49-F238E27FC236}">
                <a16:creationId xmlns:a16="http://schemas.microsoft.com/office/drawing/2014/main" id="{5C6F304C-2623-E846-B893-7131EF2AF086}"/>
              </a:ext>
            </a:extLst>
          </p:cNvPr>
          <p:cNvSpPr txBox="1">
            <a:spLocks noChangeArrowheads="1"/>
          </p:cNvSpPr>
          <p:nvPr userDrawn="1"/>
        </p:nvSpPr>
        <p:spPr bwMode="auto">
          <a:xfrm>
            <a:off x="381000" y="6567716"/>
            <a:ext cx="2533650" cy="215444"/>
          </a:xfrm>
          <a:prstGeom prst="rect">
            <a:avLst/>
          </a:prstGeom>
          <a:noFill/>
          <a:ln w="57150">
            <a:noFill/>
            <a:miter lim="800000"/>
            <a:headEnd/>
            <a:tailEnd/>
          </a:ln>
          <a:effectLst/>
        </p:spPr>
        <p:txBody>
          <a:bodyPr tIns="0" bIns="0" anchor="ctr" anchorCtr="1">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1" u="none" strike="noStrike" kern="1200" cap="none" spc="0" normalizeH="0" baseline="0" noProof="0" dirty="0">
                <a:ln>
                  <a:noFill/>
                </a:ln>
                <a:solidFill>
                  <a:srgbClr val="002C4B"/>
                </a:solidFill>
                <a:effectLst>
                  <a:outerShdw blurRad="38100" dist="38100" dir="2700000" algn="tl">
                    <a:srgbClr val="C0C0C0"/>
                  </a:outerShdw>
                </a:effectLst>
                <a:uLnTx/>
                <a:uFillTx/>
                <a:latin typeface="Arial" charset="0"/>
                <a:ea typeface="+mn-ea"/>
                <a:cs typeface="Times New Roman" pitchFamily="18" charset="0"/>
              </a:rPr>
              <a:t>United States Fleet Forces</a:t>
            </a:r>
          </a:p>
        </p:txBody>
      </p:sp>
      <p:sp>
        <p:nvSpPr>
          <p:cNvPr id="15" name="Rectangle 62">
            <a:extLst>
              <a:ext uri="{FF2B5EF4-FFF2-40B4-BE49-F238E27FC236}">
                <a16:creationId xmlns:a16="http://schemas.microsoft.com/office/drawing/2014/main" id="{A31FF592-FC37-B043-83AD-94CCE7C4C900}"/>
              </a:ext>
            </a:extLst>
          </p:cNvPr>
          <p:cNvSpPr>
            <a:spLocks noChangeArrowheads="1"/>
          </p:cNvSpPr>
          <p:nvPr userDrawn="1"/>
        </p:nvSpPr>
        <p:spPr bwMode="auto">
          <a:xfrm>
            <a:off x="0" y="6650673"/>
            <a:ext cx="381000" cy="95250"/>
          </a:xfrm>
          <a:prstGeom prst="rect">
            <a:avLst/>
          </a:prstGeom>
          <a:solidFill>
            <a:srgbClr val="012B4B"/>
          </a:solidFill>
          <a:ln w="19050">
            <a:noFill/>
            <a:miter lim="800000"/>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1" i="1" u="none" strike="noStrike" kern="1200" cap="none" spc="0" normalizeH="0" baseline="0" noProof="0" dirty="0">
              <a:ln>
                <a:noFill/>
              </a:ln>
              <a:solidFill>
                <a:srgbClr val="002C4B"/>
              </a:solidFill>
              <a:effectLst/>
              <a:uLnTx/>
              <a:uFillTx/>
              <a:latin typeface="Arial" charset="0"/>
              <a:ea typeface="+mn-ea"/>
              <a:cs typeface="Times New Roman" pitchFamily="18" charset="0"/>
            </a:endParaRPr>
          </a:p>
        </p:txBody>
      </p:sp>
    </p:spTree>
    <p:extLst>
      <p:ext uri="{BB962C8B-B14F-4D97-AF65-F5344CB8AC3E}">
        <p14:creationId xmlns:p14="http://schemas.microsoft.com/office/powerpoint/2010/main" val="22850001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E2214FF-587E-3745-9FAC-2877921003A6}" type="datetime1">
              <a:rPr lang="en-US" smtClean="0"/>
              <a:t>3/9/23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647ADB1-D77A-664D-BC42-5055AEAFA5D6}" type="slidenum">
              <a:rPr lang="en-US" smtClean="0"/>
              <a:t>‹#›</a:t>
            </a:fld>
            <a:endParaRPr lang="en-US"/>
          </a:p>
        </p:txBody>
      </p:sp>
    </p:spTree>
    <p:extLst>
      <p:ext uri="{BB962C8B-B14F-4D97-AF65-F5344CB8AC3E}">
        <p14:creationId xmlns:p14="http://schemas.microsoft.com/office/powerpoint/2010/main" val="31629580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1C618F8-BE98-B041-9A40-55F39AC7EE3A}" type="datetime1">
              <a:rPr lang="en-US" smtClean="0"/>
              <a:t>3/9/23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647ADB1-D77A-664D-BC42-5055AEAFA5D6}" type="slidenum">
              <a:rPr lang="en-US" smtClean="0"/>
              <a:t>‹#›</a:t>
            </a:fld>
            <a:endParaRPr lang="en-US"/>
          </a:p>
        </p:txBody>
      </p:sp>
    </p:spTree>
    <p:extLst>
      <p:ext uri="{BB962C8B-B14F-4D97-AF65-F5344CB8AC3E}">
        <p14:creationId xmlns:p14="http://schemas.microsoft.com/office/powerpoint/2010/main" val="36623793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A705F3E-1107-F04F-97B8-07424E35B2C7}" type="datetime1">
              <a:rPr lang="en-US" smtClean="0"/>
              <a:t>3/9/23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647ADB1-D77A-664D-BC42-5055AEAFA5D6}" type="slidenum">
              <a:rPr lang="en-US" smtClean="0"/>
              <a:t>‹#›</a:t>
            </a:fld>
            <a:endParaRPr lang="en-US" dirty="0"/>
          </a:p>
        </p:txBody>
      </p:sp>
    </p:spTree>
    <p:extLst>
      <p:ext uri="{BB962C8B-B14F-4D97-AF65-F5344CB8AC3E}">
        <p14:creationId xmlns:p14="http://schemas.microsoft.com/office/powerpoint/2010/main" val="18288614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Date Placeholder 6">
            <a:extLst>
              <a:ext uri="{FF2B5EF4-FFF2-40B4-BE49-F238E27FC236}">
                <a16:creationId xmlns:a16="http://schemas.microsoft.com/office/drawing/2014/main" id="{51B2E4BD-485A-394E-99B7-546DD51926A0}"/>
              </a:ext>
            </a:extLst>
          </p:cNvPr>
          <p:cNvSpPr>
            <a:spLocks noGrp="1"/>
          </p:cNvSpPr>
          <p:nvPr>
            <p:ph type="dt" sz="half" idx="10"/>
          </p:nvPr>
        </p:nvSpPr>
        <p:spPr/>
        <p:txBody>
          <a:bodyPr/>
          <a:lstStyle/>
          <a:p>
            <a:fld id="{2592AAA3-C82F-9F46-B65C-D9CA0AF1E8BD}" type="datetime1">
              <a:rPr lang="en-US" smtClean="0"/>
              <a:t>3/9/23</a:t>
            </a:fld>
            <a:endParaRPr lang="en-US"/>
          </a:p>
        </p:txBody>
      </p:sp>
      <p:sp>
        <p:nvSpPr>
          <p:cNvPr id="8" name="Footer Placeholder 7">
            <a:extLst>
              <a:ext uri="{FF2B5EF4-FFF2-40B4-BE49-F238E27FC236}">
                <a16:creationId xmlns:a16="http://schemas.microsoft.com/office/drawing/2014/main" id="{F8F55FB3-3BFA-6C48-9C30-B101011042A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C57E6F3-AAC9-804A-A28C-D6B6BFA2DA9A}"/>
              </a:ext>
            </a:extLst>
          </p:cNvPr>
          <p:cNvSpPr>
            <a:spLocks noGrp="1"/>
          </p:cNvSpPr>
          <p:nvPr>
            <p:ph type="sldNum" sz="quarter" idx="12"/>
          </p:nvPr>
        </p:nvSpPr>
        <p:spPr/>
        <p:txBody>
          <a:bodyPr/>
          <a:lstStyle/>
          <a:p>
            <a:fld id="{C647ADB1-D77A-664D-BC42-5055AEAFA5D6}" type="slidenum">
              <a:rPr lang="en-US" smtClean="0"/>
              <a:t>‹#›</a:t>
            </a:fld>
            <a:endParaRPr lang="en-US" dirty="0"/>
          </a:p>
        </p:txBody>
      </p:sp>
    </p:spTree>
    <p:extLst>
      <p:ext uri="{BB962C8B-B14F-4D97-AF65-F5344CB8AC3E}">
        <p14:creationId xmlns:p14="http://schemas.microsoft.com/office/powerpoint/2010/main" val="23822377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p>
            <a:r>
              <a:rPr lang="en-US" dirty="0"/>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CD04CD3-9755-D74F-BF3E-8489A89EB2B8}" type="datetime1">
              <a:rPr lang="en-US" smtClean="0"/>
              <a:t>3/9/23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6457950" y="6356351"/>
            <a:ext cx="2563502" cy="365125"/>
          </a:xfrm>
        </p:spPr>
        <p:txBody>
          <a:bodyPr/>
          <a:lstStyle/>
          <a:p>
            <a:fld id="{C647ADB1-D77A-664D-BC42-5055AEAFA5D6}" type="slidenum">
              <a:rPr lang="en-US" smtClean="0"/>
              <a:t>‹#›</a:t>
            </a:fld>
            <a:endParaRPr lang="en-US" dirty="0"/>
          </a:p>
        </p:txBody>
      </p:sp>
    </p:spTree>
    <p:extLst>
      <p:ext uri="{BB962C8B-B14F-4D97-AF65-F5344CB8AC3E}">
        <p14:creationId xmlns:p14="http://schemas.microsoft.com/office/powerpoint/2010/main" val="31624668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B14C532-8F18-8F4F-BE4D-16B1EE9E5D22}" type="datetime1">
              <a:rPr lang="en-US" smtClean="0"/>
              <a:t>3/9/23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647ADB1-D77A-664D-BC42-5055AEAFA5D6}" type="slidenum">
              <a:rPr lang="en-US" smtClean="0"/>
              <a:t>‹#›</a:t>
            </a:fld>
            <a:endParaRPr lang="en-US"/>
          </a:p>
        </p:txBody>
      </p:sp>
    </p:spTree>
    <p:extLst>
      <p:ext uri="{BB962C8B-B14F-4D97-AF65-F5344CB8AC3E}">
        <p14:creationId xmlns:p14="http://schemas.microsoft.com/office/powerpoint/2010/main" val="36844844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F51A0A0-8DAD-2649-A72C-028F10AB69F6}" type="datetime1">
              <a:rPr lang="en-US" smtClean="0"/>
              <a:t>3/9/23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647ADB1-D77A-664D-BC42-5055AEAFA5D6}" type="slidenum">
              <a:rPr lang="en-US" smtClean="0"/>
              <a:t>‹#›</a:t>
            </a:fld>
            <a:endParaRPr lang="en-US"/>
          </a:p>
        </p:txBody>
      </p:sp>
    </p:spTree>
    <p:extLst>
      <p:ext uri="{BB962C8B-B14F-4D97-AF65-F5344CB8AC3E}">
        <p14:creationId xmlns:p14="http://schemas.microsoft.com/office/powerpoint/2010/main" val="13017383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96DCBE2-46C3-B64D-B8E2-007434E8F9B3}" type="datetime1">
              <a:rPr lang="en-US" smtClean="0"/>
              <a:t>3/9/23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647ADB1-D77A-664D-BC42-5055AEAFA5D6}" type="slidenum">
              <a:rPr lang="en-US" smtClean="0"/>
              <a:t>‹#›</a:t>
            </a:fld>
            <a:endParaRPr lang="en-US"/>
          </a:p>
        </p:txBody>
      </p:sp>
    </p:spTree>
    <p:extLst>
      <p:ext uri="{BB962C8B-B14F-4D97-AF65-F5344CB8AC3E}">
        <p14:creationId xmlns:p14="http://schemas.microsoft.com/office/powerpoint/2010/main" val="34672452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45DD964-FE6D-F74D-939A-53AAF00CDF4B}" type="datetime1">
              <a:rPr lang="en-US" smtClean="0"/>
              <a:t>3/9/23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647ADB1-D77A-664D-BC42-5055AEAFA5D6}" type="slidenum">
              <a:rPr lang="en-US" smtClean="0"/>
              <a:t>‹#›</a:t>
            </a:fld>
            <a:endParaRPr lang="en-US"/>
          </a:p>
        </p:txBody>
      </p:sp>
    </p:spTree>
    <p:extLst>
      <p:ext uri="{BB962C8B-B14F-4D97-AF65-F5344CB8AC3E}">
        <p14:creationId xmlns:p14="http://schemas.microsoft.com/office/powerpoint/2010/main" val="19887857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6B94766-7795-2D47-9BCC-9B196143E78D}" type="datetime1">
              <a:rPr lang="en-US" smtClean="0"/>
              <a:t>3/9/23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647ADB1-D77A-664D-BC42-5055AEAFA5D6}" type="slidenum">
              <a:rPr lang="en-US" smtClean="0"/>
              <a:t>‹#›</a:t>
            </a:fld>
            <a:endParaRPr lang="en-US"/>
          </a:p>
        </p:txBody>
      </p:sp>
    </p:spTree>
    <p:extLst>
      <p:ext uri="{BB962C8B-B14F-4D97-AF65-F5344CB8AC3E}">
        <p14:creationId xmlns:p14="http://schemas.microsoft.com/office/powerpoint/2010/main" val="18270532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t">
            <a:normAutofit/>
          </a:bodyPr>
          <a:lstStyle/>
          <a:p>
            <a:r>
              <a:rPr lang="en-US" dirty="0"/>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50BC36-D123-9B41-A643-C1726C96A760}" type="datetime1">
              <a:rPr lang="en-US" smtClean="0"/>
              <a:t>3/9/23</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563502"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647ADB1-D77A-664D-BC42-5055AEAFA5D6}" type="slidenum">
              <a:rPr lang="en-US" smtClean="0"/>
              <a:t>‹#›</a:t>
            </a:fld>
            <a:endParaRPr lang="en-US" dirty="0"/>
          </a:p>
        </p:txBody>
      </p:sp>
    </p:spTree>
    <p:extLst>
      <p:ext uri="{BB962C8B-B14F-4D97-AF65-F5344CB8AC3E}">
        <p14:creationId xmlns:p14="http://schemas.microsoft.com/office/powerpoint/2010/main" val="548594301"/>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15.jpg"/></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7.jpg"/><Relationship Id="rId7"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image" Target="../media/image20.jpg"/><Relationship Id="rId5" Type="http://schemas.openxmlformats.org/officeDocument/2006/relationships/image" Target="../media/image19.jpg"/><Relationship Id="rId4" Type="http://schemas.openxmlformats.org/officeDocument/2006/relationships/image" Target="../media/image18.jpg"/></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emf"/><Relationship Id="rId1" Type="http://schemas.openxmlformats.org/officeDocument/2006/relationships/slideLayout" Target="../slideLayouts/slideLayout2.xml"/><Relationship Id="rId4" Type="http://schemas.openxmlformats.org/officeDocument/2006/relationships/image" Target="../media/image6.jpg"/></Relationships>
</file>

<file path=ppt/slides/_rels/slide21.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16.xml"/><Relationship Id="rId1" Type="http://schemas.openxmlformats.org/officeDocument/2006/relationships/slideLayout" Target="../slideLayouts/slideLayout6.xml"/><Relationship Id="rId4" Type="http://schemas.openxmlformats.org/officeDocument/2006/relationships/image" Target="../media/image32.emf"/></Relationships>
</file>

<file path=ppt/slides/_rels/slide22.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4.xml"/><Relationship Id="rId4" Type="http://schemas.openxmlformats.org/officeDocument/2006/relationships/chart" Target="../charts/chart1.xml"/></Relationships>
</file>

<file path=ppt/slides/_rels/slide2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8.xml"/><Relationship Id="rId1" Type="http://schemas.openxmlformats.org/officeDocument/2006/relationships/slideLayout" Target="../slideLayouts/slideLayout4.xml"/><Relationship Id="rId4" Type="http://schemas.openxmlformats.org/officeDocument/2006/relationships/image" Target="../media/image38.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9.em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image" Target="../media/image40.emf"/><Relationship Id="rId1" Type="http://schemas.openxmlformats.org/officeDocument/2006/relationships/slideLayout" Target="../slideLayouts/slideLayout6.xml"/><Relationship Id="rId5" Type="http://schemas.openxmlformats.org/officeDocument/2006/relationships/image" Target="../media/image42.emf"/><Relationship Id="rId4" Type="http://schemas.openxmlformats.org/officeDocument/2006/relationships/image" Target="../media/image41.emf"/></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6.xml"/><Relationship Id="rId5" Type="http://schemas.openxmlformats.org/officeDocument/2006/relationships/image" Target="../media/image4.gif"/><Relationship Id="rId4" Type="http://schemas.openxmlformats.org/officeDocument/2006/relationships/image" Target="../media/image6.jp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6.xml"/><Relationship Id="rId5" Type="http://schemas.openxmlformats.org/officeDocument/2006/relationships/image" Target="../media/image9.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11.jpe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909612-D6CA-7B4F-8BDD-BD3EC1FECE8C}"/>
              </a:ext>
            </a:extLst>
          </p:cNvPr>
          <p:cNvSpPr>
            <a:spLocks noGrp="1"/>
          </p:cNvSpPr>
          <p:nvPr>
            <p:ph type="ctrTitle"/>
          </p:nvPr>
        </p:nvSpPr>
        <p:spPr>
          <a:xfrm>
            <a:off x="780435" y="1206424"/>
            <a:ext cx="7583129" cy="3223495"/>
          </a:xfrm>
        </p:spPr>
        <p:txBody>
          <a:bodyPr>
            <a:normAutofit/>
          </a:bodyPr>
          <a:lstStyle/>
          <a:p>
            <a:r>
              <a:rPr lang="en-US" sz="5400" dirty="0"/>
              <a:t>EMCCD Speckle Interferometry at the      US Naval Observatory</a:t>
            </a:r>
          </a:p>
        </p:txBody>
      </p:sp>
      <p:sp>
        <p:nvSpPr>
          <p:cNvPr id="3" name="Subtitle 2">
            <a:extLst>
              <a:ext uri="{FF2B5EF4-FFF2-40B4-BE49-F238E27FC236}">
                <a16:creationId xmlns:a16="http://schemas.microsoft.com/office/drawing/2014/main" id="{C4E4C559-F558-FA4F-A526-FA1BA34201CD}"/>
              </a:ext>
            </a:extLst>
          </p:cNvPr>
          <p:cNvSpPr>
            <a:spLocks noGrp="1"/>
          </p:cNvSpPr>
          <p:nvPr>
            <p:ph type="subTitle" idx="1"/>
          </p:nvPr>
        </p:nvSpPr>
        <p:spPr>
          <a:xfrm>
            <a:off x="1143000" y="3995814"/>
            <a:ext cx="6858000" cy="1655762"/>
          </a:xfrm>
        </p:spPr>
        <p:txBody>
          <a:bodyPr anchor="b"/>
          <a:lstStyle/>
          <a:p>
            <a:r>
              <a:rPr lang="en-US" dirty="0"/>
              <a:t>Rachel Matson </a:t>
            </a:r>
            <a:r>
              <a:rPr lang="en-US" sz="2000" dirty="0"/>
              <a:t>(USNO)</a:t>
            </a:r>
          </a:p>
        </p:txBody>
      </p:sp>
    </p:spTree>
    <p:extLst>
      <p:ext uri="{BB962C8B-B14F-4D97-AF65-F5344CB8AC3E}">
        <p14:creationId xmlns:p14="http://schemas.microsoft.com/office/powerpoint/2010/main" val="7808150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9F349A3-431F-606D-C4DE-64220D0D40FA}"/>
              </a:ext>
            </a:extLst>
          </p:cNvPr>
          <p:cNvSpPr>
            <a:spLocks noGrp="1"/>
          </p:cNvSpPr>
          <p:nvPr>
            <p:ph type="title"/>
          </p:nvPr>
        </p:nvSpPr>
        <p:spPr/>
        <p:txBody>
          <a:bodyPr/>
          <a:lstStyle/>
          <a:p>
            <a:r>
              <a:rPr lang="en-US" dirty="0"/>
              <a:t>Camera Head Design</a:t>
            </a:r>
          </a:p>
        </p:txBody>
      </p:sp>
      <p:sp>
        <p:nvSpPr>
          <p:cNvPr id="3" name="Slide Number Placeholder 2">
            <a:extLst>
              <a:ext uri="{FF2B5EF4-FFF2-40B4-BE49-F238E27FC236}">
                <a16:creationId xmlns:a16="http://schemas.microsoft.com/office/drawing/2014/main" id="{D4A764A3-E416-C669-61F0-E12A8D102BBE}"/>
              </a:ext>
            </a:extLst>
          </p:cNvPr>
          <p:cNvSpPr>
            <a:spLocks noGrp="1"/>
          </p:cNvSpPr>
          <p:nvPr>
            <p:ph type="sldNum" sz="quarter" idx="12"/>
          </p:nvPr>
        </p:nvSpPr>
        <p:spPr/>
        <p:txBody>
          <a:bodyPr/>
          <a:lstStyle/>
          <a:p>
            <a:fld id="{C647ADB1-D77A-664D-BC42-5055AEAFA5D6}" type="slidenum">
              <a:rPr lang="en-US" smtClean="0"/>
              <a:t>9</a:t>
            </a:fld>
            <a:endParaRPr lang="en-US"/>
          </a:p>
        </p:txBody>
      </p:sp>
      <p:pic>
        <p:nvPicPr>
          <p:cNvPr id="4" name="Content Placeholder 3">
            <a:extLst>
              <a:ext uri="{FF2B5EF4-FFF2-40B4-BE49-F238E27FC236}">
                <a16:creationId xmlns:a16="http://schemas.microsoft.com/office/drawing/2014/main" id="{EDC30DA7-A040-5F90-4F7A-D25BFC11C41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5375" r="20928" b="42049"/>
          <a:stretch/>
        </p:blipFill>
        <p:spPr>
          <a:xfrm>
            <a:off x="423496" y="2643599"/>
            <a:ext cx="3085457" cy="1425327"/>
          </a:xfrm>
          <a:prstGeom prst="rect">
            <a:avLst/>
          </a:prstGeom>
        </p:spPr>
      </p:pic>
      <p:pic>
        <p:nvPicPr>
          <p:cNvPr id="5" name="Picture 4">
            <a:extLst>
              <a:ext uri="{FF2B5EF4-FFF2-40B4-BE49-F238E27FC236}">
                <a16:creationId xmlns:a16="http://schemas.microsoft.com/office/drawing/2014/main" id="{FF0BFC94-4244-B70C-2919-F39B3D32066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46935" y="1744088"/>
            <a:ext cx="5213680" cy="4327238"/>
          </a:xfrm>
          <a:prstGeom prst="rect">
            <a:avLst/>
          </a:prstGeom>
        </p:spPr>
      </p:pic>
      <p:graphicFrame>
        <p:nvGraphicFramePr>
          <p:cNvPr id="6" name="Table 6">
            <a:extLst>
              <a:ext uri="{FF2B5EF4-FFF2-40B4-BE49-F238E27FC236}">
                <a16:creationId xmlns:a16="http://schemas.microsoft.com/office/drawing/2014/main" id="{6E1CF751-8C3C-575E-C596-F46A27E08304}"/>
              </a:ext>
            </a:extLst>
          </p:cNvPr>
          <p:cNvGraphicFramePr>
            <a:graphicFrameLocks noGrp="1"/>
          </p:cNvGraphicFramePr>
          <p:nvPr>
            <p:extLst>
              <p:ext uri="{D42A27DB-BD31-4B8C-83A1-F6EECF244321}">
                <p14:modId xmlns:p14="http://schemas.microsoft.com/office/powerpoint/2010/main" val="2335987177"/>
              </p:ext>
            </p:extLst>
          </p:nvPr>
        </p:nvGraphicFramePr>
        <p:xfrm>
          <a:off x="486985" y="4570018"/>
          <a:ext cx="2958477" cy="1645920"/>
        </p:xfrm>
        <a:graphic>
          <a:graphicData uri="http://schemas.openxmlformats.org/drawingml/2006/table">
            <a:tbl>
              <a:tblPr firstRow="1" bandRow="1">
                <a:tableStyleId>{8799B23B-EC83-4686-B30A-512413B5E67A}</a:tableStyleId>
              </a:tblPr>
              <a:tblGrid>
                <a:gridCol w="986159">
                  <a:extLst>
                    <a:ext uri="{9D8B030D-6E8A-4147-A177-3AD203B41FA5}">
                      <a16:colId xmlns:a16="http://schemas.microsoft.com/office/drawing/2014/main" val="643242828"/>
                    </a:ext>
                  </a:extLst>
                </a:gridCol>
                <a:gridCol w="986159">
                  <a:extLst>
                    <a:ext uri="{9D8B030D-6E8A-4147-A177-3AD203B41FA5}">
                      <a16:colId xmlns:a16="http://schemas.microsoft.com/office/drawing/2014/main" val="2758628046"/>
                    </a:ext>
                  </a:extLst>
                </a:gridCol>
                <a:gridCol w="986159">
                  <a:extLst>
                    <a:ext uri="{9D8B030D-6E8A-4147-A177-3AD203B41FA5}">
                      <a16:colId xmlns:a16="http://schemas.microsoft.com/office/drawing/2014/main" val="4135606989"/>
                    </a:ext>
                  </a:extLst>
                </a:gridCol>
              </a:tblGrid>
              <a:tr h="765556">
                <a:tc>
                  <a:txBody>
                    <a:bodyPr/>
                    <a:lstStyle/>
                    <a:p>
                      <a:pPr algn="ctr"/>
                      <a:r>
                        <a:rPr lang="en-US" dirty="0"/>
                        <a:t>L1 </a:t>
                      </a:r>
                    </a:p>
                    <a:p>
                      <a:pPr algn="ctr"/>
                      <a:r>
                        <a:rPr lang="en-US" dirty="0"/>
                        <a:t>(mm)</a:t>
                      </a:r>
                    </a:p>
                  </a:txBody>
                  <a:tcPr/>
                </a:tc>
                <a:tc>
                  <a:txBody>
                    <a:bodyPr/>
                    <a:lstStyle/>
                    <a:p>
                      <a:pPr algn="ctr"/>
                      <a:r>
                        <a:rPr lang="en-US" dirty="0"/>
                        <a:t>Pixel Scale (arcsec)</a:t>
                      </a:r>
                    </a:p>
                  </a:txBody>
                  <a:tcPr/>
                </a:tc>
                <a:tc>
                  <a:txBody>
                    <a:bodyPr/>
                    <a:lstStyle/>
                    <a:p>
                      <a:pPr algn="ctr"/>
                      <a:r>
                        <a:rPr lang="en-US" dirty="0"/>
                        <a:t>Field Size (arcsec)</a:t>
                      </a:r>
                    </a:p>
                  </a:txBody>
                  <a:tcPr/>
                </a:tc>
                <a:extLst>
                  <a:ext uri="{0D108BD9-81ED-4DB2-BD59-A6C34878D82A}">
                    <a16:rowId xmlns:a16="http://schemas.microsoft.com/office/drawing/2014/main" val="4284248255"/>
                  </a:ext>
                </a:extLst>
              </a:tr>
              <a:tr h="306222">
                <a:tc>
                  <a:txBody>
                    <a:bodyPr/>
                    <a:lstStyle/>
                    <a:p>
                      <a:pPr algn="ctr"/>
                      <a:r>
                        <a:rPr lang="en-US" dirty="0"/>
                        <a:t>20.0</a:t>
                      </a:r>
                    </a:p>
                  </a:txBody>
                  <a:tcPr/>
                </a:tc>
                <a:tc>
                  <a:txBody>
                    <a:bodyPr/>
                    <a:lstStyle/>
                    <a:p>
                      <a:pPr algn="ctr"/>
                      <a:r>
                        <a:rPr lang="en-US" dirty="0"/>
                        <a:t>0.090</a:t>
                      </a:r>
                    </a:p>
                  </a:txBody>
                  <a:tcPr/>
                </a:tc>
                <a:tc>
                  <a:txBody>
                    <a:bodyPr/>
                    <a:lstStyle/>
                    <a:p>
                      <a:pPr algn="ctr"/>
                      <a:r>
                        <a:rPr lang="en-US" dirty="0"/>
                        <a:t>92</a:t>
                      </a:r>
                    </a:p>
                  </a:txBody>
                  <a:tcPr/>
                </a:tc>
                <a:extLst>
                  <a:ext uri="{0D108BD9-81ED-4DB2-BD59-A6C34878D82A}">
                    <a16:rowId xmlns:a16="http://schemas.microsoft.com/office/drawing/2014/main" val="1500942188"/>
                  </a:ext>
                </a:extLst>
              </a:tr>
              <a:tr h="306222">
                <a:tc>
                  <a:txBody>
                    <a:bodyPr/>
                    <a:lstStyle/>
                    <a:p>
                      <a:pPr algn="ctr"/>
                      <a:r>
                        <a:rPr lang="en-US" dirty="0"/>
                        <a:t>40.0</a:t>
                      </a:r>
                    </a:p>
                  </a:txBody>
                  <a:tcPr/>
                </a:tc>
                <a:tc>
                  <a:txBody>
                    <a:bodyPr/>
                    <a:lstStyle/>
                    <a:p>
                      <a:pPr algn="ctr"/>
                      <a:r>
                        <a:rPr lang="en-US" dirty="0"/>
                        <a:t>0.180</a:t>
                      </a:r>
                    </a:p>
                  </a:txBody>
                  <a:tcPr/>
                </a:tc>
                <a:tc>
                  <a:txBody>
                    <a:bodyPr/>
                    <a:lstStyle/>
                    <a:p>
                      <a:pPr algn="ctr"/>
                      <a:r>
                        <a:rPr lang="en-US" dirty="0"/>
                        <a:t>184</a:t>
                      </a:r>
                    </a:p>
                  </a:txBody>
                  <a:tcPr/>
                </a:tc>
                <a:extLst>
                  <a:ext uri="{0D108BD9-81ED-4DB2-BD59-A6C34878D82A}">
                    <a16:rowId xmlns:a16="http://schemas.microsoft.com/office/drawing/2014/main" val="3565674416"/>
                  </a:ext>
                </a:extLst>
              </a:tr>
            </a:tbl>
          </a:graphicData>
        </a:graphic>
      </p:graphicFrame>
      <p:sp>
        <p:nvSpPr>
          <p:cNvPr id="8" name="TextBox 7">
            <a:extLst>
              <a:ext uri="{FF2B5EF4-FFF2-40B4-BE49-F238E27FC236}">
                <a16:creationId xmlns:a16="http://schemas.microsoft.com/office/drawing/2014/main" id="{2C5C755B-1A14-3A0C-A775-A91E8270CFB6}"/>
              </a:ext>
            </a:extLst>
          </p:cNvPr>
          <p:cNvSpPr txBox="1"/>
          <p:nvPr/>
        </p:nvSpPr>
        <p:spPr>
          <a:xfrm>
            <a:off x="6846679" y="922691"/>
            <a:ext cx="2113936" cy="707886"/>
          </a:xfrm>
          <a:prstGeom prst="rect">
            <a:avLst/>
          </a:prstGeom>
          <a:noFill/>
        </p:spPr>
        <p:txBody>
          <a:bodyPr wrap="square" rtlCol="0">
            <a:spAutoFit/>
          </a:bodyPr>
          <a:lstStyle/>
          <a:p>
            <a:pPr algn="ctr"/>
            <a:r>
              <a:rPr lang="en-US" sz="2000" dirty="0" err="1"/>
              <a:t>Andor</a:t>
            </a:r>
            <a:r>
              <a:rPr lang="en-US" sz="2000" dirty="0"/>
              <a:t> </a:t>
            </a:r>
            <a:r>
              <a:rPr lang="en-US" sz="2000" dirty="0" err="1"/>
              <a:t>iXon</a:t>
            </a:r>
            <a:r>
              <a:rPr lang="en-US" sz="2000" dirty="0"/>
              <a:t> 888 EMCCD</a:t>
            </a:r>
          </a:p>
        </p:txBody>
      </p:sp>
      <p:cxnSp>
        <p:nvCxnSpPr>
          <p:cNvPr id="10" name="Straight Arrow Connector 9">
            <a:extLst>
              <a:ext uri="{FF2B5EF4-FFF2-40B4-BE49-F238E27FC236}">
                <a16:creationId xmlns:a16="http://schemas.microsoft.com/office/drawing/2014/main" id="{97E9CDA3-A5BA-653F-CB83-321AD3C26826}"/>
              </a:ext>
            </a:extLst>
          </p:cNvPr>
          <p:cNvCxnSpPr>
            <a:cxnSpLocks/>
          </p:cNvCxnSpPr>
          <p:nvPr/>
        </p:nvCxnSpPr>
        <p:spPr>
          <a:xfrm flipH="1">
            <a:off x="7725065" y="1669117"/>
            <a:ext cx="163946" cy="1901952"/>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08F9451F-194A-3FB6-C68E-CECA72DA9C39}"/>
              </a:ext>
            </a:extLst>
          </p:cNvPr>
          <p:cNvCxnSpPr>
            <a:cxnSpLocks/>
          </p:cNvCxnSpPr>
          <p:nvPr/>
        </p:nvCxnSpPr>
        <p:spPr>
          <a:xfrm flipH="1" flipV="1">
            <a:off x="5570410" y="5446917"/>
            <a:ext cx="314661" cy="890429"/>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3841DF2D-E413-C70A-6570-BABF002E1CD7}"/>
              </a:ext>
            </a:extLst>
          </p:cNvPr>
          <p:cNvSpPr txBox="1"/>
          <p:nvPr/>
        </p:nvSpPr>
        <p:spPr>
          <a:xfrm>
            <a:off x="5885071" y="6186283"/>
            <a:ext cx="2113936" cy="400110"/>
          </a:xfrm>
          <a:prstGeom prst="rect">
            <a:avLst/>
          </a:prstGeom>
          <a:noFill/>
        </p:spPr>
        <p:txBody>
          <a:bodyPr wrap="square" rtlCol="0">
            <a:spAutoFit/>
          </a:bodyPr>
          <a:lstStyle/>
          <a:p>
            <a:pPr algn="ctr"/>
            <a:r>
              <a:rPr lang="en-US" sz="2000" dirty="0"/>
              <a:t>SBIG Filter Wheel</a:t>
            </a:r>
          </a:p>
        </p:txBody>
      </p:sp>
      <p:sp>
        <p:nvSpPr>
          <p:cNvPr id="15" name="TextBox 14">
            <a:extLst>
              <a:ext uri="{FF2B5EF4-FFF2-40B4-BE49-F238E27FC236}">
                <a16:creationId xmlns:a16="http://schemas.microsoft.com/office/drawing/2014/main" id="{71532C81-A0C0-C63F-8064-7D0E05A68F71}"/>
              </a:ext>
            </a:extLst>
          </p:cNvPr>
          <p:cNvSpPr txBox="1"/>
          <p:nvPr/>
        </p:nvSpPr>
        <p:spPr>
          <a:xfrm>
            <a:off x="645063" y="1496967"/>
            <a:ext cx="2642325" cy="707886"/>
          </a:xfrm>
          <a:prstGeom prst="rect">
            <a:avLst/>
          </a:prstGeom>
          <a:noFill/>
        </p:spPr>
        <p:txBody>
          <a:bodyPr wrap="square" rtlCol="0">
            <a:spAutoFit/>
          </a:bodyPr>
          <a:lstStyle/>
          <a:p>
            <a:pPr algn="ctr"/>
            <a:r>
              <a:rPr lang="en-US" sz="2000" dirty="0"/>
              <a:t>26” (0.66m) Refractor: F = 9.9m, F/D = 15</a:t>
            </a:r>
          </a:p>
        </p:txBody>
      </p:sp>
    </p:spTree>
    <p:extLst>
      <p:ext uri="{BB962C8B-B14F-4D97-AF65-F5344CB8AC3E}">
        <p14:creationId xmlns:p14="http://schemas.microsoft.com/office/powerpoint/2010/main" val="35331668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C1AF6C-5DF0-DAE6-9C1B-B62526AEEBED}"/>
              </a:ext>
            </a:extLst>
          </p:cNvPr>
          <p:cNvSpPr>
            <a:spLocks noGrp="1"/>
          </p:cNvSpPr>
          <p:nvPr>
            <p:ph type="title"/>
          </p:nvPr>
        </p:nvSpPr>
        <p:spPr/>
        <p:txBody>
          <a:bodyPr/>
          <a:lstStyle/>
          <a:p>
            <a:r>
              <a:rPr lang="en-US" dirty="0"/>
              <a:t>EMCCD + Camera Head Mounted</a:t>
            </a:r>
          </a:p>
        </p:txBody>
      </p:sp>
      <p:sp>
        <p:nvSpPr>
          <p:cNvPr id="3" name="Slide Number Placeholder 2">
            <a:extLst>
              <a:ext uri="{FF2B5EF4-FFF2-40B4-BE49-F238E27FC236}">
                <a16:creationId xmlns:a16="http://schemas.microsoft.com/office/drawing/2014/main" id="{2D7C5369-087A-4709-87F2-A7305FD44F3A}"/>
              </a:ext>
            </a:extLst>
          </p:cNvPr>
          <p:cNvSpPr>
            <a:spLocks noGrp="1"/>
          </p:cNvSpPr>
          <p:nvPr>
            <p:ph type="sldNum" sz="quarter" idx="12"/>
          </p:nvPr>
        </p:nvSpPr>
        <p:spPr/>
        <p:txBody>
          <a:bodyPr/>
          <a:lstStyle/>
          <a:p>
            <a:fld id="{C647ADB1-D77A-664D-BC42-5055AEAFA5D6}" type="slidenum">
              <a:rPr lang="en-US" smtClean="0"/>
              <a:t>10</a:t>
            </a:fld>
            <a:endParaRPr lang="en-US"/>
          </a:p>
        </p:txBody>
      </p:sp>
      <p:pic>
        <p:nvPicPr>
          <p:cNvPr id="4" name="Picture 3">
            <a:extLst>
              <a:ext uri="{FF2B5EF4-FFF2-40B4-BE49-F238E27FC236}">
                <a16:creationId xmlns:a16="http://schemas.microsoft.com/office/drawing/2014/main" id="{B7F8CE54-6003-AD5A-07D7-A576E9670C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30970" y="1529699"/>
            <a:ext cx="6082060" cy="4566880"/>
          </a:xfrm>
          <a:prstGeom prst="rect">
            <a:avLst/>
          </a:prstGeom>
          <a:ln w="3175">
            <a:solidFill>
              <a:schemeClr val="tx2"/>
            </a:solidFill>
          </a:ln>
        </p:spPr>
      </p:pic>
    </p:spTree>
    <p:extLst>
      <p:ext uri="{BB962C8B-B14F-4D97-AF65-F5344CB8AC3E}">
        <p14:creationId xmlns:p14="http://schemas.microsoft.com/office/powerpoint/2010/main" val="26531042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03642630-32E1-EE47-84F4-38524FD52399}"/>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450218" y="2649707"/>
            <a:ext cx="3886200" cy="2914650"/>
          </a:xfrm>
        </p:spPr>
      </p:pic>
      <p:pic>
        <p:nvPicPr>
          <p:cNvPr id="8" name="Content Placeholder 7">
            <a:extLst>
              <a:ext uri="{FF2B5EF4-FFF2-40B4-BE49-F238E27FC236}">
                <a16:creationId xmlns:a16="http://schemas.microsoft.com/office/drawing/2014/main" id="{8AC23718-19C6-AA41-994A-4F464B18E821}"/>
              </a:ext>
            </a:extLst>
          </p:cNvPr>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4807582" y="2649707"/>
            <a:ext cx="3886200" cy="2914650"/>
          </a:xfrm>
        </p:spPr>
      </p:pic>
      <p:pic>
        <p:nvPicPr>
          <p:cNvPr id="12" name="Picture 11">
            <a:extLst>
              <a:ext uri="{FF2B5EF4-FFF2-40B4-BE49-F238E27FC236}">
                <a16:creationId xmlns:a16="http://schemas.microsoft.com/office/drawing/2014/main" id="{339479B5-1C38-5147-ABAB-9CD9D84DDB0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7462" y="2057400"/>
            <a:ext cx="4108956" cy="4099265"/>
          </a:xfrm>
          <a:prstGeom prst="rect">
            <a:avLst/>
          </a:prstGeom>
        </p:spPr>
      </p:pic>
      <p:pic>
        <p:nvPicPr>
          <p:cNvPr id="14" name="Picture 13">
            <a:extLst>
              <a:ext uri="{FF2B5EF4-FFF2-40B4-BE49-F238E27FC236}">
                <a16:creationId xmlns:a16="http://schemas.microsoft.com/office/drawing/2014/main" id="{2F349821-AC96-174D-A592-900CEE39B2C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88819" y="2060153"/>
            <a:ext cx="4427719" cy="4096512"/>
          </a:xfrm>
          <a:prstGeom prst="rect">
            <a:avLst/>
          </a:prstGeom>
        </p:spPr>
      </p:pic>
      <p:sp>
        <p:nvSpPr>
          <p:cNvPr id="2" name="Title 1">
            <a:extLst>
              <a:ext uri="{FF2B5EF4-FFF2-40B4-BE49-F238E27FC236}">
                <a16:creationId xmlns:a16="http://schemas.microsoft.com/office/drawing/2014/main" id="{58BE5259-B3CB-C84B-BCAC-0E9551238FAE}"/>
              </a:ext>
            </a:extLst>
          </p:cNvPr>
          <p:cNvSpPr>
            <a:spLocks noGrp="1"/>
          </p:cNvSpPr>
          <p:nvPr>
            <p:ph type="title"/>
          </p:nvPr>
        </p:nvSpPr>
        <p:spPr/>
        <p:txBody>
          <a:bodyPr anchor="t"/>
          <a:lstStyle/>
          <a:p>
            <a:r>
              <a:rPr lang="en-US" dirty="0"/>
              <a:t>Slit-Mask Calibration</a:t>
            </a:r>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7E6BBD8F-B139-6AB4-4107-9AEFB726D1B9}"/>
                  </a:ext>
                </a:extLst>
              </p:cNvPr>
              <p:cNvSpPr txBox="1"/>
              <p:nvPr/>
            </p:nvSpPr>
            <p:spPr>
              <a:xfrm>
                <a:off x="6388138" y="1362796"/>
                <a:ext cx="2576946" cy="646331"/>
              </a:xfrm>
              <a:prstGeom prst="rect">
                <a:avLst/>
              </a:prstGeom>
              <a:noFill/>
            </p:spPr>
            <p:txBody>
              <a:bodyPr wrap="square" rtlCol="0">
                <a:spAutoFit/>
              </a:bodyPr>
              <a:lstStyle/>
              <a:p>
                <a:pPr algn="r"/>
                <a:r>
                  <a:rPr lang="en-US" dirty="0"/>
                  <a:t>Slit-spacing = 76.83mm</a:t>
                </a:r>
              </a:p>
              <a:p>
                <a:pPr algn="r"/>
                <a:r>
                  <a:rPr lang="en-US" dirty="0"/>
                  <a:t>Wavelength = 550</a:t>
                </a:r>
                <a14:m>
                  <m:oMath xmlns:m="http://schemas.openxmlformats.org/officeDocument/2006/math">
                    <m:r>
                      <a:rPr lang="en-US" i="1">
                        <a:latin typeface="Cambria Math" panose="02040503050406030204" pitchFamily="18" charset="0"/>
                        <a:ea typeface="Cambria Math" panose="02040503050406030204" pitchFamily="18" charset="0"/>
                        <a:cs typeface="Courier New" panose="02070309020205020404" pitchFamily="49" charset="0"/>
                      </a:rPr>
                      <m:t>±</m:t>
                    </m:r>
                  </m:oMath>
                </a14:m>
                <a:r>
                  <a:rPr lang="en-US" dirty="0"/>
                  <a:t>25nm</a:t>
                </a:r>
              </a:p>
            </p:txBody>
          </p:sp>
        </mc:Choice>
        <mc:Fallback xmlns="">
          <p:sp>
            <p:nvSpPr>
              <p:cNvPr id="7" name="TextBox 6">
                <a:extLst>
                  <a:ext uri="{FF2B5EF4-FFF2-40B4-BE49-F238E27FC236}">
                    <a16:creationId xmlns:a16="http://schemas.microsoft.com/office/drawing/2014/main" id="{7E6BBD8F-B139-6AB4-4107-9AEFB726D1B9}"/>
                  </a:ext>
                </a:extLst>
              </p:cNvPr>
              <p:cNvSpPr txBox="1">
                <a:spLocks noRot="1" noChangeAspect="1" noMove="1" noResize="1" noEditPoints="1" noAdjustHandles="1" noChangeArrowheads="1" noChangeShapeType="1" noTextEdit="1"/>
              </p:cNvSpPr>
              <p:nvPr/>
            </p:nvSpPr>
            <p:spPr>
              <a:xfrm>
                <a:off x="6388138" y="1362796"/>
                <a:ext cx="2576946" cy="646331"/>
              </a:xfrm>
              <a:prstGeom prst="rect">
                <a:avLst/>
              </a:prstGeom>
              <a:blipFill>
                <a:blip r:embed="rId7"/>
                <a:stretch>
                  <a:fillRect l="-1471" t="-3846" r="-1471" b="-1538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Rectangle 2">
                <a:extLst>
                  <a:ext uri="{FF2B5EF4-FFF2-40B4-BE49-F238E27FC236}">
                    <a16:creationId xmlns:a16="http://schemas.microsoft.com/office/drawing/2014/main" id="{DAA22240-6BE1-179C-E0C5-13C5FA16FD8D}"/>
                  </a:ext>
                </a:extLst>
              </p:cNvPr>
              <p:cNvSpPr/>
              <p:nvPr/>
            </p:nvSpPr>
            <p:spPr>
              <a:xfrm>
                <a:off x="235582" y="5153718"/>
                <a:ext cx="4100836" cy="923330"/>
              </a:xfrm>
              <a:prstGeom prst="rect">
                <a:avLst/>
              </a:prstGeom>
            </p:spPr>
            <p:txBody>
              <a:bodyPr wrap="square">
                <a:spAutoFit/>
              </a:bodyPr>
              <a:lstStyle/>
              <a:p>
                <a:r>
                  <a:rPr lang="en-US" dirty="0">
                    <a:ea typeface="Cambria Math" panose="02040503050406030204" pitchFamily="18" charset="0"/>
                  </a:rPr>
                  <a:t>Mean </a:t>
                </a:r>
                <a:r>
                  <a:rPr lang="en-US" dirty="0"/>
                  <a:t>scale (</a:t>
                </a:r>
                <a:r>
                  <a:rPr lang="en-US" dirty="0">
                    <a:latin typeface="Symbol" pitchFamily="2" charset="2"/>
                  </a:rPr>
                  <a:t>a</a:t>
                </a:r>
                <a:r>
                  <a:rPr lang="en-US" dirty="0"/>
                  <a:t>) = 0.07003</a:t>
                </a:r>
                <a14:m>
                  <m:oMath xmlns:m="http://schemas.openxmlformats.org/officeDocument/2006/math">
                    <m:r>
                      <a:rPr lang="en-US" i="1">
                        <a:latin typeface="Cambria Math" panose="02040503050406030204" pitchFamily="18" charset="0"/>
                        <a:ea typeface="Cambria Math" panose="02040503050406030204" pitchFamily="18" charset="0"/>
                        <a:cs typeface="Courier New" panose="02070309020205020404" pitchFamily="49" charset="0"/>
                      </a:rPr>
                      <m:t>±</m:t>
                    </m:r>
                  </m:oMath>
                </a14:m>
                <a:r>
                  <a:rPr lang="en-US" dirty="0"/>
                  <a:t>0.00003”</a:t>
                </a:r>
                <a:r>
                  <a:rPr lang="en-US" dirty="0">
                    <a:cs typeface="Courier New" panose="02070309020205020404" pitchFamily="49" charset="0"/>
                  </a:rPr>
                  <a:t>/pixel</a:t>
                </a:r>
              </a:p>
              <a:p>
                <a:r>
                  <a:rPr lang="en-US" dirty="0"/>
                  <a:t>Mean rotation (</a:t>
                </a:r>
                <a:r>
                  <a:rPr lang="en-US" dirty="0">
                    <a:latin typeface="Symbol" pitchFamily="2" charset="2"/>
                  </a:rPr>
                  <a:t>b</a:t>
                </a:r>
                <a:r>
                  <a:rPr lang="en-US" dirty="0"/>
                  <a:t>) = 1.420</a:t>
                </a:r>
                <a14:m>
                  <m:oMath xmlns:m="http://schemas.openxmlformats.org/officeDocument/2006/math">
                    <m:r>
                      <a:rPr lang="en-US" i="1">
                        <a:latin typeface="Cambria Math" panose="02040503050406030204" pitchFamily="18" charset="0"/>
                        <a:ea typeface="Cambria Math" panose="02040503050406030204" pitchFamily="18" charset="0"/>
                        <a:cs typeface="Courier New" panose="02070309020205020404" pitchFamily="49" charset="0"/>
                      </a:rPr>
                      <m:t>±</m:t>
                    </m:r>
                  </m:oMath>
                </a14:m>
                <a:r>
                  <a:rPr lang="en-US" dirty="0"/>
                  <a:t>0.096</a:t>
                </a:r>
                <a14:m>
                  <m:oMath xmlns:m="http://schemas.openxmlformats.org/officeDocument/2006/math">
                    <m:r>
                      <a:rPr lang="en-US" i="1">
                        <a:latin typeface="Cambria Math" panose="02040503050406030204" pitchFamily="18" charset="0"/>
                        <a:ea typeface="Cambria Math" panose="02040503050406030204" pitchFamily="18" charset="0"/>
                      </a:rPr>
                      <m:t>°</m:t>
                    </m:r>
                  </m:oMath>
                </a14:m>
                <a:endParaRPr lang="en-US" dirty="0">
                  <a:ea typeface="Cambria Math" panose="02040503050406030204" pitchFamily="18" charset="0"/>
                </a:endParaRPr>
              </a:p>
              <a:p>
                <a:r>
                  <a:rPr lang="en-US" dirty="0"/>
                  <a:t>HI/LOW scale = 4.466</a:t>
                </a:r>
                <a14:m>
                  <m:oMath xmlns:m="http://schemas.openxmlformats.org/officeDocument/2006/math">
                    <m:r>
                      <a:rPr lang="en-US" i="1">
                        <a:latin typeface="Cambria Math" panose="02040503050406030204" pitchFamily="18" charset="0"/>
                        <a:ea typeface="Cambria Math" panose="02040503050406030204" pitchFamily="18" charset="0"/>
                        <a:cs typeface="Courier New" panose="02070309020205020404" pitchFamily="49" charset="0"/>
                      </a:rPr>
                      <m:t>±</m:t>
                    </m:r>
                  </m:oMath>
                </a14:m>
                <a:r>
                  <a:rPr lang="en-US" dirty="0"/>
                  <a:t>0.018</a:t>
                </a:r>
              </a:p>
            </p:txBody>
          </p:sp>
        </mc:Choice>
        <mc:Fallback xmlns="">
          <p:sp>
            <p:nvSpPr>
              <p:cNvPr id="3" name="Rectangle 2">
                <a:extLst>
                  <a:ext uri="{FF2B5EF4-FFF2-40B4-BE49-F238E27FC236}">
                    <a16:creationId xmlns:a16="http://schemas.microsoft.com/office/drawing/2014/main" id="{DAA22240-6BE1-179C-E0C5-13C5FA16FD8D}"/>
                  </a:ext>
                </a:extLst>
              </p:cNvPr>
              <p:cNvSpPr>
                <a:spLocks noRot="1" noChangeAspect="1" noMove="1" noResize="1" noEditPoints="1" noAdjustHandles="1" noChangeArrowheads="1" noChangeShapeType="1" noTextEdit="1"/>
              </p:cNvSpPr>
              <p:nvPr/>
            </p:nvSpPr>
            <p:spPr>
              <a:xfrm>
                <a:off x="235582" y="5153718"/>
                <a:ext cx="4100836" cy="923330"/>
              </a:xfrm>
              <a:prstGeom prst="rect">
                <a:avLst/>
              </a:prstGeom>
              <a:blipFill>
                <a:blip r:embed="rId8"/>
                <a:stretch>
                  <a:fillRect l="-1235" t="-4054" r="-926" b="-9459"/>
                </a:stretch>
              </a:blipFill>
            </p:spPr>
            <p:txBody>
              <a:bodyPr/>
              <a:lstStyle/>
              <a:p>
                <a:r>
                  <a:rPr lang="en-US">
                    <a:noFill/>
                  </a:rPr>
                  <a:t> </a:t>
                </a:r>
              </a:p>
            </p:txBody>
          </p:sp>
        </mc:Fallback>
      </mc:AlternateContent>
    </p:spTree>
    <p:extLst>
      <p:ext uri="{BB962C8B-B14F-4D97-AF65-F5344CB8AC3E}">
        <p14:creationId xmlns:p14="http://schemas.microsoft.com/office/powerpoint/2010/main" val="1043597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47C4139-876D-CE47-A1E2-0FC3E4B4D1E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39982" y="1828800"/>
            <a:ext cx="6489700" cy="4152900"/>
          </a:xfrm>
          <a:prstGeom prst="rect">
            <a:avLst/>
          </a:prstGeom>
        </p:spPr>
      </p:pic>
      <p:pic>
        <p:nvPicPr>
          <p:cNvPr id="9" name="Content Placeholder 8">
            <a:extLst>
              <a:ext uri="{FF2B5EF4-FFF2-40B4-BE49-F238E27FC236}">
                <a16:creationId xmlns:a16="http://schemas.microsoft.com/office/drawing/2014/main" id="{C5A07859-46D7-924E-838E-49F5D8EDE247}"/>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1339982" y="1828800"/>
            <a:ext cx="6464035" cy="4185621"/>
          </a:xfrm>
        </p:spPr>
      </p:pic>
      <p:sp>
        <p:nvSpPr>
          <p:cNvPr id="10" name="Title 1">
            <a:extLst>
              <a:ext uri="{FF2B5EF4-FFF2-40B4-BE49-F238E27FC236}">
                <a16:creationId xmlns:a16="http://schemas.microsoft.com/office/drawing/2014/main" id="{476FFBE3-96D0-014A-A74B-DD666B545839}"/>
              </a:ext>
            </a:extLst>
          </p:cNvPr>
          <p:cNvSpPr>
            <a:spLocks noGrp="1"/>
          </p:cNvSpPr>
          <p:nvPr>
            <p:ph type="title"/>
          </p:nvPr>
        </p:nvSpPr>
        <p:spPr>
          <a:xfrm>
            <a:off x="1752600" y="274638"/>
            <a:ext cx="5791200" cy="1143000"/>
          </a:xfrm>
        </p:spPr>
        <p:txBody>
          <a:bodyPr>
            <a:noAutofit/>
          </a:bodyPr>
          <a:lstStyle/>
          <a:p>
            <a:r>
              <a:rPr lang="en-US" sz="3200" dirty="0"/>
              <a:t>Separation (</a:t>
            </a:r>
            <a:r>
              <a:rPr lang="en-US" sz="3200" dirty="0">
                <a:latin typeface="Symbol" pitchFamily="2" charset="2"/>
              </a:rPr>
              <a:t>r</a:t>
            </a:r>
            <a:r>
              <a:rPr lang="en-US" sz="3200" dirty="0"/>
              <a:t>) vs. Delta-m (</a:t>
            </a:r>
            <a:r>
              <a:rPr lang="en-US" sz="3200" dirty="0">
                <a:latin typeface="Symbol" pitchFamily="2" charset="2"/>
              </a:rPr>
              <a:t>D</a:t>
            </a:r>
            <a:r>
              <a:rPr lang="en-US" sz="3200" dirty="0"/>
              <a:t>m)</a:t>
            </a:r>
          </a:p>
        </p:txBody>
      </p:sp>
    </p:spTree>
    <p:extLst>
      <p:ext uri="{BB962C8B-B14F-4D97-AF65-F5344CB8AC3E}">
        <p14:creationId xmlns:p14="http://schemas.microsoft.com/office/powerpoint/2010/main" val="2918682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D235D26-7D4D-8863-F14F-581A3CEF0993}"/>
              </a:ext>
            </a:extLst>
          </p:cNvPr>
          <p:cNvSpPr>
            <a:spLocks noGrp="1"/>
          </p:cNvSpPr>
          <p:nvPr>
            <p:ph type="title"/>
          </p:nvPr>
        </p:nvSpPr>
        <p:spPr/>
        <p:txBody>
          <a:bodyPr/>
          <a:lstStyle/>
          <a:p>
            <a:r>
              <a:rPr lang="en-US" dirty="0"/>
              <a:t>ICCD vs. EMCCD Capabilities</a:t>
            </a:r>
          </a:p>
        </p:txBody>
      </p:sp>
      <p:sp>
        <p:nvSpPr>
          <p:cNvPr id="5" name="Slide Number Placeholder 4">
            <a:extLst>
              <a:ext uri="{FF2B5EF4-FFF2-40B4-BE49-F238E27FC236}">
                <a16:creationId xmlns:a16="http://schemas.microsoft.com/office/drawing/2014/main" id="{324DE1B5-FAA2-8F9D-39FE-6A01E605961A}"/>
              </a:ext>
            </a:extLst>
          </p:cNvPr>
          <p:cNvSpPr>
            <a:spLocks noGrp="1"/>
          </p:cNvSpPr>
          <p:nvPr>
            <p:ph type="sldNum" sz="quarter" idx="12"/>
          </p:nvPr>
        </p:nvSpPr>
        <p:spPr/>
        <p:txBody>
          <a:bodyPr/>
          <a:lstStyle/>
          <a:p>
            <a:fld id="{C647ADB1-D77A-664D-BC42-5055AEAFA5D6}" type="slidenum">
              <a:rPr lang="en-US" smtClean="0"/>
              <a:t>13</a:t>
            </a:fld>
            <a:endParaRPr lang="en-US" dirty="0"/>
          </a:p>
        </p:txBody>
      </p:sp>
      <p:pic>
        <p:nvPicPr>
          <p:cNvPr id="8" name="Content Placeholder 5">
            <a:extLst>
              <a:ext uri="{FF2B5EF4-FFF2-40B4-BE49-F238E27FC236}">
                <a16:creationId xmlns:a16="http://schemas.microsoft.com/office/drawing/2014/main" id="{B72C1891-3632-A6A4-6E5C-9D59341A514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463592" y="1451699"/>
            <a:ext cx="6276109" cy="4383526"/>
          </a:xfrm>
          <a:prstGeom prst="rect">
            <a:avLst/>
          </a:prstGeom>
        </p:spPr>
      </p:pic>
      <p:sp>
        <p:nvSpPr>
          <p:cNvPr id="9" name="TextBox 8">
            <a:extLst>
              <a:ext uri="{FF2B5EF4-FFF2-40B4-BE49-F238E27FC236}">
                <a16:creationId xmlns:a16="http://schemas.microsoft.com/office/drawing/2014/main" id="{31572316-45AC-19A5-092A-3AFAF342E1DC}"/>
              </a:ext>
            </a:extLst>
          </p:cNvPr>
          <p:cNvSpPr txBox="1"/>
          <p:nvPr/>
        </p:nvSpPr>
        <p:spPr>
          <a:xfrm>
            <a:off x="1312923" y="6123542"/>
            <a:ext cx="6535882" cy="369332"/>
          </a:xfrm>
          <a:prstGeom prst="rect">
            <a:avLst/>
          </a:prstGeom>
          <a:noFill/>
        </p:spPr>
        <p:txBody>
          <a:bodyPr wrap="square" rtlCol="0">
            <a:spAutoFit/>
          </a:bodyPr>
          <a:lstStyle/>
          <a:p>
            <a:pPr algn="ctr"/>
            <a:r>
              <a:rPr lang="en-US" dirty="0">
                <a:cs typeface="Courier New" panose="02070309020205020404" pitchFamily="49" charset="0"/>
              </a:rPr>
              <a:t>Number of systems accessible: ICCD ∼ 42,000 vs. EMCCD ∼ 62,000</a:t>
            </a:r>
            <a:endParaRPr lang="en-US" dirty="0"/>
          </a:p>
        </p:txBody>
      </p:sp>
    </p:spTree>
    <p:extLst>
      <p:ext uri="{BB962C8B-B14F-4D97-AF65-F5344CB8AC3E}">
        <p14:creationId xmlns:p14="http://schemas.microsoft.com/office/powerpoint/2010/main" val="2011939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506FED-6BB9-424E-1F80-DD45FD8A0C38}"/>
              </a:ext>
            </a:extLst>
          </p:cNvPr>
          <p:cNvSpPr>
            <a:spLocks noGrp="1"/>
          </p:cNvSpPr>
          <p:nvPr>
            <p:ph type="title"/>
          </p:nvPr>
        </p:nvSpPr>
        <p:spPr/>
        <p:txBody>
          <a:bodyPr/>
          <a:lstStyle/>
          <a:p>
            <a:r>
              <a:rPr lang="en-US" dirty="0"/>
              <a:t>Double Star Observations</a:t>
            </a:r>
          </a:p>
        </p:txBody>
      </p:sp>
      <p:sp>
        <p:nvSpPr>
          <p:cNvPr id="3" name="Text Placeholder 2">
            <a:extLst>
              <a:ext uri="{FF2B5EF4-FFF2-40B4-BE49-F238E27FC236}">
                <a16:creationId xmlns:a16="http://schemas.microsoft.com/office/drawing/2014/main" id="{D66691F9-33FB-0794-A5FA-692136A4D41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B389DBA-6293-9F0B-E0C8-652EE84A1D8E}"/>
              </a:ext>
            </a:extLst>
          </p:cNvPr>
          <p:cNvSpPr>
            <a:spLocks noGrp="1"/>
          </p:cNvSpPr>
          <p:nvPr>
            <p:ph type="sldNum" sz="quarter" idx="12"/>
          </p:nvPr>
        </p:nvSpPr>
        <p:spPr/>
        <p:txBody>
          <a:bodyPr/>
          <a:lstStyle/>
          <a:p>
            <a:fld id="{C647ADB1-D77A-664D-BC42-5055AEAFA5D6}" type="slidenum">
              <a:rPr lang="en-US" smtClean="0"/>
              <a:t>14</a:t>
            </a:fld>
            <a:endParaRPr lang="en-US" dirty="0"/>
          </a:p>
        </p:txBody>
      </p:sp>
    </p:spTree>
    <p:extLst>
      <p:ext uri="{BB962C8B-B14F-4D97-AF65-F5344CB8AC3E}">
        <p14:creationId xmlns:p14="http://schemas.microsoft.com/office/powerpoint/2010/main" val="30369707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2">
            <a:tint val="95000"/>
            <a:satMod val="170000"/>
          </a:schemeClr>
        </a:solidFill>
        <a:effectLst/>
      </p:bgPr>
    </p:bg>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93C37EDC-9642-4AF9-3B75-B1A9A1FA429E}"/>
              </a:ext>
            </a:extLst>
          </p:cNvPr>
          <p:cNvSpPr/>
          <p:nvPr/>
        </p:nvSpPr>
        <p:spPr>
          <a:xfrm>
            <a:off x="182252" y="1296538"/>
            <a:ext cx="8839200" cy="5196336"/>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3D9E87B8-F369-11D3-98FC-D98F7BD319DE}"/>
              </a:ext>
            </a:extLst>
          </p:cNvPr>
          <p:cNvSpPr/>
          <p:nvPr/>
        </p:nvSpPr>
        <p:spPr>
          <a:xfrm>
            <a:off x="7928508" y="1729587"/>
            <a:ext cx="731398" cy="637095"/>
          </a:xfrm>
          <a:prstGeom prst="rect">
            <a:avLst/>
          </a:prstGeom>
          <a:solidFill>
            <a:schemeClr val="tx1"/>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6A24F345-F05B-AF5B-2339-0A920650ACA1}"/>
              </a:ext>
            </a:extLst>
          </p:cNvPr>
          <p:cNvPicPr>
            <a:picLocks/>
          </p:cNvPicPr>
          <p:nvPr/>
        </p:nvPicPr>
        <p:blipFill>
          <a:blip r:embed="rId3"/>
          <a:srcRect/>
          <a:stretch/>
        </p:blipFill>
        <p:spPr>
          <a:xfrm>
            <a:off x="333756" y="1364776"/>
            <a:ext cx="8476488" cy="5087154"/>
          </a:xfrm>
          <a:prstGeom prst="rect">
            <a:avLst/>
          </a:prstGeom>
          <a:noFill/>
        </p:spPr>
      </p:pic>
      <p:sp>
        <p:nvSpPr>
          <p:cNvPr id="2" name="Title 1">
            <a:extLst>
              <a:ext uri="{FF2B5EF4-FFF2-40B4-BE49-F238E27FC236}">
                <a16:creationId xmlns:a16="http://schemas.microsoft.com/office/drawing/2014/main" id="{A0C47A8A-24E5-6AB2-8894-5CBF7DFC2C45}"/>
              </a:ext>
            </a:extLst>
          </p:cNvPr>
          <p:cNvSpPr>
            <a:spLocks noGrp="1"/>
          </p:cNvSpPr>
          <p:nvPr>
            <p:ph type="title"/>
          </p:nvPr>
        </p:nvSpPr>
        <p:spPr/>
        <p:txBody>
          <a:bodyPr/>
          <a:lstStyle/>
          <a:p>
            <a:r>
              <a:rPr lang="en-US" dirty="0"/>
              <a:t>2020 – 2022A Observations</a:t>
            </a:r>
          </a:p>
        </p:txBody>
      </p:sp>
      <p:sp>
        <p:nvSpPr>
          <p:cNvPr id="3" name="Slide Number Placeholder 2">
            <a:extLst>
              <a:ext uri="{FF2B5EF4-FFF2-40B4-BE49-F238E27FC236}">
                <a16:creationId xmlns:a16="http://schemas.microsoft.com/office/drawing/2014/main" id="{D45D802A-F7AF-E0D8-6CB8-E47476D2439E}"/>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647ADB1-D77A-664D-BC42-5055AEAFA5D6}" type="slidenum">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326199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13E05EE-213B-E052-5C46-352DEDE17C96}"/>
              </a:ext>
            </a:extLst>
          </p:cNvPr>
          <p:cNvPicPr>
            <a:picLocks noChangeAspect="1"/>
          </p:cNvPicPr>
          <p:nvPr/>
        </p:nvPicPr>
        <p:blipFill>
          <a:blip r:embed="rId3"/>
          <a:srcRect/>
          <a:stretch/>
        </p:blipFill>
        <p:spPr>
          <a:xfrm>
            <a:off x="690201" y="1149764"/>
            <a:ext cx="7772400" cy="5398404"/>
          </a:xfrm>
          <a:prstGeom prst="rect">
            <a:avLst/>
          </a:prstGeom>
          <a:solidFill>
            <a:schemeClr val="tx1"/>
          </a:solidFill>
        </p:spPr>
      </p:pic>
      <p:sp>
        <p:nvSpPr>
          <p:cNvPr id="2" name="Title 1">
            <a:extLst>
              <a:ext uri="{FF2B5EF4-FFF2-40B4-BE49-F238E27FC236}">
                <a16:creationId xmlns:a16="http://schemas.microsoft.com/office/drawing/2014/main" id="{D0312DAF-97F1-6D89-C28D-37FF9226CEC6}"/>
              </a:ext>
            </a:extLst>
          </p:cNvPr>
          <p:cNvSpPr>
            <a:spLocks noGrp="1"/>
          </p:cNvSpPr>
          <p:nvPr>
            <p:ph type="title"/>
          </p:nvPr>
        </p:nvSpPr>
        <p:spPr/>
        <p:txBody>
          <a:bodyPr/>
          <a:lstStyle/>
          <a:p>
            <a:r>
              <a:rPr lang="en-US" dirty="0"/>
              <a:t>2020 – 2022A Observations</a:t>
            </a:r>
          </a:p>
        </p:txBody>
      </p:sp>
      <p:sp>
        <p:nvSpPr>
          <p:cNvPr id="3" name="Slide Number Placeholder 2">
            <a:extLst>
              <a:ext uri="{FF2B5EF4-FFF2-40B4-BE49-F238E27FC236}">
                <a16:creationId xmlns:a16="http://schemas.microsoft.com/office/drawing/2014/main" id="{2DCAFB26-80CA-C0B9-9383-975597F9426F}"/>
              </a:ext>
            </a:extLst>
          </p:cNvPr>
          <p:cNvSpPr>
            <a:spLocks noGrp="1"/>
          </p:cNvSpPr>
          <p:nvPr>
            <p:ph type="sldNum" sz="quarter" idx="12"/>
          </p:nvPr>
        </p:nvSpPr>
        <p:spPr/>
        <p:txBody>
          <a:bodyPr/>
          <a:lstStyle/>
          <a:p>
            <a:fld id="{C647ADB1-D77A-664D-BC42-5055AEAFA5D6}" type="slidenum">
              <a:rPr lang="en-US" smtClean="0"/>
              <a:t>16</a:t>
            </a:fld>
            <a:endParaRPr lang="en-US"/>
          </a:p>
        </p:txBody>
      </p:sp>
    </p:spTree>
    <p:extLst>
      <p:ext uri="{BB962C8B-B14F-4D97-AF65-F5344CB8AC3E}">
        <p14:creationId xmlns:p14="http://schemas.microsoft.com/office/powerpoint/2010/main" val="38402334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312DAF-97F1-6D89-C28D-37FF9226CEC6}"/>
              </a:ext>
            </a:extLst>
          </p:cNvPr>
          <p:cNvSpPr>
            <a:spLocks noGrp="1"/>
          </p:cNvSpPr>
          <p:nvPr>
            <p:ph type="title"/>
          </p:nvPr>
        </p:nvSpPr>
        <p:spPr/>
        <p:txBody>
          <a:bodyPr/>
          <a:lstStyle/>
          <a:p>
            <a:r>
              <a:rPr lang="en-US" dirty="0"/>
              <a:t>2020 – 2022A Observations</a:t>
            </a:r>
          </a:p>
        </p:txBody>
      </p:sp>
      <p:sp>
        <p:nvSpPr>
          <p:cNvPr id="3" name="Slide Number Placeholder 2">
            <a:extLst>
              <a:ext uri="{FF2B5EF4-FFF2-40B4-BE49-F238E27FC236}">
                <a16:creationId xmlns:a16="http://schemas.microsoft.com/office/drawing/2014/main" id="{2DCAFB26-80CA-C0B9-9383-975597F9426F}"/>
              </a:ext>
            </a:extLst>
          </p:cNvPr>
          <p:cNvSpPr>
            <a:spLocks noGrp="1"/>
          </p:cNvSpPr>
          <p:nvPr>
            <p:ph type="sldNum" sz="quarter" idx="12"/>
          </p:nvPr>
        </p:nvSpPr>
        <p:spPr/>
        <p:txBody>
          <a:bodyPr/>
          <a:lstStyle/>
          <a:p>
            <a:fld id="{C647ADB1-D77A-664D-BC42-5055AEAFA5D6}" type="slidenum">
              <a:rPr lang="en-US" smtClean="0"/>
              <a:t>17</a:t>
            </a:fld>
            <a:endParaRPr lang="en-US"/>
          </a:p>
        </p:txBody>
      </p:sp>
      <p:pic>
        <p:nvPicPr>
          <p:cNvPr id="5" name="Picture 4">
            <a:extLst>
              <a:ext uri="{FF2B5EF4-FFF2-40B4-BE49-F238E27FC236}">
                <a16:creationId xmlns:a16="http://schemas.microsoft.com/office/drawing/2014/main" id="{B13E05EE-213B-E052-5C46-352DEDE17C96}"/>
              </a:ext>
            </a:extLst>
          </p:cNvPr>
          <p:cNvPicPr>
            <a:picLocks noChangeAspect="1"/>
          </p:cNvPicPr>
          <p:nvPr/>
        </p:nvPicPr>
        <p:blipFill>
          <a:blip r:embed="rId3"/>
          <a:srcRect/>
          <a:stretch/>
        </p:blipFill>
        <p:spPr>
          <a:xfrm>
            <a:off x="694781" y="1155711"/>
            <a:ext cx="7772400" cy="5375910"/>
          </a:xfrm>
          <a:prstGeom prst="rect">
            <a:avLst/>
          </a:prstGeom>
          <a:solidFill>
            <a:schemeClr val="tx1"/>
          </a:solidFill>
        </p:spPr>
      </p:pic>
      <p:sp>
        <p:nvSpPr>
          <p:cNvPr id="4" name="TextBox 3">
            <a:extLst>
              <a:ext uri="{FF2B5EF4-FFF2-40B4-BE49-F238E27FC236}">
                <a16:creationId xmlns:a16="http://schemas.microsoft.com/office/drawing/2014/main" id="{A9CFC50B-93EC-6B1B-50C3-913888483A38}"/>
              </a:ext>
            </a:extLst>
          </p:cNvPr>
          <p:cNvSpPr txBox="1"/>
          <p:nvPr/>
        </p:nvSpPr>
        <p:spPr>
          <a:xfrm>
            <a:off x="1420622" y="6144389"/>
            <a:ext cx="900752" cy="369332"/>
          </a:xfrm>
          <a:prstGeom prst="rect">
            <a:avLst/>
          </a:prstGeom>
          <a:noFill/>
        </p:spPr>
        <p:txBody>
          <a:bodyPr wrap="square" rtlCol="0">
            <a:spAutoFit/>
          </a:bodyPr>
          <a:lstStyle/>
          <a:p>
            <a:r>
              <a:rPr lang="en-US" dirty="0">
                <a:solidFill>
                  <a:schemeClr val="accent1"/>
                </a:solidFill>
              </a:rPr>
              <a:t>0.2”</a:t>
            </a:r>
          </a:p>
        </p:txBody>
      </p:sp>
      <p:cxnSp>
        <p:nvCxnSpPr>
          <p:cNvPr id="7" name="Straight Arrow Connector 6">
            <a:extLst>
              <a:ext uri="{FF2B5EF4-FFF2-40B4-BE49-F238E27FC236}">
                <a16:creationId xmlns:a16="http://schemas.microsoft.com/office/drawing/2014/main" id="{87959C77-7AF4-0F6E-C224-27ACEE145815}"/>
              </a:ext>
            </a:extLst>
          </p:cNvPr>
          <p:cNvCxnSpPr>
            <a:cxnSpLocks/>
          </p:cNvCxnSpPr>
          <p:nvPr/>
        </p:nvCxnSpPr>
        <p:spPr>
          <a:xfrm flipH="1" flipV="1">
            <a:off x="1310185" y="6112046"/>
            <a:ext cx="137733" cy="244305"/>
          </a:xfrm>
          <a:prstGeom prst="straightConnector1">
            <a:avLst/>
          </a:prstGeom>
          <a:ln w="190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4FD894E2-2A06-F904-C793-CF954029F302}"/>
              </a:ext>
            </a:extLst>
          </p:cNvPr>
          <p:cNvSpPr/>
          <p:nvPr/>
        </p:nvSpPr>
        <p:spPr>
          <a:xfrm>
            <a:off x="5383551" y="1521601"/>
            <a:ext cx="2067636" cy="1477328"/>
          </a:xfrm>
          <a:prstGeom prst="rect">
            <a:avLst/>
          </a:prstGeom>
          <a:solidFill>
            <a:schemeClr val="tx1">
              <a:alpha val="75324"/>
            </a:schemeClr>
          </a:solidFill>
        </p:spPr>
        <p:txBody>
          <a:bodyPr wrap="square">
            <a:spAutoFit/>
          </a:bodyPr>
          <a:lstStyle/>
          <a:p>
            <a:r>
              <a:rPr lang="en-US" dirty="0">
                <a:solidFill>
                  <a:schemeClr val="accent1"/>
                </a:solidFill>
              </a:rPr>
              <a:t>Min </a:t>
            </a:r>
            <a:r>
              <a:rPr lang="en-US" dirty="0" err="1">
                <a:solidFill>
                  <a:schemeClr val="accent1"/>
                </a:solidFill>
              </a:rPr>
              <a:t>sep</a:t>
            </a:r>
            <a:r>
              <a:rPr lang="en-US" dirty="0">
                <a:solidFill>
                  <a:schemeClr val="accent1"/>
                </a:solidFill>
              </a:rPr>
              <a:t> = 0.16”</a:t>
            </a:r>
          </a:p>
          <a:p>
            <a:r>
              <a:rPr lang="en-US" dirty="0">
                <a:solidFill>
                  <a:schemeClr val="accent1"/>
                </a:solidFill>
              </a:rPr>
              <a:t>Max </a:t>
            </a:r>
            <a:r>
              <a:rPr lang="en-US" dirty="0" err="1">
                <a:solidFill>
                  <a:schemeClr val="accent1"/>
                </a:solidFill>
              </a:rPr>
              <a:t>sep</a:t>
            </a:r>
            <a:r>
              <a:rPr lang="en-US" dirty="0">
                <a:solidFill>
                  <a:schemeClr val="accent1"/>
                </a:solidFill>
              </a:rPr>
              <a:t> = 87.63”</a:t>
            </a:r>
          </a:p>
          <a:p>
            <a:endParaRPr lang="en-US" dirty="0">
              <a:solidFill>
                <a:schemeClr val="accent1"/>
              </a:solidFill>
            </a:endParaRPr>
          </a:p>
          <a:p>
            <a:r>
              <a:rPr lang="en-US" dirty="0">
                <a:solidFill>
                  <a:schemeClr val="accent1"/>
                </a:solidFill>
              </a:rPr>
              <a:t>Mean </a:t>
            </a:r>
            <a:r>
              <a:rPr lang="en-US" dirty="0" err="1">
                <a:solidFill>
                  <a:schemeClr val="accent1"/>
                </a:solidFill>
              </a:rPr>
              <a:t>sep</a:t>
            </a:r>
            <a:r>
              <a:rPr lang="en-US" dirty="0">
                <a:solidFill>
                  <a:schemeClr val="accent1"/>
                </a:solidFill>
              </a:rPr>
              <a:t> = 7.37”</a:t>
            </a:r>
          </a:p>
          <a:p>
            <a:r>
              <a:rPr lang="en-US" dirty="0">
                <a:solidFill>
                  <a:schemeClr val="accent1"/>
                </a:solidFill>
              </a:rPr>
              <a:t>Median </a:t>
            </a:r>
            <a:r>
              <a:rPr lang="en-US" dirty="0" err="1">
                <a:solidFill>
                  <a:schemeClr val="accent1"/>
                </a:solidFill>
              </a:rPr>
              <a:t>sep</a:t>
            </a:r>
            <a:r>
              <a:rPr lang="en-US" dirty="0">
                <a:solidFill>
                  <a:schemeClr val="accent1"/>
                </a:solidFill>
              </a:rPr>
              <a:t> = 2.82”</a:t>
            </a:r>
          </a:p>
        </p:txBody>
      </p:sp>
    </p:spTree>
    <p:extLst>
      <p:ext uri="{BB962C8B-B14F-4D97-AF65-F5344CB8AC3E}">
        <p14:creationId xmlns:p14="http://schemas.microsoft.com/office/powerpoint/2010/main" val="1563221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7A28B10D-22FF-0865-421D-F62370E12437}"/>
              </a:ext>
            </a:extLst>
          </p:cNvPr>
          <p:cNvPicPr>
            <a:picLocks noChangeAspect="1"/>
          </p:cNvPicPr>
          <p:nvPr/>
        </p:nvPicPr>
        <p:blipFill rotWithShape="1">
          <a:blip r:embed="rId2"/>
          <a:srcRect l="6401" t="50670" r="5601" b="5324"/>
          <a:stretch/>
        </p:blipFill>
        <p:spPr>
          <a:xfrm>
            <a:off x="302381" y="1755648"/>
            <a:ext cx="8539237" cy="4270248"/>
          </a:xfrm>
          <a:prstGeom prst="rect">
            <a:avLst/>
          </a:prstGeom>
        </p:spPr>
      </p:pic>
      <p:sp>
        <p:nvSpPr>
          <p:cNvPr id="2" name="Title 1">
            <a:extLst>
              <a:ext uri="{FF2B5EF4-FFF2-40B4-BE49-F238E27FC236}">
                <a16:creationId xmlns:a16="http://schemas.microsoft.com/office/drawing/2014/main" id="{573F16C5-771C-FF18-43F7-7F8FBB89D94D}"/>
              </a:ext>
            </a:extLst>
          </p:cNvPr>
          <p:cNvSpPr>
            <a:spLocks noGrp="1"/>
          </p:cNvSpPr>
          <p:nvPr>
            <p:ph type="title"/>
          </p:nvPr>
        </p:nvSpPr>
        <p:spPr/>
        <p:txBody>
          <a:bodyPr/>
          <a:lstStyle/>
          <a:p>
            <a:r>
              <a:rPr lang="en-US" dirty="0"/>
              <a:t>2020 – 2022A Observations</a:t>
            </a:r>
          </a:p>
        </p:txBody>
      </p:sp>
      <p:sp>
        <p:nvSpPr>
          <p:cNvPr id="3" name="Slide Number Placeholder 2">
            <a:extLst>
              <a:ext uri="{FF2B5EF4-FFF2-40B4-BE49-F238E27FC236}">
                <a16:creationId xmlns:a16="http://schemas.microsoft.com/office/drawing/2014/main" id="{42710509-48C7-4EE4-15CA-D4834206AF4F}"/>
              </a:ext>
            </a:extLst>
          </p:cNvPr>
          <p:cNvSpPr>
            <a:spLocks noGrp="1"/>
          </p:cNvSpPr>
          <p:nvPr>
            <p:ph type="sldNum" sz="quarter" idx="12"/>
          </p:nvPr>
        </p:nvSpPr>
        <p:spPr/>
        <p:txBody>
          <a:bodyPr/>
          <a:lstStyle/>
          <a:p>
            <a:fld id="{C647ADB1-D77A-664D-BC42-5055AEAFA5D6}" type="slidenum">
              <a:rPr lang="en-US" smtClean="0"/>
              <a:t>18</a:t>
            </a:fld>
            <a:endParaRPr lang="en-US"/>
          </a:p>
        </p:txBody>
      </p:sp>
    </p:spTree>
    <p:extLst>
      <p:ext uri="{BB962C8B-B14F-4D97-AF65-F5344CB8AC3E}">
        <p14:creationId xmlns:p14="http://schemas.microsoft.com/office/powerpoint/2010/main" val="16550516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EE60733-2DE1-B9FC-6841-FE53BFFCBFDF}"/>
              </a:ext>
            </a:extLst>
          </p:cNvPr>
          <p:cNvSpPr/>
          <p:nvPr/>
        </p:nvSpPr>
        <p:spPr>
          <a:xfrm>
            <a:off x="963707" y="1585208"/>
            <a:ext cx="4709160" cy="33558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956681A2-A295-E34B-B524-1886597CAEC6}"/>
              </a:ext>
            </a:extLst>
          </p:cNvPr>
          <p:cNvSpPr>
            <a:spLocks noGrp="1"/>
          </p:cNvSpPr>
          <p:nvPr>
            <p:ph type="title"/>
          </p:nvPr>
        </p:nvSpPr>
        <p:spPr/>
        <p:txBody>
          <a:bodyPr/>
          <a:lstStyle/>
          <a:p>
            <a:r>
              <a:rPr lang="en-US" dirty="0"/>
              <a:t>Speckle Interferometry</a:t>
            </a:r>
          </a:p>
        </p:txBody>
      </p:sp>
      <p:sp>
        <p:nvSpPr>
          <p:cNvPr id="7" name="Content Placeholder 6">
            <a:extLst>
              <a:ext uri="{FF2B5EF4-FFF2-40B4-BE49-F238E27FC236}">
                <a16:creationId xmlns:a16="http://schemas.microsoft.com/office/drawing/2014/main" id="{7A58625E-1B3A-350A-CAE8-339DF4CD8E71}"/>
              </a:ext>
            </a:extLst>
          </p:cNvPr>
          <p:cNvSpPr>
            <a:spLocks noGrp="1"/>
          </p:cNvSpPr>
          <p:nvPr>
            <p:ph idx="1"/>
          </p:nvPr>
        </p:nvSpPr>
        <p:spPr>
          <a:xfrm>
            <a:off x="6055879" y="1585208"/>
            <a:ext cx="2508423" cy="4588707"/>
          </a:xfrm>
        </p:spPr>
        <p:txBody>
          <a:bodyPr>
            <a:normAutofit/>
          </a:bodyPr>
          <a:lstStyle/>
          <a:p>
            <a:r>
              <a:rPr lang="en-US" sz="2400" dirty="0"/>
              <a:t>Speckle pattern due to phase fluctuations in the wavefront caused by seeing</a:t>
            </a:r>
          </a:p>
          <a:p>
            <a:r>
              <a:rPr lang="en-US" sz="2400" dirty="0"/>
              <a:t>Binary stars = superposition of two identical speckle patterns</a:t>
            </a:r>
          </a:p>
        </p:txBody>
      </p:sp>
      <p:pic>
        <p:nvPicPr>
          <p:cNvPr id="8" name="Picture 7" descr="h610098_1a.gif">
            <a:extLst>
              <a:ext uri="{FF2B5EF4-FFF2-40B4-BE49-F238E27FC236}">
                <a16:creationId xmlns:a16="http://schemas.microsoft.com/office/drawing/2014/main" id="{4DAF3997-0D34-7EFB-366D-DBE57F8C51DB}"/>
              </a:ext>
            </a:extLst>
          </p:cNvPr>
          <p:cNvPicPr>
            <a:picLocks noChangeAspect="1"/>
          </p:cNvPicPr>
          <p:nvPr/>
        </p:nvPicPr>
        <p:blipFill rotWithShape="1">
          <a:blip r:embed="rId3">
            <a:extLst>
              <a:ext uri="{28A0092B-C50C-407E-A947-70E740481C1C}">
                <a14:useLocalDpi xmlns:a14="http://schemas.microsoft.com/office/drawing/2010/main" val="0"/>
              </a:ext>
            </a:extLst>
          </a:blip>
          <a:srcRect l="-3" r="66812"/>
          <a:stretch/>
        </p:blipFill>
        <p:spPr>
          <a:xfrm>
            <a:off x="1346719" y="1888822"/>
            <a:ext cx="2739859" cy="2751667"/>
          </a:xfrm>
          <a:prstGeom prst="rect">
            <a:avLst/>
          </a:prstGeom>
        </p:spPr>
      </p:pic>
    </p:spTree>
    <p:extLst>
      <p:ext uri="{BB962C8B-B14F-4D97-AF65-F5344CB8AC3E}">
        <p14:creationId xmlns:p14="http://schemas.microsoft.com/office/powerpoint/2010/main" val="372294640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8FD2BC-7C85-61EC-59A8-4905412866F0}"/>
              </a:ext>
            </a:extLst>
          </p:cNvPr>
          <p:cNvSpPr>
            <a:spLocks noGrp="1"/>
          </p:cNvSpPr>
          <p:nvPr>
            <p:ph type="title"/>
          </p:nvPr>
        </p:nvSpPr>
        <p:spPr/>
        <p:txBody>
          <a:bodyPr/>
          <a:lstStyle/>
          <a:p>
            <a:r>
              <a:rPr lang="en-US" dirty="0"/>
              <a:t>Speckle Delta Magnitudes</a:t>
            </a:r>
          </a:p>
        </p:txBody>
      </p:sp>
      <p:sp>
        <p:nvSpPr>
          <p:cNvPr id="4" name="Slide Number Placeholder 3">
            <a:extLst>
              <a:ext uri="{FF2B5EF4-FFF2-40B4-BE49-F238E27FC236}">
                <a16:creationId xmlns:a16="http://schemas.microsoft.com/office/drawing/2014/main" id="{C152E11C-B9C8-255F-1304-2CCAB342F6E1}"/>
              </a:ext>
            </a:extLst>
          </p:cNvPr>
          <p:cNvSpPr>
            <a:spLocks noGrp="1"/>
          </p:cNvSpPr>
          <p:nvPr>
            <p:ph type="sldNum" sz="quarter" idx="12"/>
          </p:nvPr>
        </p:nvSpPr>
        <p:spPr/>
        <p:txBody>
          <a:bodyPr/>
          <a:lstStyle/>
          <a:p>
            <a:fld id="{C647ADB1-D77A-664D-BC42-5055AEAFA5D6}" type="slidenum">
              <a:rPr lang="en-US" smtClean="0"/>
              <a:t>19</a:t>
            </a:fld>
            <a:endParaRPr lang="en-US" dirty="0"/>
          </a:p>
        </p:txBody>
      </p:sp>
      <p:pic>
        <p:nvPicPr>
          <p:cNvPr id="8" name="Picture 7">
            <a:extLst>
              <a:ext uri="{FF2B5EF4-FFF2-40B4-BE49-F238E27FC236}">
                <a16:creationId xmlns:a16="http://schemas.microsoft.com/office/drawing/2014/main" id="{668A40F4-D74D-B4AA-B2DB-C3E7E14FE2D1}"/>
              </a:ext>
            </a:extLst>
          </p:cNvPr>
          <p:cNvPicPr>
            <a:picLocks noChangeAspect="1"/>
          </p:cNvPicPr>
          <p:nvPr/>
        </p:nvPicPr>
        <p:blipFill>
          <a:blip r:embed="rId2"/>
          <a:srcRect/>
          <a:stretch/>
        </p:blipFill>
        <p:spPr>
          <a:xfrm>
            <a:off x="630634" y="1776508"/>
            <a:ext cx="5486917" cy="4118164"/>
          </a:xfrm>
          <a:prstGeom prst="rect">
            <a:avLst/>
          </a:prstGeom>
        </p:spPr>
      </p:pic>
      <p:pic>
        <p:nvPicPr>
          <p:cNvPr id="18" name="Picture 17">
            <a:extLst>
              <a:ext uri="{FF2B5EF4-FFF2-40B4-BE49-F238E27FC236}">
                <a16:creationId xmlns:a16="http://schemas.microsoft.com/office/drawing/2014/main" id="{BAFD8EB5-3CBC-42A0-9E41-5AAF6DAB5166}"/>
              </a:ext>
            </a:extLst>
          </p:cNvPr>
          <p:cNvPicPr>
            <a:picLocks noChangeAspect="1"/>
          </p:cNvPicPr>
          <p:nvPr/>
        </p:nvPicPr>
        <p:blipFill rotWithShape="1">
          <a:blip r:embed="rId3"/>
          <a:srcRect l="29431" t="30586" r="28591" b="28276"/>
          <a:stretch/>
        </p:blipFill>
        <p:spPr>
          <a:xfrm>
            <a:off x="6512541" y="3984583"/>
            <a:ext cx="1949071" cy="1910089"/>
          </a:xfrm>
          <a:prstGeom prst="rect">
            <a:avLst/>
          </a:prstGeom>
        </p:spPr>
      </p:pic>
      <p:pic>
        <p:nvPicPr>
          <p:cNvPr id="19" name="Picture 18">
            <a:extLst>
              <a:ext uri="{FF2B5EF4-FFF2-40B4-BE49-F238E27FC236}">
                <a16:creationId xmlns:a16="http://schemas.microsoft.com/office/drawing/2014/main" id="{4C8A28AD-DD9D-7149-0AF7-8E894DA65374}"/>
              </a:ext>
            </a:extLst>
          </p:cNvPr>
          <p:cNvPicPr>
            <a:picLocks noChangeAspect="1"/>
          </p:cNvPicPr>
          <p:nvPr/>
        </p:nvPicPr>
        <p:blipFill rotWithShape="1">
          <a:blip r:embed="rId4"/>
          <a:srcRect l="5263" t="11143" r="12707" b="11143"/>
          <a:stretch/>
        </p:blipFill>
        <p:spPr>
          <a:xfrm>
            <a:off x="6512542" y="1776508"/>
            <a:ext cx="1949071" cy="1846491"/>
          </a:xfrm>
          <a:prstGeom prst="rect">
            <a:avLst/>
          </a:prstGeom>
        </p:spPr>
      </p:pic>
      <p:sp>
        <p:nvSpPr>
          <p:cNvPr id="20" name="TextBox 19">
            <a:extLst>
              <a:ext uri="{FF2B5EF4-FFF2-40B4-BE49-F238E27FC236}">
                <a16:creationId xmlns:a16="http://schemas.microsoft.com/office/drawing/2014/main" id="{144CA2B3-C5EC-CB76-06B5-65E382A04D79}"/>
              </a:ext>
            </a:extLst>
          </p:cNvPr>
          <p:cNvSpPr txBox="1"/>
          <p:nvPr/>
        </p:nvSpPr>
        <p:spPr>
          <a:xfrm>
            <a:off x="6512541" y="1769388"/>
            <a:ext cx="1351128" cy="369332"/>
          </a:xfrm>
          <a:prstGeom prst="rect">
            <a:avLst/>
          </a:prstGeom>
          <a:noFill/>
        </p:spPr>
        <p:txBody>
          <a:bodyPr wrap="square" rtlCol="0">
            <a:spAutoFit/>
          </a:bodyPr>
          <a:lstStyle/>
          <a:p>
            <a:r>
              <a:rPr lang="en-US" dirty="0">
                <a:solidFill>
                  <a:schemeClr val="accent1">
                    <a:lumMod val="75000"/>
                  </a:schemeClr>
                </a:solidFill>
              </a:rPr>
              <a:t>Speckle (PS)</a:t>
            </a:r>
          </a:p>
        </p:txBody>
      </p:sp>
      <p:sp>
        <p:nvSpPr>
          <p:cNvPr id="21" name="TextBox 20">
            <a:extLst>
              <a:ext uri="{FF2B5EF4-FFF2-40B4-BE49-F238E27FC236}">
                <a16:creationId xmlns:a16="http://schemas.microsoft.com/office/drawing/2014/main" id="{270CBC84-C269-6465-735A-F7F56E704167}"/>
              </a:ext>
            </a:extLst>
          </p:cNvPr>
          <p:cNvSpPr txBox="1"/>
          <p:nvPr/>
        </p:nvSpPr>
        <p:spPr>
          <a:xfrm>
            <a:off x="6512541" y="3979304"/>
            <a:ext cx="1351128" cy="646331"/>
          </a:xfrm>
          <a:prstGeom prst="rect">
            <a:avLst/>
          </a:prstGeom>
          <a:noFill/>
        </p:spPr>
        <p:txBody>
          <a:bodyPr wrap="square" rtlCol="0">
            <a:spAutoFit/>
          </a:bodyPr>
          <a:lstStyle/>
          <a:p>
            <a:r>
              <a:rPr lang="en-US" dirty="0">
                <a:solidFill>
                  <a:srgbClr val="9F2635"/>
                </a:solidFill>
              </a:rPr>
              <a:t>Photometry (avg image)</a:t>
            </a:r>
          </a:p>
        </p:txBody>
      </p:sp>
    </p:spTree>
    <p:extLst>
      <p:ext uri="{BB962C8B-B14F-4D97-AF65-F5344CB8AC3E}">
        <p14:creationId xmlns:p14="http://schemas.microsoft.com/office/powerpoint/2010/main" val="197359372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7473CC3-E194-B0E5-D18D-15E3F42A699D}"/>
              </a:ext>
            </a:extLst>
          </p:cNvPr>
          <p:cNvSpPr>
            <a:spLocks noGrp="1"/>
          </p:cNvSpPr>
          <p:nvPr>
            <p:ph type="sldNum" sz="quarter" idx="12"/>
          </p:nvPr>
        </p:nvSpPr>
        <p:spPr/>
        <p:txBody>
          <a:bodyPr/>
          <a:lstStyle/>
          <a:p>
            <a:fld id="{C647ADB1-D77A-664D-BC42-5055AEAFA5D6}" type="slidenum">
              <a:rPr lang="en-US" smtClean="0"/>
              <a:t>20</a:t>
            </a:fld>
            <a:endParaRPr lang="en-US"/>
          </a:p>
        </p:txBody>
      </p:sp>
      <p:pic>
        <p:nvPicPr>
          <p:cNvPr id="4" name="Picture 3">
            <a:extLst>
              <a:ext uri="{FF2B5EF4-FFF2-40B4-BE49-F238E27FC236}">
                <a16:creationId xmlns:a16="http://schemas.microsoft.com/office/drawing/2014/main" id="{E93E0A54-44D0-826A-7A11-FA5B6AD84799}"/>
              </a:ext>
            </a:extLst>
          </p:cNvPr>
          <p:cNvPicPr>
            <a:picLocks noChangeAspect="1"/>
          </p:cNvPicPr>
          <p:nvPr/>
        </p:nvPicPr>
        <p:blipFill rotWithShape="1">
          <a:blip r:embed="rId3"/>
          <a:srcRect t="3838" r="3313"/>
          <a:stretch/>
        </p:blipFill>
        <p:spPr>
          <a:xfrm>
            <a:off x="90554" y="1998973"/>
            <a:ext cx="4449449" cy="3321374"/>
          </a:xfrm>
          <a:prstGeom prst="rect">
            <a:avLst/>
          </a:prstGeom>
        </p:spPr>
      </p:pic>
      <p:sp>
        <p:nvSpPr>
          <p:cNvPr id="5" name="Title 1">
            <a:extLst>
              <a:ext uri="{FF2B5EF4-FFF2-40B4-BE49-F238E27FC236}">
                <a16:creationId xmlns:a16="http://schemas.microsoft.com/office/drawing/2014/main" id="{24E006B6-7213-4D93-36E4-6626C3BED5E7}"/>
              </a:ext>
            </a:extLst>
          </p:cNvPr>
          <p:cNvSpPr>
            <a:spLocks noGrp="1"/>
          </p:cNvSpPr>
          <p:nvPr>
            <p:ph type="title"/>
          </p:nvPr>
        </p:nvSpPr>
        <p:spPr>
          <a:xfrm>
            <a:off x="628650" y="365126"/>
            <a:ext cx="7886700" cy="1325563"/>
          </a:xfrm>
        </p:spPr>
        <p:txBody>
          <a:bodyPr/>
          <a:lstStyle/>
          <a:p>
            <a:r>
              <a:rPr lang="en-US"/>
              <a:t>Speckle Delta </a:t>
            </a:r>
            <a:r>
              <a:rPr lang="en-US" dirty="0"/>
              <a:t>M</a:t>
            </a:r>
            <a:r>
              <a:rPr lang="en-US"/>
              <a:t>agnitudes</a:t>
            </a:r>
            <a:endParaRPr lang="en-US" dirty="0"/>
          </a:p>
        </p:txBody>
      </p:sp>
      <p:pic>
        <p:nvPicPr>
          <p:cNvPr id="2" name="Picture 1">
            <a:extLst>
              <a:ext uri="{FF2B5EF4-FFF2-40B4-BE49-F238E27FC236}">
                <a16:creationId xmlns:a16="http://schemas.microsoft.com/office/drawing/2014/main" id="{A2AF0680-E2A2-5BCB-C980-F8FD9CF7B633}"/>
              </a:ext>
            </a:extLst>
          </p:cNvPr>
          <p:cNvPicPr>
            <a:picLocks noChangeAspect="1"/>
          </p:cNvPicPr>
          <p:nvPr/>
        </p:nvPicPr>
        <p:blipFill rotWithShape="1">
          <a:blip r:embed="rId4"/>
          <a:srcRect t="3838" r="3313"/>
          <a:stretch/>
        </p:blipFill>
        <p:spPr>
          <a:xfrm>
            <a:off x="4608578" y="1998973"/>
            <a:ext cx="4449450" cy="3321373"/>
          </a:xfrm>
          <a:prstGeom prst="rect">
            <a:avLst/>
          </a:prstGeom>
        </p:spPr>
      </p:pic>
    </p:spTree>
    <p:extLst>
      <p:ext uri="{BB962C8B-B14F-4D97-AF65-F5344CB8AC3E}">
        <p14:creationId xmlns:p14="http://schemas.microsoft.com/office/powerpoint/2010/main" val="151636473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05C4E0A-E5D9-357E-7373-CF8617050953}"/>
              </a:ext>
            </a:extLst>
          </p:cNvPr>
          <p:cNvSpPr>
            <a:spLocks noGrp="1"/>
          </p:cNvSpPr>
          <p:nvPr>
            <p:ph type="sldNum" sz="quarter" idx="12"/>
          </p:nvPr>
        </p:nvSpPr>
        <p:spPr/>
        <p:txBody>
          <a:bodyPr/>
          <a:lstStyle/>
          <a:p>
            <a:fld id="{C647ADB1-D77A-664D-BC42-5055AEAFA5D6}" type="slidenum">
              <a:rPr lang="en-US" smtClean="0"/>
              <a:t>21</a:t>
            </a:fld>
            <a:endParaRPr lang="en-US"/>
          </a:p>
        </p:txBody>
      </p:sp>
      <p:pic>
        <p:nvPicPr>
          <p:cNvPr id="4" name="Picture 3">
            <a:extLst>
              <a:ext uri="{FF2B5EF4-FFF2-40B4-BE49-F238E27FC236}">
                <a16:creationId xmlns:a16="http://schemas.microsoft.com/office/drawing/2014/main" id="{EF6B1603-702B-3F9D-A2DC-5BD44F6582FF}"/>
              </a:ext>
            </a:extLst>
          </p:cNvPr>
          <p:cNvPicPr>
            <a:picLocks noChangeAspect="1"/>
          </p:cNvPicPr>
          <p:nvPr/>
        </p:nvPicPr>
        <p:blipFill rotWithShape="1">
          <a:blip r:embed="rId2"/>
          <a:srcRect b="50000"/>
          <a:stretch/>
        </p:blipFill>
        <p:spPr>
          <a:xfrm>
            <a:off x="1211262" y="68262"/>
            <a:ext cx="6721476" cy="6721476"/>
          </a:xfrm>
          <a:prstGeom prst="rect">
            <a:avLst/>
          </a:prstGeom>
        </p:spPr>
      </p:pic>
    </p:spTree>
    <p:extLst>
      <p:ext uri="{BB962C8B-B14F-4D97-AF65-F5344CB8AC3E}">
        <p14:creationId xmlns:p14="http://schemas.microsoft.com/office/powerpoint/2010/main" val="211718679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1BACD66-CE11-8785-FBD6-B0BDE478D9C0}"/>
              </a:ext>
            </a:extLst>
          </p:cNvPr>
          <p:cNvPicPr>
            <a:picLocks noChangeAspect="1"/>
          </p:cNvPicPr>
          <p:nvPr/>
        </p:nvPicPr>
        <p:blipFill rotWithShape="1">
          <a:blip r:embed="rId2">
            <a:extLst>
              <a:ext uri="{28A0092B-C50C-407E-A947-70E740481C1C}">
                <a14:useLocalDpi xmlns:a14="http://schemas.microsoft.com/office/drawing/2010/main" val="0"/>
              </a:ext>
            </a:extLst>
          </a:blip>
          <a:srcRect l="35386" t="30895" r="33292" b="35683"/>
          <a:stretch/>
        </p:blipFill>
        <p:spPr>
          <a:xfrm>
            <a:off x="6535881" y="4036400"/>
            <a:ext cx="2060461" cy="1994552"/>
          </a:xfrm>
          <a:prstGeom prst="rect">
            <a:avLst/>
          </a:prstGeom>
          <a:ln>
            <a:solidFill>
              <a:schemeClr val="tx2">
                <a:lumMod val="90000"/>
              </a:schemeClr>
            </a:solidFill>
          </a:ln>
        </p:spPr>
      </p:pic>
      <p:sp>
        <p:nvSpPr>
          <p:cNvPr id="2" name="Title 1">
            <a:extLst>
              <a:ext uri="{FF2B5EF4-FFF2-40B4-BE49-F238E27FC236}">
                <a16:creationId xmlns:a16="http://schemas.microsoft.com/office/drawing/2014/main" id="{CB87BB7B-5FC3-411B-9637-58C7526C1634}"/>
              </a:ext>
            </a:extLst>
          </p:cNvPr>
          <p:cNvSpPr>
            <a:spLocks noGrp="1"/>
          </p:cNvSpPr>
          <p:nvPr>
            <p:ph type="title"/>
          </p:nvPr>
        </p:nvSpPr>
        <p:spPr/>
        <p:txBody>
          <a:bodyPr/>
          <a:lstStyle/>
          <a:p>
            <a:r>
              <a:rPr lang="en-US" dirty="0"/>
              <a:t>Summary</a:t>
            </a:r>
          </a:p>
        </p:txBody>
      </p:sp>
      <p:sp>
        <p:nvSpPr>
          <p:cNvPr id="3" name="Content Placeholder 2">
            <a:extLst>
              <a:ext uri="{FF2B5EF4-FFF2-40B4-BE49-F238E27FC236}">
                <a16:creationId xmlns:a16="http://schemas.microsoft.com/office/drawing/2014/main" id="{6DBD831A-90BF-C06D-558A-1F9FD89640D4}"/>
              </a:ext>
            </a:extLst>
          </p:cNvPr>
          <p:cNvSpPr>
            <a:spLocks noGrp="1"/>
          </p:cNvSpPr>
          <p:nvPr>
            <p:ph idx="1"/>
          </p:nvPr>
        </p:nvSpPr>
        <p:spPr>
          <a:xfrm>
            <a:off x="628650" y="1371599"/>
            <a:ext cx="4052532" cy="4686301"/>
          </a:xfrm>
        </p:spPr>
        <p:txBody>
          <a:bodyPr>
            <a:normAutofit/>
          </a:bodyPr>
          <a:lstStyle/>
          <a:p>
            <a:r>
              <a:rPr lang="en-US" dirty="0"/>
              <a:t>EMCCD Speckle camera installed at USNO </a:t>
            </a:r>
          </a:p>
          <a:p>
            <a:r>
              <a:rPr lang="en-US" dirty="0"/>
              <a:t>More than 4000 double stars observed from 2020 – 2022A</a:t>
            </a:r>
          </a:p>
          <a:p>
            <a:r>
              <a:rPr lang="en-US" dirty="0"/>
              <a:t>Characterizing uncertainties in </a:t>
            </a:r>
            <a:r>
              <a:rPr lang="en-US" dirty="0">
                <a:latin typeface="Symbol" pitchFamily="2" charset="2"/>
              </a:rPr>
              <a:t>r</a:t>
            </a:r>
            <a:r>
              <a:rPr lang="en-US" dirty="0"/>
              <a:t>, 𝜃, </a:t>
            </a:r>
            <a:r>
              <a:rPr lang="en-US" dirty="0">
                <a:latin typeface="Symbol" pitchFamily="2" charset="2"/>
              </a:rPr>
              <a:t>D</a:t>
            </a:r>
            <a:r>
              <a:rPr lang="en-US" dirty="0"/>
              <a:t>m </a:t>
            </a:r>
          </a:p>
          <a:p>
            <a:r>
              <a:rPr lang="en-US" dirty="0"/>
              <a:t>Publish results &amp; upload to WDS</a:t>
            </a:r>
          </a:p>
          <a:p>
            <a:pPr lvl="1"/>
            <a:endParaRPr lang="en-US" dirty="0"/>
          </a:p>
          <a:p>
            <a:endParaRPr lang="en-US" dirty="0"/>
          </a:p>
        </p:txBody>
      </p:sp>
      <p:sp>
        <p:nvSpPr>
          <p:cNvPr id="4" name="Slide Number Placeholder 3">
            <a:extLst>
              <a:ext uri="{FF2B5EF4-FFF2-40B4-BE49-F238E27FC236}">
                <a16:creationId xmlns:a16="http://schemas.microsoft.com/office/drawing/2014/main" id="{DF1B2311-D5C5-BB81-967F-0FBBA8414720}"/>
              </a:ext>
            </a:extLst>
          </p:cNvPr>
          <p:cNvSpPr>
            <a:spLocks noGrp="1"/>
          </p:cNvSpPr>
          <p:nvPr>
            <p:ph type="sldNum" sz="quarter" idx="12"/>
          </p:nvPr>
        </p:nvSpPr>
        <p:spPr/>
        <p:txBody>
          <a:bodyPr/>
          <a:lstStyle/>
          <a:p>
            <a:fld id="{C647ADB1-D77A-664D-BC42-5055AEAFA5D6}" type="slidenum">
              <a:rPr lang="en-US" smtClean="0"/>
              <a:pPr/>
              <a:t>22</a:t>
            </a:fld>
            <a:endParaRPr lang="en-US" dirty="0"/>
          </a:p>
        </p:txBody>
      </p:sp>
      <p:pic>
        <p:nvPicPr>
          <p:cNvPr id="5" name="Picture 4">
            <a:extLst>
              <a:ext uri="{FF2B5EF4-FFF2-40B4-BE49-F238E27FC236}">
                <a16:creationId xmlns:a16="http://schemas.microsoft.com/office/drawing/2014/main" id="{D472DDE4-3972-0253-6122-44B39AB3AEF0}"/>
              </a:ext>
            </a:extLst>
          </p:cNvPr>
          <p:cNvPicPr>
            <a:picLocks noChangeAspect="1"/>
          </p:cNvPicPr>
          <p:nvPr/>
        </p:nvPicPr>
        <p:blipFill rotWithShape="1">
          <a:blip r:embed="rId3">
            <a:extLst>
              <a:ext uri="{28A0092B-C50C-407E-A947-70E740481C1C}">
                <a14:useLocalDpi xmlns:a14="http://schemas.microsoft.com/office/drawing/2010/main" val="0"/>
              </a:ext>
            </a:extLst>
          </a:blip>
          <a:srcRect l="32574"/>
          <a:stretch/>
        </p:blipFill>
        <p:spPr>
          <a:xfrm>
            <a:off x="5255376" y="1027907"/>
            <a:ext cx="3001890" cy="3342988"/>
          </a:xfrm>
          <a:prstGeom prst="rect">
            <a:avLst/>
          </a:prstGeom>
          <a:ln w="3175">
            <a:solidFill>
              <a:schemeClr val="tx2"/>
            </a:solidFill>
          </a:ln>
        </p:spPr>
      </p:pic>
      <p:sp>
        <p:nvSpPr>
          <p:cNvPr id="10" name="TextBox 9">
            <a:extLst>
              <a:ext uri="{FF2B5EF4-FFF2-40B4-BE49-F238E27FC236}">
                <a16:creationId xmlns:a16="http://schemas.microsoft.com/office/drawing/2014/main" id="{A08F657C-029D-CC7A-C37E-4A4963FBCA0C}"/>
              </a:ext>
            </a:extLst>
          </p:cNvPr>
          <p:cNvSpPr txBox="1"/>
          <p:nvPr/>
        </p:nvSpPr>
        <p:spPr>
          <a:xfrm>
            <a:off x="914091" y="5537705"/>
            <a:ext cx="5107131" cy="584775"/>
          </a:xfrm>
          <a:prstGeom prst="rect">
            <a:avLst/>
          </a:prstGeom>
          <a:noFill/>
        </p:spPr>
        <p:txBody>
          <a:bodyPr wrap="square" rtlCol="0">
            <a:spAutoFit/>
          </a:bodyPr>
          <a:lstStyle/>
          <a:p>
            <a:pPr algn="ctr"/>
            <a:r>
              <a:rPr lang="en-US" sz="3200" dirty="0">
                <a:solidFill>
                  <a:schemeClr val="accent1">
                    <a:lumMod val="60000"/>
                    <a:lumOff val="40000"/>
                  </a:schemeClr>
                </a:solidFill>
              </a:rPr>
              <a:t>https://</a:t>
            </a:r>
            <a:r>
              <a:rPr lang="en-US" sz="3200" dirty="0" err="1">
                <a:solidFill>
                  <a:schemeClr val="accent1">
                    <a:lumMod val="60000"/>
                    <a:lumOff val="40000"/>
                  </a:schemeClr>
                </a:solidFill>
              </a:rPr>
              <a:t>crf.usno.navy.mil</a:t>
            </a:r>
            <a:r>
              <a:rPr lang="en-US" sz="3200" dirty="0">
                <a:solidFill>
                  <a:schemeClr val="accent1">
                    <a:lumMod val="60000"/>
                    <a:lumOff val="40000"/>
                  </a:schemeClr>
                </a:solidFill>
              </a:rPr>
              <a:t>/</a:t>
            </a:r>
            <a:r>
              <a:rPr lang="en-US" sz="3200" dirty="0" err="1">
                <a:solidFill>
                  <a:schemeClr val="accent1">
                    <a:lumMod val="60000"/>
                    <a:lumOff val="40000"/>
                  </a:schemeClr>
                </a:solidFill>
              </a:rPr>
              <a:t>wds</a:t>
            </a:r>
            <a:endParaRPr lang="en-US" sz="3200" dirty="0">
              <a:solidFill>
                <a:schemeClr val="accent1">
                  <a:lumMod val="60000"/>
                  <a:lumOff val="40000"/>
                </a:schemeClr>
              </a:solidFill>
            </a:endParaRPr>
          </a:p>
        </p:txBody>
      </p:sp>
      <p:sp>
        <p:nvSpPr>
          <p:cNvPr id="18" name="Right Arrow 17">
            <a:extLst>
              <a:ext uri="{FF2B5EF4-FFF2-40B4-BE49-F238E27FC236}">
                <a16:creationId xmlns:a16="http://schemas.microsoft.com/office/drawing/2014/main" id="{60079ACF-C624-2F4C-1D9E-783C998BDBE7}"/>
              </a:ext>
            </a:extLst>
          </p:cNvPr>
          <p:cNvSpPr/>
          <p:nvPr/>
        </p:nvSpPr>
        <p:spPr>
          <a:xfrm>
            <a:off x="378958" y="5663837"/>
            <a:ext cx="493569" cy="332509"/>
          </a:xfrm>
          <a:prstGeom prst="rightArrow">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00810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500" fill="hold"/>
                                        <p:tgtEl>
                                          <p:spTgt spid="18"/>
                                        </p:tgtEl>
                                        <p:attrNameLst>
                                          <p:attrName>ppt_x</p:attrName>
                                        </p:attrNameLst>
                                      </p:cBhvr>
                                      <p:tavLst>
                                        <p:tav tm="0">
                                          <p:val>
                                            <p:strVal val="0-#ppt_w/2"/>
                                          </p:val>
                                        </p:tav>
                                        <p:tav tm="100000">
                                          <p:val>
                                            <p:strVal val="#ppt_x"/>
                                          </p:val>
                                        </p:tav>
                                      </p:tavLst>
                                    </p:anim>
                                    <p:anim calcmode="lin" valueType="num">
                                      <p:cBhvr additive="base">
                                        <p:cTn id="12" dur="500" fill="hold"/>
                                        <p:tgtEl>
                                          <p:spTgt spid="1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0329F79-9159-29AD-065E-D2122D941AFB}"/>
              </a:ext>
            </a:extLst>
          </p:cNvPr>
          <p:cNvSpPr>
            <a:spLocks noGrp="1"/>
          </p:cNvSpPr>
          <p:nvPr>
            <p:ph type="sldNum" sz="quarter" idx="12"/>
          </p:nvPr>
        </p:nvSpPr>
        <p:spPr/>
        <p:txBody>
          <a:bodyPr/>
          <a:lstStyle/>
          <a:p>
            <a:fld id="{C647ADB1-D77A-664D-BC42-5055AEAFA5D6}" type="slidenum">
              <a:rPr lang="en-US" smtClean="0"/>
              <a:t>23</a:t>
            </a:fld>
            <a:endParaRPr lang="en-US"/>
          </a:p>
        </p:txBody>
      </p:sp>
    </p:spTree>
    <p:extLst>
      <p:ext uri="{BB962C8B-B14F-4D97-AF65-F5344CB8AC3E}">
        <p14:creationId xmlns:p14="http://schemas.microsoft.com/office/powerpoint/2010/main" val="157290973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BE5259-B3CB-C84B-BCAC-0E9551238FAE}"/>
              </a:ext>
            </a:extLst>
          </p:cNvPr>
          <p:cNvSpPr>
            <a:spLocks noGrp="1"/>
          </p:cNvSpPr>
          <p:nvPr>
            <p:ph type="title"/>
          </p:nvPr>
        </p:nvSpPr>
        <p:spPr/>
        <p:txBody>
          <a:bodyPr anchor="t"/>
          <a:lstStyle/>
          <a:p>
            <a:r>
              <a:rPr lang="en-US" dirty="0"/>
              <a:t>Slit-Mask Calibration</a:t>
            </a:r>
          </a:p>
        </p:txBody>
      </p:sp>
      <mc:AlternateContent xmlns:mc="http://schemas.openxmlformats.org/markup-compatibility/2006" xmlns:a14="http://schemas.microsoft.com/office/drawing/2010/main">
        <mc:Choice Requires="a14">
          <p:sp>
            <p:nvSpPr>
              <p:cNvPr id="7" name="Content Placeholder 6">
                <a:extLst>
                  <a:ext uri="{FF2B5EF4-FFF2-40B4-BE49-F238E27FC236}">
                    <a16:creationId xmlns:a16="http://schemas.microsoft.com/office/drawing/2014/main" id="{431A7B91-F737-781C-7759-CC649161BD6E}"/>
                  </a:ext>
                </a:extLst>
              </p:cNvPr>
              <p:cNvSpPr>
                <a:spLocks noGrp="1"/>
              </p:cNvSpPr>
              <p:nvPr>
                <p:ph sz="half" idx="1"/>
              </p:nvPr>
            </p:nvSpPr>
            <p:spPr>
              <a:xfrm>
                <a:off x="628650" y="1825625"/>
                <a:ext cx="3774385" cy="4351338"/>
              </a:xfrm>
            </p:spPr>
            <p:txBody>
              <a:bodyPr>
                <a:normAutofit/>
              </a:bodyPr>
              <a:lstStyle/>
              <a:p>
                <a:r>
                  <a:rPr lang="en-US" dirty="0"/>
                  <a:t>Pixel aspect ratio 1:1</a:t>
                </a:r>
              </a:p>
              <a:p>
                <a:r>
                  <a:rPr lang="en-US" dirty="0">
                    <a:ea typeface="Cambria Math" panose="02040503050406030204" pitchFamily="18" charset="0"/>
                  </a:rPr>
                  <a:t>Mean </a:t>
                </a:r>
                <a:r>
                  <a:rPr lang="en-US" dirty="0"/>
                  <a:t>scale (</a:t>
                </a:r>
                <a:r>
                  <a:rPr lang="en-US" dirty="0">
                    <a:latin typeface="Symbol" pitchFamily="2" charset="2"/>
                  </a:rPr>
                  <a:t>a</a:t>
                </a:r>
                <a:r>
                  <a:rPr lang="en-US" dirty="0"/>
                  <a:t>) = </a:t>
                </a:r>
                <a:r>
                  <a:rPr lang="en-US" sz="2600" dirty="0"/>
                  <a:t>0.07003</a:t>
                </a:r>
                <a14:m>
                  <m:oMath xmlns:m="http://schemas.openxmlformats.org/officeDocument/2006/math">
                    <m:r>
                      <a:rPr lang="en-US" sz="2600" i="1">
                        <a:latin typeface="Cambria Math" panose="02040503050406030204" pitchFamily="18" charset="0"/>
                        <a:ea typeface="Cambria Math" panose="02040503050406030204" pitchFamily="18" charset="0"/>
                        <a:cs typeface="Courier New" panose="02070309020205020404" pitchFamily="49" charset="0"/>
                      </a:rPr>
                      <m:t>±</m:t>
                    </m:r>
                  </m:oMath>
                </a14:m>
                <a:r>
                  <a:rPr lang="en-US" sz="2600" dirty="0"/>
                  <a:t>0.00003”</a:t>
                </a:r>
                <a:r>
                  <a:rPr lang="en-US" sz="2600" dirty="0">
                    <a:cs typeface="Courier New" panose="02070309020205020404" pitchFamily="49" charset="0"/>
                  </a:rPr>
                  <a:t>/</a:t>
                </a:r>
                <a:r>
                  <a:rPr lang="en-US" dirty="0">
                    <a:cs typeface="Courier New" panose="02070309020205020404" pitchFamily="49" charset="0"/>
                  </a:rPr>
                  <a:t>pixel</a:t>
                </a:r>
              </a:p>
              <a:p>
                <a:r>
                  <a:rPr lang="en-US" dirty="0"/>
                  <a:t>Mean rotation</a:t>
                </a:r>
                <a:r>
                  <a:rPr lang="en-US" sz="2600" dirty="0"/>
                  <a:t> (</a:t>
                </a:r>
                <a:r>
                  <a:rPr lang="en-US" sz="2600" dirty="0">
                    <a:latin typeface="Symbol" pitchFamily="2" charset="2"/>
                  </a:rPr>
                  <a:t>b</a:t>
                </a:r>
                <a:r>
                  <a:rPr lang="en-US" sz="2600" dirty="0"/>
                  <a:t>) = 1.420</a:t>
                </a:r>
                <a14:m>
                  <m:oMath xmlns:m="http://schemas.openxmlformats.org/officeDocument/2006/math">
                    <m:r>
                      <a:rPr lang="en-US" sz="2600" i="1">
                        <a:latin typeface="Cambria Math" panose="02040503050406030204" pitchFamily="18" charset="0"/>
                        <a:ea typeface="Cambria Math" panose="02040503050406030204" pitchFamily="18" charset="0"/>
                        <a:cs typeface="Courier New" panose="02070309020205020404" pitchFamily="49" charset="0"/>
                      </a:rPr>
                      <m:t>±</m:t>
                    </m:r>
                  </m:oMath>
                </a14:m>
                <a:r>
                  <a:rPr lang="en-US" sz="2600" dirty="0"/>
                  <a:t>0.096</a:t>
                </a:r>
                <a14:m>
                  <m:oMath xmlns:m="http://schemas.openxmlformats.org/officeDocument/2006/math">
                    <m:r>
                      <a:rPr lang="en-US" sz="2600" i="1">
                        <a:latin typeface="Cambria Math" panose="02040503050406030204" pitchFamily="18" charset="0"/>
                        <a:ea typeface="Cambria Math" panose="02040503050406030204" pitchFamily="18" charset="0"/>
                      </a:rPr>
                      <m:t>°</m:t>
                    </m:r>
                  </m:oMath>
                </a14:m>
                <a:endParaRPr lang="en-US" sz="2600" dirty="0">
                  <a:ea typeface="Cambria Math" panose="02040503050406030204" pitchFamily="18" charset="0"/>
                </a:endParaRPr>
              </a:p>
              <a:p>
                <a:r>
                  <a:rPr lang="en-US" dirty="0"/>
                  <a:t>HI/LOW scale = </a:t>
                </a:r>
                <a:r>
                  <a:rPr lang="en-US" sz="2600" dirty="0"/>
                  <a:t>4.466</a:t>
                </a:r>
                <a14:m>
                  <m:oMath xmlns:m="http://schemas.openxmlformats.org/officeDocument/2006/math">
                    <m:r>
                      <a:rPr lang="en-US" sz="2600" i="1">
                        <a:latin typeface="Cambria Math" panose="02040503050406030204" pitchFamily="18" charset="0"/>
                        <a:ea typeface="Cambria Math" panose="02040503050406030204" pitchFamily="18" charset="0"/>
                        <a:cs typeface="Courier New" panose="02070309020205020404" pitchFamily="49" charset="0"/>
                      </a:rPr>
                      <m:t>±</m:t>
                    </m:r>
                  </m:oMath>
                </a14:m>
                <a:r>
                  <a:rPr lang="en-US" sz="2600" dirty="0"/>
                  <a:t>0.018</a:t>
                </a:r>
              </a:p>
              <a:p>
                <a:endParaRPr lang="en-US" dirty="0"/>
              </a:p>
            </p:txBody>
          </p:sp>
        </mc:Choice>
        <mc:Fallback xmlns="">
          <p:sp>
            <p:nvSpPr>
              <p:cNvPr id="7" name="Content Placeholder 6">
                <a:extLst>
                  <a:ext uri="{FF2B5EF4-FFF2-40B4-BE49-F238E27FC236}">
                    <a16:creationId xmlns:a16="http://schemas.microsoft.com/office/drawing/2014/main" id="{431A7B91-F737-781C-7759-CC649161BD6E}"/>
                  </a:ext>
                </a:extLst>
              </p:cNvPr>
              <p:cNvSpPr>
                <a:spLocks noGrp="1" noRot="1" noChangeAspect="1" noMove="1" noResize="1" noEditPoints="1" noAdjustHandles="1" noChangeArrowheads="1" noChangeShapeType="1" noTextEdit="1"/>
              </p:cNvSpPr>
              <p:nvPr>
                <p:ph sz="half" idx="1"/>
              </p:nvPr>
            </p:nvSpPr>
            <p:spPr>
              <a:xfrm>
                <a:off x="628650" y="1825625"/>
                <a:ext cx="3774385" cy="4351338"/>
              </a:xfrm>
              <a:blipFill>
                <a:blip r:embed="rId3"/>
                <a:stretch>
                  <a:fillRect l="-3020" t="-2326" r="-3020"/>
                </a:stretch>
              </a:blipFill>
            </p:spPr>
            <p:txBody>
              <a:bodyPr/>
              <a:lstStyle/>
              <a:p>
                <a:r>
                  <a:rPr lang="en-US">
                    <a:noFill/>
                  </a:rPr>
                  <a:t> </a:t>
                </a:r>
              </a:p>
            </p:txBody>
          </p:sp>
        </mc:Fallback>
      </mc:AlternateContent>
      <p:graphicFrame>
        <p:nvGraphicFramePr>
          <p:cNvPr id="11" name="Content Placeholder 10">
            <a:extLst>
              <a:ext uri="{FF2B5EF4-FFF2-40B4-BE49-F238E27FC236}">
                <a16:creationId xmlns:a16="http://schemas.microsoft.com/office/drawing/2014/main" id="{E9B95EB0-1347-9B29-A86A-A77C61E54873}"/>
              </a:ext>
            </a:extLst>
          </p:cNvPr>
          <p:cNvGraphicFramePr>
            <a:graphicFrameLocks noGrp="1"/>
          </p:cNvGraphicFramePr>
          <p:nvPr>
            <p:ph sz="half" idx="2"/>
            <p:extLst>
              <p:ext uri="{D42A27DB-BD31-4B8C-83A1-F6EECF244321}">
                <p14:modId xmlns:p14="http://schemas.microsoft.com/office/powerpoint/2010/main" val="2998621856"/>
              </p:ext>
            </p:extLst>
          </p:nvPr>
        </p:nvGraphicFramePr>
        <p:xfrm>
          <a:off x="4814454" y="1585913"/>
          <a:ext cx="4038600" cy="4830761"/>
        </p:xfrm>
        <a:graphic>
          <a:graphicData uri="http://schemas.openxmlformats.org/drawingml/2006/chart">
            <c:chart xmlns:c="http://schemas.openxmlformats.org/drawingml/2006/chart" xmlns:r="http://schemas.openxmlformats.org/officeDocument/2006/relationships" r:id="rId4"/>
          </a:graphicData>
        </a:graphic>
      </p:graphicFrame>
      <p:sp>
        <p:nvSpPr>
          <p:cNvPr id="15" name="TextBox 14">
            <a:extLst>
              <a:ext uri="{FF2B5EF4-FFF2-40B4-BE49-F238E27FC236}">
                <a16:creationId xmlns:a16="http://schemas.microsoft.com/office/drawing/2014/main" id="{2BEB4A00-9864-C238-3606-B257FCBC5C44}"/>
              </a:ext>
            </a:extLst>
          </p:cNvPr>
          <p:cNvSpPr txBox="1"/>
          <p:nvPr/>
        </p:nvSpPr>
        <p:spPr>
          <a:xfrm>
            <a:off x="5389414" y="4463354"/>
            <a:ext cx="607869" cy="646331"/>
          </a:xfrm>
          <a:prstGeom prst="rect">
            <a:avLst/>
          </a:prstGeom>
          <a:noFill/>
        </p:spPr>
        <p:txBody>
          <a:bodyPr wrap="square" rtlCol="0">
            <a:spAutoFit/>
          </a:bodyPr>
          <a:lstStyle/>
          <a:p>
            <a:pPr algn="ctr"/>
            <a:r>
              <a:rPr lang="en-US" dirty="0">
                <a:solidFill>
                  <a:schemeClr val="accent1">
                    <a:lumMod val="60000"/>
                    <a:lumOff val="40000"/>
                  </a:schemeClr>
                </a:solidFill>
              </a:rPr>
              <a:t>Jun ‘21</a:t>
            </a:r>
          </a:p>
        </p:txBody>
      </p:sp>
      <p:sp>
        <p:nvSpPr>
          <p:cNvPr id="19" name="TextBox 18">
            <a:extLst>
              <a:ext uri="{FF2B5EF4-FFF2-40B4-BE49-F238E27FC236}">
                <a16:creationId xmlns:a16="http://schemas.microsoft.com/office/drawing/2014/main" id="{3E5A246C-259F-0DDC-3BDD-B6161826F331}"/>
              </a:ext>
            </a:extLst>
          </p:cNvPr>
          <p:cNvSpPr txBox="1"/>
          <p:nvPr/>
        </p:nvSpPr>
        <p:spPr>
          <a:xfrm>
            <a:off x="6492583" y="4062849"/>
            <a:ext cx="607869" cy="646331"/>
          </a:xfrm>
          <a:prstGeom prst="rect">
            <a:avLst/>
          </a:prstGeom>
          <a:noFill/>
        </p:spPr>
        <p:txBody>
          <a:bodyPr wrap="square" rtlCol="0">
            <a:spAutoFit/>
          </a:bodyPr>
          <a:lstStyle/>
          <a:p>
            <a:pPr algn="ctr"/>
            <a:r>
              <a:rPr lang="en-US" dirty="0">
                <a:solidFill>
                  <a:schemeClr val="accent1">
                    <a:lumMod val="60000"/>
                    <a:lumOff val="40000"/>
                  </a:schemeClr>
                </a:solidFill>
              </a:rPr>
              <a:t>Sep ‘20</a:t>
            </a:r>
          </a:p>
        </p:txBody>
      </p:sp>
      <p:sp>
        <p:nvSpPr>
          <p:cNvPr id="20" name="TextBox 19">
            <a:extLst>
              <a:ext uri="{FF2B5EF4-FFF2-40B4-BE49-F238E27FC236}">
                <a16:creationId xmlns:a16="http://schemas.microsoft.com/office/drawing/2014/main" id="{9C82B4E7-D0C0-9388-E280-D6A39C2D167A}"/>
              </a:ext>
            </a:extLst>
          </p:cNvPr>
          <p:cNvSpPr txBox="1"/>
          <p:nvPr/>
        </p:nvSpPr>
        <p:spPr>
          <a:xfrm>
            <a:off x="8141275" y="3538875"/>
            <a:ext cx="607869" cy="646331"/>
          </a:xfrm>
          <a:prstGeom prst="rect">
            <a:avLst/>
          </a:prstGeom>
          <a:noFill/>
        </p:spPr>
        <p:txBody>
          <a:bodyPr wrap="square" rtlCol="0">
            <a:spAutoFit/>
          </a:bodyPr>
          <a:lstStyle/>
          <a:p>
            <a:pPr algn="ctr"/>
            <a:r>
              <a:rPr lang="en-US" dirty="0">
                <a:solidFill>
                  <a:schemeClr val="accent1">
                    <a:lumMod val="60000"/>
                    <a:lumOff val="40000"/>
                  </a:schemeClr>
                </a:solidFill>
              </a:rPr>
              <a:t>Jan</a:t>
            </a:r>
          </a:p>
          <a:p>
            <a:pPr algn="ctr"/>
            <a:r>
              <a:rPr lang="en-US" dirty="0">
                <a:solidFill>
                  <a:schemeClr val="accent1">
                    <a:lumMod val="60000"/>
                    <a:lumOff val="40000"/>
                  </a:schemeClr>
                </a:solidFill>
              </a:rPr>
              <a:t>‘21</a:t>
            </a:r>
          </a:p>
        </p:txBody>
      </p:sp>
      <p:sp>
        <p:nvSpPr>
          <p:cNvPr id="21" name="TextBox 20">
            <a:extLst>
              <a:ext uri="{FF2B5EF4-FFF2-40B4-BE49-F238E27FC236}">
                <a16:creationId xmlns:a16="http://schemas.microsoft.com/office/drawing/2014/main" id="{93F632F7-B561-7F0B-E514-A0BEDC99F01C}"/>
              </a:ext>
            </a:extLst>
          </p:cNvPr>
          <p:cNvSpPr txBox="1"/>
          <p:nvPr/>
        </p:nvSpPr>
        <p:spPr>
          <a:xfrm>
            <a:off x="7595752" y="3815837"/>
            <a:ext cx="607869" cy="646331"/>
          </a:xfrm>
          <a:prstGeom prst="rect">
            <a:avLst/>
          </a:prstGeom>
          <a:noFill/>
        </p:spPr>
        <p:txBody>
          <a:bodyPr wrap="square" rtlCol="0">
            <a:spAutoFit/>
          </a:bodyPr>
          <a:lstStyle/>
          <a:p>
            <a:pPr algn="ctr"/>
            <a:r>
              <a:rPr lang="en-US" dirty="0">
                <a:solidFill>
                  <a:schemeClr val="accent1">
                    <a:lumMod val="60000"/>
                    <a:lumOff val="40000"/>
                  </a:schemeClr>
                </a:solidFill>
              </a:rPr>
              <a:t>Feb</a:t>
            </a:r>
          </a:p>
          <a:p>
            <a:pPr algn="ctr"/>
            <a:r>
              <a:rPr lang="en-US" dirty="0">
                <a:solidFill>
                  <a:schemeClr val="accent1">
                    <a:lumMod val="60000"/>
                    <a:lumOff val="40000"/>
                  </a:schemeClr>
                </a:solidFill>
              </a:rPr>
              <a:t>‘21</a:t>
            </a:r>
          </a:p>
        </p:txBody>
      </p:sp>
    </p:spTree>
    <p:extLst>
      <p:ext uri="{BB962C8B-B14F-4D97-AF65-F5344CB8AC3E}">
        <p14:creationId xmlns:p14="http://schemas.microsoft.com/office/powerpoint/2010/main" val="5787502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9" name="Table 8">
            <a:extLst>
              <a:ext uri="{FF2B5EF4-FFF2-40B4-BE49-F238E27FC236}">
                <a16:creationId xmlns:a16="http://schemas.microsoft.com/office/drawing/2014/main" id="{0D82C3DD-5C29-7E49-A457-F0F8367167FA}"/>
              </a:ext>
            </a:extLst>
          </p:cNvPr>
          <p:cNvGraphicFramePr>
            <a:graphicFrameLocks noGrp="1"/>
          </p:cNvGraphicFramePr>
          <p:nvPr>
            <p:extLst>
              <p:ext uri="{D42A27DB-BD31-4B8C-83A1-F6EECF244321}">
                <p14:modId xmlns:p14="http://schemas.microsoft.com/office/powerpoint/2010/main" val="331190823"/>
              </p:ext>
            </p:extLst>
          </p:nvPr>
        </p:nvGraphicFramePr>
        <p:xfrm>
          <a:off x="2485908" y="1319534"/>
          <a:ext cx="4172187" cy="2697168"/>
        </p:xfrm>
        <a:graphic>
          <a:graphicData uri="http://schemas.openxmlformats.org/drawingml/2006/table">
            <a:tbl>
              <a:tblPr>
                <a:tableStyleId>{5C22544A-7EE6-4342-B048-85BDC9FD1C3A}</a:tableStyleId>
              </a:tblPr>
              <a:tblGrid>
                <a:gridCol w="688991">
                  <a:extLst>
                    <a:ext uri="{9D8B030D-6E8A-4147-A177-3AD203B41FA5}">
                      <a16:colId xmlns:a16="http://schemas.microsoft.com/office/drawing/2014/main" val="1925039934"/>
                    </a:ext>
                  </a:extLst>
                </a:gridCol>
                <a:gridCol w="403891">
                  <a:extLst>
                    <a:ext uri="{9D8B030D-6E8A-4147-A177-3AD203B41FA5}">
                      <a16:colId xmlns:a16="http://schemas.microsoft.com/office/drawing/2014/main" val="685172622"/>
                    </a:ext>
                  </a:extLst>
                </a:gridCol>
                <a:gridCol w="403891">
                  <a:extLst>
                    <a:ext uri="{9D8B030D-6E8A-4147-A177-3AD203B41FA5}">
                      <a16:colId xmlns:a16="http://schemas.microsoft.com/office/drawing/2014/main" val="3220621388"/>
                    </a:ext>
                  </a:extLst>
                </a:gridCol>
                <a:gridCol w="327337">
                  <a:extLst>
                    <a:ext uri="{9D8B030D-6E8A-4147-A177-3AD203B41FA5}">
                      <a16:colId xmlns:a16="http://schemas.microsoft.com/office/drawing/2014/main" val="436873483"/>
                    </a:ext>
                  </a:extLst>
                </a:gridCol>
                <a:gridCol w="327337">
                  <a:extLst>
                    <a:ext uri="{9D8B030D-6E8A-4147-A177-3AD203B41FA5}">
                      <a16:colId xmlns:a16="http://schemas.microsoft.com/office/drawing/2014/main" val="1169493514"/>
                    </a:ext>
                  </a:extLst>
                </a:gridCol>
                <a:gridCol w="263982">
                  <a:extLst>
                    <a:ext uri="{9D8B030D-6E8A-4147-A177-3AD203B41FA5}">
                      <a16:colId xmlns:a16="http://schemas.microsoft.com/office/drawing/2014/main" val="2745161147"/>
                    </a:ext>
                  </a:extLst>
                </a:gridCol>
                <a:gridCol w="644114">
                  <a:extLst>
                    <a:ext uri="{9D8B030D-6E8A-4147-A177-3AD203B41FA5}">
                      <a16:colId xmlns:a16="http://schemas.microsoft.com/office/drawing/2014/main" val="781465791"/>
                    </a:ext>
                  </a:extLst>
                </a:gridCol>
                <a:gridCol w="364312">
                  <a:extLst>
                    <a:ext uri="{9D8B030D-6E8A-4147-A177-3AD203B41FA5}">
                      <a16:colId xmlns:a16="http://schemas.microsoft.com/office/drawing/2014/main" val="652938218"/>
                    </a:ext>
                  </a:extLst>
                </a:gridCol>
                <a:gridCol w="374166">
                  <a:extLst>
                    <a:ext uri="{9D8B030D-6E8A-4147-A177-3AD203B41FA5}">
                      <a16:colId xmlns:a16="http://schemas.microsoft.com/office/drawing/2014/main" val="2535641940"/>
                    </a:ext>
                  </a:extLst>
                </a:gridCol>
                <a:gridCol w="374166">
                  <a:extLst>
                    <a:ext uri="{9D8B030D-6E8A-4147-A177-3AD203B41FA5}">
                      <a16:colId xmlns:a16="http://schemas.microsoft.com/office/drawing/2014/main" val="2527670103"/>
                    </a:ext>
                  </a:extLst>
                </a:gridCol>
              </a:tblGrid>
              <a:tr h="224764">
                <a:tc>
                  <a:txBody>
                    <a:bodyPr/>
                    <a:lstStyle/>
                    <a:p>
                      <a:pPr algn="l" rtl="0" fontAlgn="b"/>
                      <a:r>
                        <a:rPr lang="en-US" sz="1000" b="0" i="0" u="none" strike="noStrike" dirty="0">
                          <a:solidFill>
                            <a:srgbClr val="000000"/>
                          </a:solidFill>
                          <a:effectLst/>
                          <a:latin typeface="Calibri" panose="020F0502020204030204" pitchFamily="34" charset="0"/>
                        </a:rPr>
                        <a:t> </a:t>
                      </a:r>
                      <a:r>
                        <a:rPr lang="en-US" sz="1000" b="1" i="0" u="none" strike="noStrike" dirty="0">
                          <a:solidFill>
                            <a:srgbClr val="000000"/>
                          </a:solidFill>
                          <a:effectLst/>
                          <a:latin typeface="Calibri" panose="020F0502020204030204" pitchFamily="34" charset="0"/>
                        </a:rPr>
                        <a:t>Name</a:t>
                      </a:r>
                    </a:p>
                  </a:txBody>
                  <a:tcPr marL="9525" marR="9525" marT="9525" marB="0" anchor="b"/>
                </a:tc>
                <a:tc>
                  <a:txBody>
                    <a:bodyPr/>
                    <a:lstStyle/>
                    <a:p>
                      <a:pPr algn="ctr" rtl="0" fontAlgn="b"/>
                      <a:r>
                        <a:rPr lang="en-US" sz="1000" b="1" i="0" u="none" strike="noStrike" dirty="0">
                          <a:solidFill>
                            <a:srgbClr val="000000"/>
                          </a:solidFill>
                          <a:effectLst/>
                          <a:latin typeface="Calibri" panose="020F0502020204030204" pitchFamily="34" charset="0"/>
                        </a:rPr>
                        <a:t>Mag 1</a:t>
                      </a:r>
                    </a:p>
                  </a:txBody>
                  <a:tcPr marL="9525" marR="9525" marT="9525" marB="0" anchor="b"/>
                </a:tc>
                <a:tc>
                  <a:txBody>
                    <a:bodyPr/>
                    <a:lstStyle/>
                    <a:p>
                      <a:pPr algn="ctr" rtl="0" fontAlgn="b"/>
                      <a:r>
                        <a:rPr lang="en-US" sz="1000" b="1" i="0" u="none" strike="noStrike" dirty="0">
                          <a:solidFill>
                            <a:srgbClr val="000000"/>
                          </a:solidFill>
                          <a:effectLst/>
                          <a:latin typeface="Calibri" panose="020F0502020204030204" pitchFamily="34" charset="0"/>
                        </a:rPr>
                        <a:t>Mag 2</a:t>
                      </a:r>
                    </a:p>
                  </a:txBody>
                  <a:tcPr marL="9525" marR="9525" marT="9525" marB="0" anchor="b"/>
                </a:tc>
                <a:tc>
                  <a:txBody>
                    <a:bodyPr/>
                    <a:lstStyle/>
                    <a:p>
                      <a:pPr algn="ctr" rtl="0" fontAlgn="b"/>
                      <a:r>
                        <a:rPr lang="en-US" sz="1000" b="1" i="0" u="none" strike="noStrike" dirty="0">
                          <a:solidFill>
                            <a:srgbClr val="000000"/>
                          </a:solidFill>
                          <a:effectLst/>
                          <a:latin typeface="Calibri" panose="020F0502020204030204" pitchFamily="34" charset="0"/>
                        </a:rPr>
                        <a:t>Last</a:t>
                      </a:r>
                    </a:p>
                  </a:txBody>
                  <a:tcPr marL="9525" marR="9525" marT="9525" marB="0" anchor="b"/>
                </a:tc>
                <a:tc>
                  <a:txBody>
                    <a:bodyPr/>
                    <a:lstStyle/>
                    <a:p>
                      <a:pPr algn="ctr" rtl="0" fontAlgn="b"/>
                      <a:r>
                        <a:rPr lang="en-US" sz="1000" b="1" i="0" u="none" strike="noStrike" dirty="0">
                          <a:solidFill>
                            <a:srgbClr val="000000"/>
                          </a:solidFill>
                          <a:effectLst/>
                          <a:latin typeface="Calibri" panose="020F0502020204030204" pitchFamily="34" charset="0"/>
                        </a:rPr>
                        <a:t>Sep</a:t>
                      </a:r>
                    </a:p>
                  </a:txBody>
                  <a:tcPr marL="9525" marR="9525" marT="9525" marB="0" anchor="b"/>
                </a:tc>
                <a:tc>
                  <a:txBody>
                    <a:bodyPr/>
                    <a:lstStyle/>
                    <a:p>
                      <a:pPr algn="ctr" rtl="0" fontAlgn="b"/>
                      <a:r>
                        <a:rPr lang="en-US" sz="1000" b="1" i="0" u="none" strike="noStrike" dirty="0">
                          <a:solidFill>
                            <a:srgbClr val="000000"/>
                          </a:solidFill>
                          <a:effectLst/>
                          <a:latin typeface="Calibri" panose="020F0502020204030204" pitchFamily="34" charset="0"/>
                        </a:rPr>
                        <a:t>PA</a:t>
                      </a:r>
                    </a:p>
                  </a:txBody>
                  <a:tcPr marL="9525" marR="9525" marT="9525" marB="0" anchor="b"/>
                </a:tc>
                <a:tc>
                  <a:txBody>
                    <a:bodyPr/>
                    <a:lstStyle/>
                    <a:p>
                      <a:pPr algn="ctr" rtl="0" fontAlgn="b"/>
                      <a:r>
                        <a:rPr lang="en-US" sz="1000" b="1" i="0" u="none" strike="noStrike" dirty="0" err="1">
                          <a:solidFill>
                            <a:srgbClr val="000000"/>
                          </a:solidFill>
                          <a:effectLst/>
                          <a:latin typeface="Calibri" panose="020F0502020204030204" pitchFamily="34" charset="0"/>
                        </a:rPr>
                        <a:t>Obs</a:t>
                      </a:r>
                      <a:endParaRPr lang="en-US" sz="1000" b="1" i="0" u="none" strike="noStrike" dirty="0">
                        <a:solidFill>
                          <a:srgbClr val="000000"/>
                        </a:solidFill>
                        <a:effectLst/>
                        <a:latin typeface="Calibri" panose="020F0502020204030204" pitchFamily="34" charset="0"/>
                      </a:endParaRPr>
                    </a:p>
                  </a:txBody>
                  <a:tcPr marL="9525" marR="9525" marT="9525" marB="0" anchor="b"/>
                </a:tc>
                <a:tc>
                  <a:txBody>
                    <a:bodyPr/>
                    <a:lstStyle/>
                    <a:p>
                      <a:pPr algn="ctr" rtl="0" fontAlgn="b"/>
                      <a:r>
                        <a:rPr lang="en-US" sz="1000" b="1" i="0" u="none" strike="noStrike">
                          <a:solidFill>
                            <a:srgbClr val="000000"/>
                          </a:solidFill>
                          <a:effectLst/>
                          <a:latin typeface="Calibri" panose="020F0502020204030204" pitchFamily="34" charset="0"/>
                        </a:rPr>
                        <a:t>Sep</a:t>
                      </a:r>
                    </a:p>
                  </a:txBody>
                  <a:tcPr marL="9525" marR="9525" marT="9525" marB="0" anchor="b"/>
                </a:tc>
                <a:tc>
                  <a:txBody>
                    <a:bodyPr/>
                    <a:lstStyle/>
                    <a:p>
                      <a:pPr algn="ctr" rtl="0" fontAlgn="b"/>
                      <a:r>
                        <a:rPr lang="en-US" sz="1000" b="1" i="0" u="none" strike="noStrike">
                          <a:solidFill>
                            <a:srgbClr val="000000"/>
                          </a:solidFill>
                          <a:effectLst/>
                          <a:latin typeface="Calibri" panose="020F0502020204030204" pitchFamily="34" charset="0"/>
                        </a:rPr>
                        <a:t>PA</a:t>
                      </a:r>
                    </a:p>
                  </a:txBody>
                  <a:tcPr marL="9525" marR="9525" marT="9525" marB="0" anchor="b"/>
                </a:tc>
                <a:tc>
                  <a:txBody>
                    <a:bodyPr/>
                    <a:lstStyle/>
                    <a:p>
                      <a:pPr algn="ctr" rtl="0" fontAlgn="b"/>
                      <a:r>
                        <a:rPr lang="en-US" sz="1000" b="1" i="0" u="none" strike="noStrike" dirty="0">
                          <a:solidFill>
                            <a:srgbClr val="000000"/>
                          </a:solidFill>
                          <a:effectLst/>
                          <a:latin typeface="Calibri" panose="020F0502020204030204" pitchFamily="34" charset="0"/>
                        </a:rPr>
                        <a:t>dm</a:t>
                      </a:r>
                    </a:p>
                  </a:txBody>
                  <a:tcPr marL="9525" marR="9525" marT="9525" marB="0" anchor="b"/>
                </a:tc>
                <a:extLst>
                  <a:ext uri="{0D108BD9-81ED-4DB2-BD59-A6C34878D82A}">
                    <a16:rowId xmlns:a16="http://schemas.microsoft.com/office/drawing/2014/main" val="548807550"/>
                  </a:ext>
                </a:extLst>
              </a:tr>
              <a:tr h="224764">
                <a:tc>
                  <a:txBody>
                    <a:bodyPr/>
                    <a:lstStyle/>
                    <a:p>
                      <a:pPr algn="l" rtl="0" fontAlgn="b"/>
                      <a:r>
                        <a:rPr lang="en-US" sz="1000" b="0" i="0" u="none" strike="noStrike">
                          <a:solidFill>
                            <a:srgbClr val="000000"/>
                          </a:solidFill>
                          <a:effectLst/>
                          <a:latin typeface="Calibri" panose="020F0502020204030204" pitchFamily="34" charset="0"/>
                        </a:rPr>
                        <a:t>STI2346  </a:t>
                      </a:r>
                    </a:p>
                  </a:txBody>
                  <a:tcPr marL="9525" marR="9525" marT="9525" marB="0" anchor="b"/>
                </a:tc>
                <a:tc>
                  <a:txBody>
                    <a:bodyPr/>
                    <a:lstStyle/>
                    <a:p>
                      <a:pPr algn="ctr" rtl="0" fontAlgn="b"/>
                      <a:r>
                        <a:rPr lang="en-US" sz="1000" b="0" i="0" u="none" strike="noStrike">
                          <a:solidFill>
                            <a:srgbClr val="000000"/>
                          </a:solidFill>
                          <a:effectLst/>
                          <a:latin typeface="Calibri" panose="020F0502020204030204" pitchFamily="34" charset="0"/>
                        </a:rPr>
                        <a:t>12.3</a:t>
                      </a:r>
                    </a:p>
                  </a:txBody>
                  <a:tcPr marL="9525" marR="9525" marT="9525" marB="0" anchor="b"/>
                </a:tc>
                <a:tc>
                  <a:txBody>
                    <a:bodyPr/>
                    <a:lstStyle/>
                    <a:p>
                      <a:pPr algn="ctr" rtl="0" fontAlgn="b"/>
                      <a:r>
                        <a:rPr lang="en-US" sz="1000" b="0" i="0" u="none" strike="noStrike">
                          <a:solidFill>
                            <a:srgbClr val="000000"/>
                          </a:solidFill>
                          <a:effectLst/>
                          <a:latin typeface="Calibri" panose="020F0502020204030204" pitchFamily="34" charset="0"/>
                        </a:rPr>
                        <a:t>12.3</a:t>
                      </a:r>
                    </a:p>
                  </a:txBody>
                  <a:tcPr marL="9525" marR="9525" marT="9525" marB="0" anchor="b"/>
                </a:tc>
                <a:tc>
                  <a:txBody>
                    <a:bodyPr/>
                    <a:lstStyle/>
                    <a:p>
                      <a:pPr algn="ctr" rtl="0" fontAlgn="b"/>
                      <a:r>
                        <a:rPr lang="en-US" sz="1000" b="0" i="0" u="none" strike="noStrike">
                          <a:solidFill>
                            <a:srgbClr val="000000"/>
                          </a:solidFill>
                          <a:effectLst/>
                          <a:latin typeface="Calibri" panose="020F0502020204030204" pitchFamily="34" charset="0"/>
                        </a:rPr>
                        <a:t>2017</a:t>
                      </a:r>
                    </a:p>
                  </a:txBody>
                  <a:tcPr marL="9525" marR="9525" marT="9525" marB="0" anchor="b"/>
                </a:tc>
                <a:tc>
                  <a:txBody>
                    <a:bodyPr/>
                    <a:lstStyle/>
                    <a:p>
                      <a:pPr algn="ctr" rtl="0" fontAlgn="b"/>
                      <a:r>
                        <a:rPr lang="en-US" sz="1000" b="0" i="0" u="none" strike="noStrike">
                          <a:solidFill>
                            <a:srgbClr val="000000"/>
                          </a:solidFill>
                          <a:effectLst/>
                          <a:latin typeface="Calibri" panose="020F0502020204030204" pitchFamily="34" charset="0"/>
                        </a:rPr>
                        <a:t>15.5</a:t>
                      </a:r>
                    </a:p>
                  </a:txBody>
                  <a:tcPr marL="9525" marR="9525" marT="9525" marB="0" anchor="b"/>
                </a:tc>
                <a:tc>
                  <a:txBody>
                    <a:bodyPr/>
                    <a:lstStyle/>
                    <a:p>
                      <a:pPr algn="ctr" rtl="0" fontAlgn="b"/>
                      <a:r>
                        <a:rPr lang="en-US" sz="1000" b="0" i="0" u="none" strike="noStrike">
                          <a:solidFill>
                            <a:srgbClr val="000000"/>
                          </a:solidFill>
                          <a:effectLst/>
                          <a:latin typeface="Calibri" panose="020F0502020204030204" pitchFamily="34" charset="0"/>
                        </a:rPr>
                        <a:t>105</a:t>
                      </a:r>
                    </a:p>
                  </a:txBody>
                  <a:tcPr marL="9525" marR="9525" marT="9525" marB="0" anchor="b"/>
                </a:tc>
                <a:tc>
                  <a:txBody>
                    <a:bodyPr/>
                    <a:lstStyle/>
                    <a:p>
                      <a:pPr algn="ctr" rtl="0" fontAlgn="b"/>
                      <a:r>
                        <a:rPr lang="en-US" sz="1000" b="0" i="0" u="none" strike="noStrike" dirty="0">
                          <a:solidFill>
                            <a:srgbClr val="000000"/>
                          </a:solidFill>
                          <a:effectLst/>
                          <a:latin typeface="Calibri" panose="020F0502020204030204" pitchFamily="34" charset="0"/>
                        </a:rPr>
                        <a:t>2021.4799</a:t>
                      </a:r>
                    </a:p>
                  </a:txBody>
                  <a:tcPr marL="9525" marR="9525" marT="9525" marB="0" anchor="b"/>
                </a:tc>
                <a:tc>
                  <a:txBody>
                    <a:bodyPr/>
                    <a:lstStyle/>
                    <a:p>
                      <a:pPr algn="ctr" rtl="0" fontAlgn="b"/>
                      <a:r>
                        <a:rPr lang="en-US" sz="1000" b="0" i="0" u="none" strike="noStrike" dirty="0">
                          <a:solidFill>
                            <a:srgbClr val="000000"/>
                          </a:solidFill>
                          <a:effectLst/>
                          <a:latin typeface="Calibri" panose="020F0502020204030204" pitchFamily="34" charset="0"/>
                        </a:rPr>
                        <a:t>15.59</a:t>
                      </a:r>
                    </a:p>
                  </a:txBody>
                  <a:tcPr marL="9525" marR="9525" marT="9525" marB="0" anchor="b"/>
                </a:tc>
                <a:tc>
                  <a:txBody>
                    <a:bodyPr/>
                    <a:lstStyle/>
                    <a:p>
                      <a:pPr algn="ctr" rtl="0" fontAlgn="b"/>
                      <a:r>
                        <a:rPr lang="en-US" sz="1000" b="0" i="0" u="none" strike="noStrike" dirty="0">
                          <a:solidFill>
                            <a:srgbClr val="000000"/>
                          </a:solidFill>
                          <a:effectLst/>
                          <a:latin typeface="Calibri" panose="020F0502020204030204" pitchFamily="34" charset="0"/>
                        </a:rPr>
                        <a:t>103.9</a:t>
                      </a:r>
                    </a:p>
                  </a:txBody>
                  <a:tcPr marL="9525" marR="9525" marT="9525" marB="0" anchor="b"/>
                </a:tc>
                <a:tc>
                  <a:txBody>
                    <a:bodyPr/>
                    <a:lstStyle/>
                    <a:p>
                      <a:pPr algn="ctr" rtl="0" fontAlgn="b"/>
                      <a:r>
                        <a:rPr lang="en-US" sz="1000" b="0" i="0" u="none" strike="noStrike" dirty="0">
                          <a:solidFill>
                            <a:srgbClr val="000000"/>
                          </a:solidFill>
                          <a:effectLst/>
                          <a:latin typeface="Calibri" panose="020F0502020204030204" pitchFamily="34" charset="0"/>
                        </a:rPr>
                        <a:t>0.6</a:t>
                      </a:r>
                    </a:p>
                  </a:txBody>
                  <a:tcPr marL="9525" marR="9525" marT="9525" marB="0" anchor="b"/>
                </a:tc>
                <a:extLst>
                  <a:ext uri="{0D108BD9-81ED-4DB2-BD59-A6C34878D82A}">
                    <a16:rowId xmlns:a16="http://schemas.microsoft.com/office/drawing/2014/main" val="3590576150"/>
                  </a:ext>
                </a:extLst>
              </a:tr>
              <a:tr h="224764">
                <a:tc>
                  <a:txBody>
                    <a:bodyPr/>
                    <a:lstStyle/>
                    <a:p>
                      <a:pPr algn="l" rtl="0" fontAlgn="b"/>
                      <a:r>
                        <a:rPr lang="en-US" sz="1000" b="0" i="0" u="none" strike="noStrike">
                          <a:solidFill>
                            <a:srgbClr val="000000"/>
                          </a:solidFill>
                          <a:effectLst/>
                          <a:latin typeface="Calibri" panose="020F0502020204030204" pitchFamily="34" charset="0"/>
                        </a:rPr>
                        <a:t>HJ 1265  </a:t>
                      </a:r>
                    </a:p>
                  </a:txBody>
                  <a:tcPr marL="9525" marR="9525" marT="9525" marB="0" anchor="b"/>
                </a:tc>
                <a:tc>
                  <a:txBody>
                    <a:bodyPr/>
                    <a:lstStyle/>
                    <a:p>
                      <a:pPr algn="ctr" rtl="0" fontAlgn="b"/>
                      <a:r>
                        <a:rPr lang="en-US" sz="1000" b="0" i="0" u="none" strike="noStrike">
                          <a:solidFill>
                            <a:srgbClr val="000000"/>
                          </a:solidFill>
                          <a:effectLst/>
                          <a:latin typeface="Calibri" panose="020F0502020204030204" pitchFamily="34" charset="0"/>
                        </a:rPr>
                        <a:t>12.7</a:t>
                      </a:r>
                    </a:p>
                  </a:txBody>
                  <a:tcPr marL="9525" marR="9525" marT="9525" marB="0" anchor="b"/>
                </a:tc>
                <a:tc>
                  <a:txBody>
                    <a:bodyPr/>
                    <a:lstStyle/>
                    <a:p>
                      <a:pPr algn="ctr" rtl="0" fontAlgn="b"/>
                      <a:r>
                        <a:rPr lang="en-US" sz="1000" b="0" i="0" u="none" strike="noStrike">
                          <a:solidFill>
                            <a:srgbClr val="000000"/>
                          </a:solidFill>
                          <a:effectLst/>
                          <a:latin typeface="Calibri" panose="020F0502020204030204" pitchFamily="34" charset="0"/>
                        </a:rPr>
                        <a:t>12.8</a:t>
                      </a:r>
                    </a:p>
                  </a:txBody>
                  <a:tcPr marL="9525" marR="9525" marT="9525" marB="0" anchor="b"/>
                </a:tc>
                <a:tc>
                  <a:txBody>
                    <a:bodyPr/>
                    <a:lstStyle/>
                    <a:p>
                      <a:pPr algn="ctr" rtl="0" fontAlgn="b"/>
                      <a:r>
                        <a:rPr lang="en-US" sz="1000" b="0" i="0" u="none" strike="noStrike">
                          <a:solidFill>
                            <a:srgbClr val="000000"/>
                          </a:solidFill>
                          <a:effectLst/>
                          <a:latin typeface="Calibri" panose="020F0502020204030204" pitchFamily="34" charset="0"/>
                        </a:rPr>
                        <a:t>2015</a:t>
                      </a:r>
                    </a:p>
                  </a:txBody>
                  <a:tcPr marL="9525" marR="9525" marT="9525" marB="0" anchor="b"/>
                </a:tc>
                <a:tc>
                  <a:txBody>
                    <a:bodyPr/>
                    <a:lstStyle/>
                    <a:p>
                      <a:pPr algn="ctr" rtl="0" fontAlgn="b"/>
                      <a:r>
                        <a:rPr lang="en-US" sz="1000" b="0" i="0" u="none" strike="noStrike">
                          <a:solidFill>
                            <a:srgbClr val="000000"/>
                          </a:solidFill>
                          <a:effectLst/>
                          <a:latin typeface="Calibri" panose="020F0502020204030204" pitchFamily="34" charset="0"/>
                        </a:rPr>
                        <a:t>9.9</a:t>
                      </a:r>
                    </a:p>
                  </a:txBody>
                  <a:tcPr marL="9525" marR="9525" marT="9525" marB="0" anchor="b"/>
                </a:tc>
                <a:tc>
                  <a:txBody>
                    <a:bodyPr/>
                    <a:lstStyle/>
                    <a:p>
                      <a:pPr algn="ctr" rtl="0" fontAlgn="b"/>
                      <a:r>
                        <a:rPr lang="en-US" sz="1000" b="0" i="0" u="none" strike="noStrike">
                          <a:solidFill>
                            <a:srgbClr val="000000"/>
                          </a:solidFill>
                          <a:effectLst/>
                          <a:latin typeface="Calibri" panose="020F0502020204030204" pitchFamily="34" charset="0"/>
                        </a:rPr>
                        <a:t>271</a:t>
                      </a:r>
                    </a:p>
                  </a:txBody>
                  <a:tcPr marL="9525" marR="9525" marT="9525" marB="0" anchor="b"/>
                </a:tc>
                <a:tc>
                  <a:txBody>
                    <a:bodyPr/>
                    <a:lstStyle/>
                    <a:p>
                      <a:pPr algn="ctr" rtl="0" fontAlgn="b"/>
                      <a:r>
                        <a:rPr lang="en-US" sz="1000" b="0" i="0" u="none" strike="noStrike">
                          <a:solidFill>
                            <a:srgbClr val="000000"/>
                          </a:solidFill>
                          <a:effectLst/>
                          <a:latin typeface="Calibri" panose="020F0502020204030204" pitchFamily="34" charset="0"/>
                        </a:rPr>
                        <a:t>2021.4798</a:t>
                      </a:r>
                    </a:p>
                  </a:txBody>
                  <a:tcPr marL="9525" marR="9525" marT="9525" marB="0" anchor="b"/>
                </a:tc>
                <a:tc>
                  <a:txBody>
                    <a:bodyPr/>
                    <a:lstStyle/>
                    <a:p>
                      <a:pPr algn="ctr" rtl="0" fontAlgn="b"/>
                      <a:r>
                        <a:rPr lang="en-US" sz="1000" b="0" i="0" u="none" strike="noStrike">
                          <a:solidFill>
                            <a:srgbClr val="000000"/>
                          </a:solidFill>
                          <a:effectLst/>
                          <a:latin typeface="Calibri" panose="020F0502020204030204" pitchFamily="34" charset="0"/>
                        </a:rPr>
                        <a:t>9.91</a:t>
                      </a:r>
                    </a:p>
                  </a:txBody>
                  <a:tcPr marL="9525" marR="9525" marT="9525" marB="0" anchor="b"/>
                </a:tc>
                <a:tc>
                  <a:txBody>
                    <a:bodyPr/>
                    <a:lstStyle/>
                    <a:p>
                      <a:pPr algn="ctr" rtl="0" fontAlgn="b"/>
                      <a:r>
                        <a:rPr lang="en-US" sz="1000" b="0" i="0" u="none" strike="noStrike">
                          <a:solidFill>
                            <a:srgbClr val="000000"/>
                          </a:solidFill>
                          <a:effectLst/>
                          <a:latin typeface="Calibri" panose="020F0502020204030204" pitchFamily="34" charset="0"/>
                        </a:rPr>
                        <a:t>270.5</a:t>
                      </a:r>
                    </a:p>
                  </a:txBody>
                  <a:tcPr marL="9525" marR="9525" marT="9525" marB="0" anchor="b"/>
                </a:tc>
                <a:tc>
                  <a:txBody>
                    <a:bodyPr/>
                    <a:lstStyle/>
                    <a:p>
                      <a:pPr algn="ctr" rtl="0" fontAlgn="b"/>
                      <a:r>
                        <a:rPr lang="en-US" sz="1000" b="0" i="0" u="none" strike="noStrike">
                          <a:solidFill>
                            <a:srgbClr val="000000"/>
                          </a:solidFill>
                          <a:effectLst/>
                          <a:latin typeface="Calibri" panose="020F0502020204030204" pitchFamily="34" charset="0"/>
                        </a:rPr>
                        <a:t>0.9</a:t>
                      </a:r>
                    </a:p>
                  </a:txBody>
                  <a:tcPr marL="9525" marR="9525" marT="9525" marB="0" anchor="b"/>
                </a:tc>
                <a:extLst>
                  <a:ext uri="{0D108BD9-81ED-4DB2-BD59-A6C34878D82A}">
                    <a16:rowId xmlns:a16="http://schemas.microsoft.com/office/drawing/2014/main" val="449782947"/>
                  </a:ext>
                </a:extLst>
              </a:tr>
              <a:tr h="224764">
                <a:tc>
                  <a:txBody>
                    <a:bodyPr/>
                    <a:lstStyle/>
                    <a:p>
                      <a:pPr algn="l" rtl="0" fontAlgn="b"/>
                      <a:r>
                        <a:rPr lang="en-US" sz="1000" b="0" i="0" u="none" strike="noStrike">
                          <a:solidFill>
                            <a:srgbClr val="000000"/>
                          </a:solidFill>
                          <a:effectLst/>
                          <a:latin typeface="Calibri" panose="020F0502020204030204" pitchFamily="34" charset="0"/>
                        </a:rPr>
                        <a:t>KPP1502  </a:t>
                      </a:r>
                    </a:p>
                  </a:txBody>
                  <a:tcPr marL="9525" marR="9525" marT="9525" marB="0" anchor="b"/>
                </a:tc>
                <a:tc>
                  <a:txBody>
                    <a:bodyPr/>
                    <a:lstStyle/>
                    <a:p>
                      <a:pPr algn="ctr" rtl="0" fontAlgn="b"/>
                      <a:r>
                        <a:rPr lang="en-US" sz="1000" b="0" i="0" u="none" strike="noStrike">
                          <a:solidFill>
                            <a:srgbClr val="000000"/>
                          </a:solidFill>
                          <a:effectLst/>
                          <a:latin typeface="Calibri" panose="020F0502020204030204" pitchFamily="34" charset="0"/>
                        </a:rPr>
                        <a:t>13</a:t>
                      </a:r>
                    </a:p>
                  </a:txBody>
                  <a:tcPr marL="9525" marR="9525" marT="9525" marB="0" anchor="b"/>
                </a:tc>
                <a:tc>
                  <a:txBody>
                    <a:bodyPr/>
                    <a:lstStyle/>
                    <a:p>
                      <a:pPr algn="ctr" rtl="0" fontAlgn="b"/>
                      <a:r>
                        <a:rPr lang="en-US" sz="1000" b="0" i="0" u="none" strike="noStrike">
                          <a:solidFill>
                            <a:srgbClr val="000000"/>
                          </a:solidFill>
                          <a:effectLst/>
                          <a:latin typeface="Calibri" panose="020F0502020204030204" pitchFamily="34" charset="0"/>
                        </a:rPr>
                        <a:t>13</a:t>
                      </a:r>
                    </a:p>
                  </a:txBody>
                  <a:tcPr marL="9525" marR="9525" marT="9525" marB="0" anchor="b"/>
                </a:tc>
                <a:tc>
                  <a:txBody>
                    <a:bodyPr/>
                    <a:lstStyle/>
                    <a:p>
                      <a:pPr algn="ctr" rtl="0" fontAlgn="b"/>
                      <a:r>
                        <a:rPr lang="en-US" sz="1000" b="0" i="0" u="none" strike="noStrike">
                          <a:solidFill>
                            <a:srgbClr val="000000"/>
                          </a:solidFill>
                          <a:effectLst/>
                          <a:latin typeface="Calibri" panose="020F0502020204030204" pitchFamily="34" charset="0"/>
                        </a:rPr>
                        <a:t>2015</a:t>
                      </a:r>
                    </a:p>
                  </a:txBody>
                  <a:tcPr marL="9525" marR="9525" marT="9525" marB="0" anchor="b"/>
                </a:tc>
                <a:tc>
                  <a:txBody>
                    <a:bodyPr/>
                    <a:lstStyle/>
                    <a:p>
                      <a:pPr algn="ctr" rtl="0" fontAlgn="b"/>
                      <a:r>
                        <a:rPr lang="en-US" sz="1000" b="0" i="0" u="none" strike="noStrike">
                          <a:solidFill>
                            <a:srgbClr val="000000"/>
                          </a:solidFill>
                          <a:effectLst/>
                          <a:latin typeface="Calibri" panose="020F0502020204030204" pitchFamily="34" charset="0"/>
                        </a:rPr>
                        <a:t>11.3</a:t>
                      </a:r>
                    </a:p>
                  </a:txBody>
                  <a:tcPr marL="9525" marR="9525" marT="9525" marB="0" anchor="b"/>
                </a:tc>
                <a:tc>
                  <a:txBody>
                    <a:bodyPr/>
                    <a:lstStyle/>
                    <a:p>
                      <a:pPr algn="ctr" rtl="0" fontAlgn="b"/>
                      <a:r>
                        <a:rPr lang="en-US" sz="1000" b="0" i="0" u="none" strike="noStrike">
                          <a:solidFill>
                            <a:srgbClr val="000000"/>
                          </a:solidFill>
                          <a:effectLst/>
                          <a:latin typeface="Calibri" panose="020F0502020204030204" pitchFamily="34" charset="0"/>
                        </a:rPr>
                        <a:t>217</a:t>
                      </a:r>
                    </a:p>
                  </a:txBody>
                  <a:tcPr marL="9525" marR="9525" marT="9525" marB="0" anchor="b"/>
                </a:tc>
                <a:tc>
                  <a:txBody>
                    <a:bodyPr/>
                    <a:lstStyle/>
                    <a:p>
                      <a:pPr algn="ctr" rtl="0" fontAlgn="b"/>
                      <a:r>
                        <a:rPr lang="en-US" sz="1000" b="0" i="0" u="none" strike="noStrike">
                          <a:solidFill>
                            <a:srgbClr val="000000"/>
                          </a:solidFill>
                          <a:effectLst/>
                          <a:latin typeface="Calibri" panose="020F0502020204030204" pitchFamily="34" charset="0"/>
                        </a:rPr>
                        <a:t> </a:t>
                      </a:r>
                    </a:p>
                  </a:txBody>
                  <a:tcPr marL="9525" marR="9525" marT="9525" marB="0" anchor="b"/>
                </a:tc>
                <a:tc>
                  <a:txBody>
                    <a:bodyPr/>
                    <a:lstStyle/>
                    <a:p>
                      <a:pPr algn="ctr" rtl="0" fontAlgn="b"/>
                      <a:r>
                        <a:rPr lang="en-US" sz="1000" b="0" i="0" u="none" strike="noStrike">
                          <a:solidFill>
                            <a:srgbClr val="000000"/>
                          </a:solidFill>
                          <a:effectLst/>
                          <a:latin typeface="Calibri" panose="020F0502020204030204" pitchFamily="34" charset="0"/>
                        </a:rPr>
                        <a:t> </a:t>
                      </a:r>
                    </a:p>
                  </a:txBody>
                  <a:tcPr marL="9525" marR="9525" marT="9525" marB="0" anchor="b"/>
                </a:tc>
                <a:tc>
                  <a:txBody>
                    <a:bodyPr/>
                    <a:lstStyle/>
                    <a:p>
                      <a:pPr algn="ctr" rtl="0" fontAlgn="b"/>
                      <a:r>
                        <a:rPr lang="en-US" sz="1000" b="0" i="0" u="none" strike="noStrike">
                          <a:solidFill>
                            <a:srgbClr val="000000"/>
                          </a:solidFill>
                          <a:effectLst/>
                          <a:latin typeface="Calibri" panose="020F0502020204030204" pitchFamily="34" charset="0"/>
                        </a:rPr>
                        <a:t> </a:t>
                      </a:r>
                    </a:p>
                  </a:txBody>
                  <a:tcPr marL="9525" marR="9525" marT="9525" marB="0" anchor="b"/>
                </a:tc>
                <a:tc>
                  <a:txBody>
                    <a:bodyPr/>
                    <a:lstStyle/>
                    <a:p>
                      <a:pPr algn="ctr" rtl="0" fontAlgn="b"/>
                      <a:r>
                        <a:rPr lang="en-US" sz="1000" b="0" i="0" u="none" strike="noStrike">
                          <a:solidFill>
                            <a:srgbClr val="000000"/>
                          </a:solidFill>
                          <a:effectLst/>
                          <a:latin typeface="Calibri" panose="020F0502020204030204" pitchFamily="34" charset="0"/>
                        </a:rPr>
                        <a:t> </a:t>
                      </a:r>
                    </a:p>
                  </a:txBody>
                  <a:tcPr marL="9525" marR="9525" marT="9525" marB="0" anchor="b"/>
                </a:tc>
                <a:extLst>
                  <a:ext uri="{0D108BD9-81ED-4DB2-BD59-A6C34878D82A}">
                    <a16:rowId xmlns:a16="http://schemas.microsoft.com/office/drawing/2014/main" val="4060125301"/>
                  </a:ext>
                </a:extLst>
              </a:tr>
              <a:tr h="224764">
                <a:tc>
                  <a:txBody>
                    <a:bodyPr/>
                    <a:lstStyle/>
                    <a:p>
                      <a:pPr algn="l" rtl="0" fontAlgn="b"/>
                      <a:r>
                        <a:rPr lang="en-US" sz="1000" b="0" i="0" u="none" strike="noStrike">
                          <a:solidFill>
                            <a:srgbClr val="000000"/>
                          </a:solidFill>
                          <a:effectLst/>
                          <a:latin typeface="Calibri" panose="020F0502020204030204" pitchFamily="34" charset="0"/>
                        </a:rPr>
                        <a:t>HJ  262  </a:t>
                      </a:r>
                    </a:p>
                  </a:txBody>
                  <a:tcPr marL="9525" marR="9525" marT="9525" marB="0" anchor="b"/>
                </a:tc>
                <a:tc>
                  <a:txBody>
                    <a:bodyPr/>
                    <a:lstStyle/>
                    <a:p>
                      <a:pPr algn="ctr" rtl="0" fontAlgn="b"/>
                      <a:r>
                        <a:rPr lang="en-US" sz="1000" b="0" i="0" u="none" strike="noStrike">
                          <a:solidFill>
                            <a:srgbClr val="000000"/>
                          </a:solidFill>
                          <a:effectLst/>
                          <a:latin typeface="Calibri" panose="020F0502020204030204" pitchFamily="34" charset="0"/>
                        </a:rPr>
                        <a:t>13.3</a:t>
                      </a:r>
                    </a:p>
                  </a:txBody>
                  <a:tcPr marL="9525" marR="9525" marT="9525" marB="0" anchor="b"/>
                </a:tc>
                <a:tc>
                  <a:txBody>
                    <a:bodyPr/>
                    <a:lstStyle/>
                    <a:p>
                      <a:pPr algn="ctr" rtl="0" fontAlgn="b"/>
                      <a:r>
                        <a:rPr lang="en-US" sz="1000" b="0" i="0" u="none" strike="noStrike">
                          <a:solidFill>
                            <a:srgbClr val="000000"/>
                          </a:solidFill>
                          <a:effectLst/>
                          <a:latin typeface="Calibri" panose="020F0502020204030204" pitchFamily="34" charset="0"/>
                        </a:rPr>
                        <a:t>13.1</a:t>
                      </a:r>
                    </a:p>
                  </a:txBody>
                  <a:tcPr marL="9525" marR="9525" marT="9525" marB="0" anchor="b"/>
                </a:tc>
                <a:tc>
                  <a:txBody>
                    <a:bodyPr/>
                    <a:lstStyle/>
                    <a:p>
                      <a:pPr algn="ctr" rtl="0" fontAlgn="b"/>
                      <a:r>
                        <a:rPr lang="en-US" sz="1000" b="0" i="0" u="none" strike="noStrike">
                          <a:solidFill>
                            <a:srgbClr val="000000"/>
                          </a:solidFill>
                          <a:effectLst/>
                          <a:latin typeface="Calibri" panose="020F0502020204030204" pitchFamily="34" charset="0"/>
                        </a:rPr>
                        <a:t>2015</a:t>
                      </a:r>
                    </a:p>
                  </a:txBody>
                  <a:tcPr marL="9525" marR="9525" marT="9525" marB="0" anchor="b"/>
                </a:tc>
                <a:tc>
                  <a:txBody>
                    <a:bodyPr/>
                    <a:lstStyle/>
                    <a:p>
                      <a:pPr algn="ctr" rtl="0" fontAlgn="b"/>
                      <a:r>
                        <a:rPr lang="en-US" sz="1000" b="0" i="0" u="none" strike="noStrike">
                          <a:solidFill>
                            <a:srgbClr val="000000"/>
                          </a:solidFill>
                          <a:effectLst/>
                          <a:latin typeface="Calibri" panose="020F0502020204030204" pitchFamily="34" charset="0"/>
                        </a:rPr>
                        <a:t>20.4</a:t>
                      </a:r>
                    </a:p>
                  </a:txBody>
                  <a:tcPr marL="9525" marR="9525" marT="9525" marB="0" anchor="b"/>
                </a:tc>
                <a:tc>
                  <a:txBody>
                    <a:bodyPr/>
                    <a:lstStyle/>
                    <a:p>
                      <a:pPr algn="ctr" rtl="0" fontAlgn="b"/>
                      <a:r>
                        <a:rPr lang="en-US" sz="1000" b="0" i="0" u="none" strike="noStrike">
                          <a:solidFill>
                            <a:srgbClr val="000000"/>
                          </a:solidFill>
                          <a:effectLst/>
                          <a:latin typeface="Calibri" panose="020F0502020204030204" pitchFamily="34" charset="0"/>
                        </a:rPr>
                        <a:t>124</a:t>
                      </a:r>
                    </a:p>
                  </a:txBody>
                  <a:tcPr marL="9525" marR="9525" marT="9525" marB="0" anchor="b"/>
                </a:tc>
                <a:tc>
                  <a:txBody>
                    <a:bodyPr/>
                    <a:lstStyle/>
                    <a:p>
                      <a:pPr algn="ctr" rtl="0" fontAlgn="b"/>
                      <a:r>
                        <a:rPr lang="en-US" sz="1000" b="0" i="0" u="none" strike="noStrike">
                          <a:solidFill>
                            <a:srgbClr val="000000"/>
                          </a:solidFill>
                          <a:effectLst/>
                          <a:latin typeface="Calibri" panose="020F0502020204030204" pitchFamily="34" charset="0"/>
                        </a:rPr>
                        <a:t>2021.48</a:t>
                      </a:r>
                    </a:p>
                  </a:txBody>
                  <a:tcPr marL="9525" marR="9525" marT="9525" marB="0" anchor="b"/>
                </a:tc>
                <a:tc>
                  <a:txBody>
                    <a:bodyPr/>
                    <a:lstStyle/>
                    <a:p>
                      <a:pPr algn="ctr" rtl="0" fontAlgn="b"/>
                      <a:r>
                        <a:rPr lang="en-US" sz="1000" b="0" i="0" u="none" strike="noStrike">
                          <a:solidFill>
                            <a:srgbClr val="000000"/>
                          </a:solidFill>
                          <a:effectLst/>
                          <a:latin typeface="Calibri" panose="020F0502020204030204" pitchFamily="34" charset="0"/>
                        </a:rPr>
                        <a:t>20.44</a:t>
                      </a:r>
                    </a:p>
                  </a:txBody>
                  <a:tcPr marL="9525" marR="9525" marT="9525" marB="0" anchor="b"/>
                </a:tc>
                <a:tc>
                  <a:txBody>
                    <a:bodyPr/>
                    <a:lstStyle/>
                    <a:p>
                      <a:pPr algn="ctr" rtl="0" fontAlgn="b"/>
                      <a:r>
                        <a:rPr lang="en-US" sz="1000" b="0" i="0" u="none" strike="noStrike">
                          <a:solidFill>
                            <a:srgbClr val="000000"/>
                          </a:solidFill>
                          <a:effectLst/>
                          <a:latin typeface="Calibri" panose="020F0502020204030204" pitchFamily="34" charset="0"/>
                        </a:rPr>
                        <a:t>123.8</a:t>
                      </a:r>
                    </a:p>
                  </a:txBody>
                  <a:tcPr marL="9525" marR="9525" marT="9525" marB="0" anchor="b"/>
                </a:tc>
                <a:tc>
                  <a:txBody>
                    <a:bodyPr/>
                    <a:lstStyle/>
                    <a:p>
                      <a:pPr algn="ctr" rtl="0" fontAlgn="b"/>
                      <a:r>
                        <a:rPr lang="en-US" sz="1000" b="0" i="0" u="none" strike="noStrike">
                          <a:solidFill>
                            <a:srgbClr val="000000"/>
                          </a:solidFill>
                          <a:effectLst/>
                          <a:latin typeface="Calibri" panose="020F0502020204030204" pitchFamily="34" charset="0"/>
                        </a:rPr>
                        <a:t>0.5</a:t>
                      </a:r>
                    </a:p>
                  </a:txBody>
                  <a:tcPr marL="9525" marR="9525" marT="9525" marB="0" anchor="b"/>
                </a:tc>
                <a:extLst>
                  <a:ext uri="{0D108BD9-81ED-4DB2-BD59-A6C34878D82A}">
                    <a16:rowId xmlns:a16="http://schemas.microsoft.com/office/drawing/2014/main" val="132061552"/>
                  </a:ext>
                </a:extLst>
              </a:tr>
              <a:tr h="224764">
                <a:tc>
                  <a:txBody>
                    <a:bodyPr/>
                    <a:lstStyle/>
                    <a:p>
                      <a:pPr algn="l" rtl="0" fontAlgn="b"/>
                      <a:r>
                        <a:rPr lang="en-US" sz="1000" b="0" i="0" u="none" strike="noStrike">
                          <a:solidFill>
                            <a:srgbClr val="000000"/>
                          </a:solidFill>
                          <a:effectLst/>
                          <a:latin typeface="Calibri" panose="020F0502020204030204" pitchFamily="34" charset="0"/>
                        </a:rPr>
                        <a:t>POU3276  </a:t>
                      </a:r>
                    </a:p>
                  </a:txBody>
                  <a:tcPr marL="9525" marR="9525" marT="9525" marB="0" anchor="b"/>
                </a:tc>
                <a:tc>
                  <a:txBody>
                    <a:bodyPr/>
                    <a:lstStyle/>
                    <a:p>
                      <a:pPr algn="ctr" rtl="0" fontAlgn="b"/>
                      <a:r>
                        <a:rPr lang="en-US" sz="1000" b="0" i="0" u="none" strike="noStrike">
                          <a:solidFill>
                            <a:srgbClr val="000000"/>
                          </a:solidFill>
                          <a:effectLst/>
                          <a:latin typeface="Calibri" panose="020F0502020204030204" pitchFamily="34" charset="0"/>
                        </a:rPr>
                        <a:t>13.3</a:t>
                      </a:r>
                    </a:p>
                  </a:txBody>
                  <a:tcPr marL="9525" marR="9525" marT="9525" marB="0" anchor="b"/>
                </a:tc>
                <a:tc>
                  <a:txBody>
                    <a:bodyPr/>
                    <a:lstStyle/>
                    <a:p>
                      <a:pPr algn="ctr" rtl="0" fontAlgn="b"/>
                      <a:r>
                        <a:rPr lang="en-US" sz="1000" b="0" i="0" u="none" strike="noStrike">
                          <a:solidFill>
                            <a:srgbClr val="000000"/>
                          </a:solidFill>
                          <a:effectLst/>
                          <a:latin typeface="Calibri" panose="020F0502020204030204" pitchFamily="34" charset="0"/>
                        </a:rPr>
                        <a:t>13.3</a:t>
                      </a:r>
                    </a:p>
                  </a:txBody>
                  <a:tcPr marL="9525" marR="9525" marT="9525" marB="0" anchor="b"/>
                </a:tc>
                <a:tc>
                  <a:txBody>
                    <a:bodyPr/>
                    <a:lstStyle/>
                    <a:p>
                      <a:pPr algn="ctr" rtl="0" fontAlgn="b"/>
                      <a:r>
                        <a:rPr lang="en-US" sz="1000" b="0" i="0" u="none" strike="noStrike">
                          <a:solidFill>
                            <a:srgbClr val="000000"/>
                          </a:solidFill>
                          <a:effectLst/>
                          <a:latin typeface="Calibri" panose="020F0502020204030204" pitchFamily="34" charset="0"/>
                        </a:rPr>
                        <a:t>2015</a:t>
                      </a:r>
                    </a:p>
                  </a:txBody>
                  <a:tcPr marL="9525" marR="9525" marT="9525" marB="0" anchor="b"/>
                </a:tc>
                <a:tc>
                  <a:txBody>
                    <a:bodyPr/>
                    <a:lstStyle/>
                    <a:p>
                      <a:pPr algn="ctr" rtl="0" fontAlgn="b"/>
                      <a:r>
                        <a:rPr lang="en-US" sz="1000" b="0" i="0" u="none" strike="noStrike">
                          <a:solidFill>
                            <a:srgbClr val="000000"/>
                          </a:solidFill>
                          <a:effectLst/>
                          <a:latin typeface="Calibri" panose="020F0502020204030204" pitchFamily="34" charset="0"/>
                        </a:rPr>
                        <a:t>6.4</a:t>
                      </a:r>
                    </a:p>
                  </a:txBody>
                  <a:tcPr marL="9525" marR="9525" marT="9525" marB="0" anchor="b"/>
                </a:tc>
                <a:tc>
                  <a:txBody>
                    <a:bodyPr/>
                    <a:lstStyle/>
                    <a:p>
                      <a:pPr algn="ctr" rtl="0" fontAlgn="b"/>
                      <a:r>
                        <a:rPr lang="en-US" sz="1000" b="0" i="0" u="none" strike="noStrike">
                          <a:solidFill>
                            <a:srgbClr val="000000"/>
                          </a:solidFill>
                          <a:effectLst/>
                          <a:latin typeface="Calibri" panose="020F0502020204030204" pitchFamily="34" charset="0"/>
                        </a:rPr>
                        <a:t>120</a:t>
                      </a:r>
                    </a:p>
                  </a:txBody>
                  <a:tcPr marL="9525" marR="9525" marT="9525" marB="0" anchor="b"/>
                </a:tc>
                <a:tc>
                  <a:txBody>
                    <a:bodyPr/>
                    <a:lstStyle/>
                    <a:p>
                      <a:pPr algn="ctr" rtl="0" fontAlgn="b"/>
                      <a:r>
                        <a:rPr lang="en-US" sz="1000" b="0" i="0" u="none" strike="noStrike">
                          <a:solidFill>
                            <a:srgbClr val="000000"/>
                          </a:solidFill>
                          <a:effectLst/>
                          <a:latin typeface="Calibri" panose="020F0502020204030204" pitchFamily="34" charset="0"/>
                        </a:rPr>
                        <a:t>2021.48</a:t>
                      </a:r>
                    </a:p>
                  </a:txBody>
                  <a:tcPr marL="9525" marR="9525" marT="9525" marB="0" anchor="b"/>
                </a:tc>
                <a:tc>
                  <a:txBody>
                    <a:bodyPr/>
                    <a:lstStyle/>
                    <a:p>
                      <a:pPr algn="ctr" rtl="0" fontAlgn="b"/>
                      <a:r>
                        <a:rPr lang="en-US" sz="1000" b="0" i="0" u="none" strike="noStrike">
                          <a:solidFill>
                            <a:srgbClr val="000000"/>
                          </a:solidFill>
                          <a:effectLst/>
                          <a:latin typeface="Calibri" panose="020F0502020204030204" pitchFamily="34" charset="0"/>
                        </a:rPr>
                        <a:t>6.6</a:t>
                      </a:r>
                    </a:p>
                  </a:txBody>
                  <a:tcPr marL="9525" marR="9525" marT="9525" marB="0" anchor="b"/>
                </a:tc>
                <a:tc>
                  <a:txBody>
                    <a:bodyPr/>
                    <a:lstStyle/>
                    <a:p>
                      <a:pPr algn="ctr" rtl="0" fontAlgn="b"/>
                      <a:r>
                        <a:rPr lang="en-US" sz="1000" b="0" i="0" u="none" strike="noStrike">
                          <a:solidFill>
                            <a:srgbClr val="000000"/>
                          </a:solidFill>
                          <a:effectLst/>
                          <a:latin typeface="Calibri" panose="020F0502020204030204" pitchFamily="34" charset="0"/>
                        </a:rPr>
                        <a:t>120.2</a:t>
                      </a:r>
                    </a:p>
                  </a:txBody>
                  <a:tcPr marL="9525" marR="9525" marT="9525" marB="0" anchor="b"/>
                </a:tc>
                <a:tc>
                  <a:txBody>
                    <a:bodyPr/>
                    <a:lstStyle/>
                    <a:p>
                      <a:pPr algn="ctr" rtl="0" fontAlgn="b"/>
                      <a:r>
                        <a:rPr lang="en-US" sz="1000" b="0" i="0" u="none" strike="noStrike">
                          <a:solidFill>
                            <a:srgbClr val="000000"/>
                          </a:solidFill>
                          <a:effectLst/>
                          <a:latin typeface="Calibri" panose="020F0502020204030204" pitchFamily="34" charset="0"/>
                        </a:rPr>
                        <a:t>3.8</a:t>
                      </a:r>
                    </a:p>
                  </a:txBody>
                  <a:tcPr marL="9525" marR="9525" marT="9525" marB="0" anchor="b"/>
                </a:tc>
                <a:extLst>
                  <a:ext uri="{0D108BD9-81ED-4DB2-BD59-A6C34878D82A}">
                    <a16:rowId xmlns:a16="http://schemas.microsoft.com/office/drawing/2014/main" val="580309783"/>
                  </a:ext>
                </a:extLst>
              </a:tr>
              <a:tr h="224764">
                <a:tc>
                  <a:txBody>
                    <a:bodyPr/>
                    <a:lstStyle/>
                    <a:p>
                      <a:pPr algn="l" rtl="0" fontAlgn="b"/>
                      <a:r>
                        <a:rPr lang="en-US" sz="1000" b="0" i="0" u="none" strike="noStrike">
                          <a:solidFill>
                            <a:srgbClr val="000000"/>
                          </a:solidFill>
                          <a:effectLst/>
                          <a:latin typeface="Calibri" panose="020F0502020204030204" pitchFamily="34" charset="0"/>
                        </a:rPr>
                        <a:t>POU3279  </a:t>
                      </a:r>
                    </a:p>
                  </a:txBody>
                  <a:tcPr marL="9525" marR="9525" marT="9525" marB="0" anchor="b"/>
                </a:tc>
                <a:tc>
                  <a:txBody>
                    <a:bodyPr/>
                    <a:lstStyle/>
                    <a:p>
                      <a:pPr algn="ctr" rtl="0" fontAlgn="b"/>
                      <a:r>
                        <a:rPr lang="en-US" sz="1000" b="0" i="0" u="none" strike="noStrike">
                          <a:solidFill>
                            <a:srgbClr val="000000"/>
                          </a:solidFill>
                          <a:effectLst/>
                          <a:latin typeface="Calibri" panose="020F0502020204030204" pitchFamily="34" charset="0"/>
                        </a:rPr>
                        <a:t>13.7</a:t>
                      </a:r>
                    </a:p>
                  </a:txBody>
                  <a:tcPr marL="9525" marR="9525" marT="9525" marB="0" anchor="b"/>
                </a:tc>
                <a:tc>
                  <a:txBody>
                    <a:bodyPr/>
                    <a:lstStyle/>
                    <a:p>
                      <a:pPr algn="ctr" rtl="0" fontAlgn="b"/>
                      <a:r>
                        <a:rPr lang="en-US" sz="1000" b="0" i="0" u="none" strike="noStrike">
                          <a:solidFill>
                            <a:srgbClr val="000000"/>
                          </a:solidFill>
                          <a:effectLst/>
                          <a:latin typeface="Calibri" panose="020F0502020204030204" pitchFamily="34" charset="0"/>
                        </a:rPr>
                        <a:t>13.7</a:t>
                      </a:r>
                    </a:p>
                  </a:txBody>
                  <a:tcPr marL="9525" marR="9525" marT="9525" marB="0" anchor="b"/>
                </a:tc>
                <a:tc>
                  <a:txBody>
                    <a:bodyPr/>
                    <a:lstStyle/>
                    <a:p>
                      <a:pPr algn="ctr" rtl="0" fontAlgn="b"/>
                      <a:r>
                        <a:rPr lang="en-US" sz="1000" b="0" i="0" u="none" strike="noStrike">
                          <a:solidFill>
                            <a:srgbClr val="000000"/>
                          </a:solidFill>
                          <a:effectLst/>
                          <a:latin typeface="Calibri" panose="020F0502020204030204" pitchFamily="34" charset="0"/>
                        </a:rPr>
                        <a:t>2017</a:t>
                      </a:r>
                    </a:p>
                  </a:txBody>
                  <a:tcPr marL="9525" marR="9525" marT="9525" marB="0" anchor="b"/>
                </a:tc>
                <a:tc>
                  <a:txBody>
                    <a:bodyPr/>
                    <a:lstStyle/>
                    <a:p>
                      <a:pPr algn="ctr" rtl="0" fontAlgn="b"/>
                      <a:r>
                        <a:rPr lang="en-US" sz="1000" b="0" i="0" u="none" strike="noStrike">
                          <a:solidFill>
                            <a:srgbClr val="000000"/>
                          </a:solidFill>
                          <a:effectLst/>
                          <a:latin typeface="Calibri" panose="020F0502020204030204" pitchFamily="34" charset="0"/>
                        </a:rPr>
                        <a:t>13.4</a:t>
                      </a:r>
                    </a:p>
                  </a:txBody>
                  <a:tcPr marL="9525" marR="9525" marT="9525" marB="0" anchor="b"/>
                </a:tc>
                <a:tc>
                  <a:txBody>
                    <a:bodyPr/>
                    <a:lstStyle/>
                    <a:p>
                      <a:pPr algn="ctr" rtl="0" fontAlgn="b"/>
                      <a:r>
                        <a:rPr lang="en-US" sz="1000" b="0" i="0" u="none" strike="noStrike">
                          <a:solidFill>
                            <a:srgbClr val="000000"/>
                          </a:solidFill>
                          <a:effectLst/>
                          <a:latin typeface="Calibri" panose="020F0502020204030204" pitchFamily="34" charset="0"/>
                        </a:rPr>
                        <a:t>169</a:t>
                      </a:r>
                    </a:p>
                  </a:txBody>
                  <a:tcPr marL="9525" marR="9525" marT="9525" marB="0" anchor="b"/>
                </a:tc>
                <a:tc>
                  <a:txBody>
                    <a:bodyPr/>
                    <a:lstStyle/>
                    <a:p>
                      <a:pPr algn="ctr" rtl="0" fontAlgn="b"/>
                      <a:r>
                        <a:rPr lang="en-US" sz="1000" b="0" i="0" u="none" strike="noStrike">
                          <a:solidFill>
                            <a:srgbClr val="000000"/>
                          </a:solidFill>
                          <a:effectLst/>
                          <a:latin typeface="Calibri" panose="020F0502020204030204" pitchFamily="34" charset="0"/>
                        </a:rPr>
                        <a:t>2021.48</a:t>
                      </a:r>
                    </a:p>
                  </a:txBody>
                  <a:tcPr marL="9525" marR="9525" marT="9525" marB="0" anchor="b"/>
                </a:tc>
                <a:tc>
                  <a:txBody>
                    <a:bodyPr/>
                    <a:lstStyle/>
                    <a:p>
                      <a:pPr algn="ctr" rtl="0" fontAlgn="b"/>
                      <a:r>
                        <a:rPr lang="en-US" sz="1000" b="0" i="0" u="none" strike="noStrike">
                          <a:solidFill>
                            <a:srgbClr val="000000"/>
                          </a:solidFill>
                          <a:effectLst/>
                          <a:latin typeface="Calibri" panose="020F0502020204030204" pitchFamily="34" charset="0"/>
                        </a:rPr>
                        <a:t>13.59</a:t>
                      </a:r>
                    </a:p>
                  </a:txBody>
                  <a:tcPr marL="9525" marR="9525" marT="9525" marB="0" anchor="b"/>
                </a:tc>
                <a:tc>
                  <a:txBody>
                    <a:bodyPr/>
                    <a:lstStyle/>
                    <a:p>
                      <a:pPr algn="ctr" rtl="0" fontAlgn="b"/>
                      <a:r>
                        <a:rPr lang="en-US" sz="1000" b="0" i="0" u="none" strike="noStrike">
                          <a:solidFill>
                            <a:srgbClr val="000000"/>
                          </a:solidFill>
                          <a:effectLst/>
                          <a:latin typeface="Calibri" panose="020F0502020204030204" pitchFamily="34" charset="0"/>
                        </a:rPr>
                        <a:t>168.9</a:t>
                      </a:r>
                    </a:p>
                  </a:txBody>
                  <a:tcPr marL="9525" marR="9525" marT="9525" marB="0" anchor="b"/>
                </a:tc>
                <a:tc>
                  <a:txBody>
                    <a:bodyPr/>
                    <a:lstStyle/>
                    <a:p>
                      <a:pPr algn="ctr" rtl="0" fontAlgn="b"/>
                      <a:r>
                        <a:rPr lang="en-US" sz="1000" b="0" i="0" u="none" strike="noStrike">
                          <a:solidFill>
                            <a:srgbClr val="000000"/>
                          </a:solidFill>
                          <a:effectLst/>
                          <a:latin typeface="Calibri" panose="020F0502020204030204" pitchFamily="34" charset="0"/>
                        </a:rPr>
                        <a:t>1</a:t>
                      </a:r>
                    </a:p>
                  </a:txBody>
                  <a:tcPr marL="9525" marR="9525" marT="9525" marB="0" anchor="b"/>
                </a:tc>
                <a:extLst>
                  <a:ext uri="{0D108BD9-81ED-4DB2-BD59-A6C34878D82A}">
                    <a16:rowId xmlns:a16="http://schemas.microsoft.com/office/drawing/2014/main" val="3637318605"/>
                  </a:ext>
                </a:extLst>
              </a:tr>
              <a:tr h="224764">
                <a:tc>
                  <a:txBody>
                    <a:bodyPr/>
                    <a:lstStyle/>
                    <a:p>
                      <a:pPr algn="l" rtl="0" fontAlgn="b"/>
                      <a:r>
                        <a:rPr lang="en-US" sz="1000" b="0" i="0" u="none" strike="noStrike">
                          <a:solidFill>
                            <a:srgbClr val="000000"/>
                          </a:solidFill>
                          <a:effectLst/>
                          <a:latin typeface="Calibri" panose="020F0502020204030204" pitchFamily="34" charset="0"/>
                        </a:rPr>
                        <a:t>KZA 113  </a:t>
                      </a:r>
                    </a:p>
                  </a:txBody>
                  <a:tcPr marL="9525" marR="9525" marT="9525" marB="0" anchor="b"/>
                </a:tc>
                <a:tc>
                  <a:txBody>
                    <a:bodyPr/>
                    <a:lstStyle/>
                    <a:p>
                      <a:pPr algn="ctr" rtl="0" fontAlgn="b"/>
                      <a:r>
                        <a:rPr lang="en-US" sz="1000" b="0" i="0" u="none" strike="noStrike">
                          <a:solidFill>
                            <a:srgbClr val="000000"/>
                          </a:solidFill>
                          <a:effectLst/>
                          <a:latin typeface="Calibri" panose="020F0502020204030204" pitchFamily="34" charset="0"/>
                        </a:rPr>
                        <a:t>13.7</a:t>
                      </a:r>
                    </a:p>
                  </a:txBody>
                  <a:tcPr marL="9525" marR="9525" marT="9525" marB="0" anchor="b"/>
                </a:tc>
                <a:tc>
                  <a:txBody>
                    <a:bodyPr/>
                    <a:lstStyle/>
                    <a:p>
                      <a:pPr algn="ctr" rtl="0" fontAlgn="b"/>
                      <a:r>
                        <a:rPr lang="en-US" sz="1000" b="0" i="0" u="none" strike="noStrike">
                          <a:solidFill>
                            <a:srgbClr val="000000"/>
                          </a:solidFill>
                          <a:effectLst/>
                          <a:latin typeface="Calibri" panose="020F0502020204030204" pitchFamily="34" charset="0"/>
                        </a:rPr>
                        <a:t>14.1</a:t>
                      </a:r>
                    </a:p>
                  </a:txBody>
                  <a:tcPr marL="9525" marR="9525" marT="9525" marB="0" anchor="b"/>
                </a:tc>
                <a:tc>
                  <a:txBody>
                    <a:bodyPr/>
                    <a:lstStyle/>
                    <a:p>
                      <a:pPr algn="ctr" rtl="0" fontAlgn="b"/>
                      <a:r>
                        <a:rPr lang="en-US" sz="1000" b="0" i="0" u="none" strike="noStrike">
                          <a:solidFill>
                            <a:srgbClr val="000000"/>
                          </a:solidFill>
                          <a:effectLst/>
                          <a:latin typeface="Calibri" panose="020F0502020204030204" pitchFamily="34" charset="0"/>
                        </a:rPr>
                        <a:t>2015</a:t>
                      </a:r>
                    </a:p>
                  </a:txBody>
                  <a:tcPr marL="9525" marR="9525" marT="9525" marB="0" anchor="b"/>
                </a:tc>
                <a:tc>
                  <a:txBody>
                    <a:bodyPr/>
                    <a:lstStyle/>
                    <a:p>
                      <a:pPr algn="ctr" rtl="0" fontAlgn="b"/>
                      <a:r>
                        <a:rPr lang="en-US" sz="1000" b="0" i="0" u="none" strike="noStrike">
                          <a:solidFill>
                            <a:srgbClr val="000000"/>
                          </a:solidFill>
                          <a:effectLst/>
                          <a:latin typeface="Calibri" panose="020F0502020204030204" pitchFamily="34" charset="0"/>
                        </a:rPr>
                        <a:t>21</a:t>
                      </a:r>
                    </a:p>
                  </a:txBody>
                  <a:tcPr marL="9525" marR="9525" marT="9525" marB="0" anchor="b"/>
                </a:tc>
                <a:tc>
                  <a:txBody>
                    <a:bodyPr/>
                    <a:lstStyle/>
                    <a:p>
                      <a:pPr algn="ctr" rtl="0" fontAlgn="b"/>
                      <a:r>
                        <a:rPr lang="en-US" sz="1000" b="0" i="0" u="none" strike="noStrike">
                          <a:solidFill>
                            <a:srgbClr val="000000"/>
                          </a:solidFill>
                          <a:effectLst/>
                          <a:latin typeface="Calibri" panose="020F0502020204030204" pitchFamily="34" charset="0"/>
                        </a:rPr>
                        <a:t>157</a:t>
                      </a:r>
                    </a:p>
                  </a:txBody>
                  <a:tcPr marL="9525" marR="9525" marT="9525" marB="0" anchor="b"/>
                </a:tc>
                <a:tc>
                  <a:txBody>
                    <a:bodyPr/>
                    <a:lstStyle/>
                    <a:p>
                      <a:pPr algn="ctr" rtl="0" fontAlgn="b"/>
                      <a:r>
                        <a:rPr lang="en-US" sz="1000" b="0" i="0" u="none" strike="noStrike">
                          <a:solidFill>
                            <a:srgbClr val="000000"/>
                          </a:solidFill>
                          <a:effectLst/>
                          <a:latin typeface="Calibri" panose="020F0502020204030204" pitchFamily="34" charset="0"/>
                        </a:rPr>
                        <a:t> </a:t>
                      </a:r>
                    </a:p>
                  </a:txBody>
                  <a:tcPr marL="9525" marR="9525" marT="9525" marB="0" anchor="b"/>
                </a:tc>
                <a:tc>
                  <a:txBody>
                    <a:bodyPr/>
                    <a:lstStyle/>
                    <a:p>
                      <a:pPr algn="ctr" rtl="0" fontAlgn="b"/>
                      <a:r>
                        <a:rPr lang="en-US" sz="1000" b="0" i="0" u="none" strike="noStrike">
                          <a:solidFill>
                            <a:srgbClr val="000000"/>
                          </a:solidFill>
                          <a:effectLst/>
                          <a:latin typeface="Calibri" panose="020F0502020204030204" pitchFamily="34" charset="0"/>
                        </a:rPr>
                        <a:t> </a:t>
                      </a:r>
                    </a:p>
                  </a:txBody>
                  <a:tcPr marL="9525" marR="9525" marT="9525" marB="0" anchor="b"/>
                </a:tc>
                <a:tc>
                  <a:txBody>
                    <a:bodyPr/>
                    <a:lstStyle/>
                    <a:p>
                      <a:pPr algn="ctr" rtl="0" fontAlgn="b"/>
                      <a:r>
                        <a:rPr lang="en-US" sz="1000" b="0" i="0" u="none" strike="noStrike">
                          <a:solidFill>
                            <a:srgbClr val="000000"/>
                          </a:solidFill>
                          <a:effectLst/>
                          <a:latin typeface="Calibri" panose="020F0502020204030204" pitchFamily="34" charset="0"/>
                        </a:rPr>
                        <a:t> </a:t>
                      </a:r>
                    </a:p>
                  </a:txBody>
                  <a:tcPr marL="9525" marR="9525" marT="9525" marB="0" anchor="b"/>
                </a:tc>
                <a:tc>
                  <a:txBody>
                    <a:bodyPr/>
                    <a:lstStyle/>
                    <a:p>
                      <a:pPr algn="ctr" rtl="0" fontAlgn="b"/>
                      <a:r>
                        <a:rPr lang="en-US" sz="1000" b="0" i="0" u="none" strike="noStrike" dirty="0">
                          <a:solidFill>
                            <a:srgbClr val="000000"/>
                          </a:solidFill>
                          <a:effectLst/>
                          <a:latin typeface="Calibri" panose="020F0502020204030204" pitchFamily="34" charset="0"/>
                        </a:rPr>
                        <a:t> </a:t>
                      </a:r>
                    </a:p>
                  </a:txBody>
                  <a:tcPr marL="9525" marR="9525" marT="9525" marB="0" anchor="b"/>
                </a:tc>
                <a:extLst>
                  <a:ext uri="{0D108BD9-81ED-4DB2-BD59-A6C34878D82A}">
                    <a16:rowId xmlns:a16="http://schemas.microsoft.com/office/drawing/2014/main" val="591861559"/>
                  </a:ext>
                </a:extLst>
              </a:tr>
              <a:tr h="224764">
                <a:tc>
                  <a:txBody>
                    <a:bodyPr/>
                    <a:lstStyle/>
                    <a:p>
                      <a:pPr algn="l" rtl="0" fontAlgn="b"/>
                      <a:r>
                        <a:rPr lang="en-US" sz="1000" b="0" i="0" u="none" strike="noStrike">
                          <a:solidFill>
                            <a:srgbClr val="000000"/>
                          </a:solidFill>
                          <a:effectLst/>
                          <a:latin typeface="Calibri" panose="020F0502020204030204" pitchFamily="34" charset="0"/>
                        </a:rPr>
                        <a:t>KZA 116  </a:t>
                      </a:r>
                    </a:p>
                  </a:txBody>
                  <a:tcPr marL="9525" marR="9525" marT="9525" marB="0" anchor="b"/>
                </a:tc>
                <a:tc>
                  <a:txBody>
                    <a:bodyPr/>
                    <a:lstStyle/>
                    <a:p>
                      <a:pPr algn="ctr" rtl="0" fontAlgn="b"/>
                      <a:r>
                        <a:rPr lang="en-US" sz="1000" b="0" i="0" u="none" strike="noStrike">
                          <a:solidFill>
                            <a:srgbClr val="000000"/>
                          </a:solidFill>
                          <a:effectLst/>
                          <a:latin typeface="Calibri" panose="020F0502020204030204" pitchFamily="34" charset="0"/>
                        </a:rPr>
                        <a:t>13.8</a:t>
                      </a:r>
                    </a:p>
                  </a:txBody>
                  <a:tcPr marL="9525" marR="9525" marT="9525" marB="0" anchor="b"/>
                </a:tc>
                <a:tc>
                  <a:txBody>
                    <a:bodyPr/>
                    <a:lstStyle/>
                    <a:p>
                      <a:pPr algn="ctr" rtl="0" fontAlgn="b"/>
                      <a:r>
                        <a:rPr lang="en-US" sz="1000" b="0" i="0" u="none" strike="noStrike">
                          <a:solidFill>
                            <a:srgbClr val="000000"/>
                          </a:solidFill>
                          <a:effectLst/>
                          <a:latin typeface="Calibri" panose="020F0502020204030204" pitchFamily="34" charset="0"/>
                        </a:rPr>
                        <a:t>13.8</a:t>
                      </a:r>
                    </a:p>
                  </a:txBody>
                  <a:tcPr marL="9525" marR="9525" marT="9525" marB="0" anchor="b"/>
                </a:tc>
                <a:tc>
                  <a:txBody>
                    <a:bodyPr/>
                    <a:lstStyle/>
                    <a:p>
                      <a:pPr algn="ctr" rtl="0" fontAlgn="b"/>
                      <a:r>
                        <a:rPr lang="en-US" sz="1000" b="0" i="0" u="none" strike="noStrike">
                          <a:solidFill>
                            <a:srgbClr val="000000"/>
                          </a:solidFill>
                          <a:effectLst/>
                          <a:latin typeface="Calibri" panose="020F0502020204030204" pitchFamily="34" charset="0"/>
                        </a:rPr>
                        <a:t>2015</a:t>
                      </a:r>
                    </a:p>
                  </a:txBody>
                  <a:tcPr marL="9525" marR="9525" marT="9525" marB="0" anchor="b"/>
                </a:tc>
                <a:tc>
                  <a:txBody>
                    <a:bodyPr/>
                    <a:lstStyle/>
                    <a:p>
                      <a:pPr algn="ctr" rtl="0" fontAlgn="b"/>
                      <a:r>
                        <a:rPr lang="en-US" sz="1000" b="0" i="0" u="none" strike="noStrike">
                          <a:solidFill>
                            <a:srgbClr val="000000"/>
                          </a:solidFill>
                          <a:effectLst/>
                          <a:latin typeface="Calibri" panose="020F0502020204030204" pitchFamily="34" charset="0"/>
                        </a:rPr>
                        <a:t>13.3</a:t>
                      </a:r>
                    </a:p>
                  </a:txBody>
                  <a:tcPr marL="9525" marR="9525" marT="9525" marB="0" anchor="b"/>
                </a:tc>
                <a:tc>
                  <a:txBody>
                    <a:bodyPr/>
                    <a:lstStyle/>
                    <a:p>
                      <a:pPr algn="ctr" rtl="0" fontAlgn="b"/>
                      <a:r>
                        <a:rPr lang="en-US" sz="1000" b="0" i="0" u="none" strike="noStrike">
                          <a:solidFill>
                            <a:srgbClr val="000000"/>
                          </a:solidFill>
                          <a:effectLst/>
                          <a:latin typeface="Calibri" panose="020F0502020204030204" pitchFamily="34" charset="0"/>
                        </a:rPr>
                        <a:t>293</a:t>
                      </a:r>
                    </a:p>
                  </a:txBody>
                  <a:tcPr marL="9525" marR="9525" marT="9525" marB="0" anchor="b"/>
                </a:tc>
                <a:tc>
                  <a:txBody>
                    <a:bodyPr/>
                    <a:lstStyle/>
                    <a:p>
                      <a:pPr algn="ctr" rtl="0" fontAlgn="b"/>
                      <a:r>
                        <a:rPr lang="en-US" sz="1000" b="0" i="0" u="none" strike="noStrike">
                          <a:solidFill>
                            <a:srgbClr val="000000"/>
                          </a:solidFill>
                          <a:effectLst/>
                          <a:latin typeface="Calibri" panose="020F0502020204030204" pitchFamily="34" charset="0"/>
                        </a:rPr>
                        <a:t> </a:t>
                      </a:r>
                    </a:p>
                  </a:txBody>
                  <a:tcPr marL="9525" marR="9525" marT="9525" marB="0" anchor="b"/>
                </a:tc>
                <a:tc>
                  <a:txBody>
                    <a:bodyPr/>
                    <a:lstStyle/>
                    <a:p>
                      <a:pPr algn="ctr" rtl="0" fontAlgn="b"/>
                      <a:r>
                        <a:rPr lang="en-US" sz="1000" b="0" i="0" u="none" strike="noStrike">
                          <a:solidFill>
                            <a:srgbClr val="000000"/>
                          </a:solidFill>
                          <a:effectLst/>
                          <a:latin typeface="Calibri" panose="020F0502020204030204" pitchFamily="34" charset="0"/>
                        </a:rPr>
                        <a:t> </a:t>
                      </a:r>
                    </a:p>
                  </a:txBody>
                  <a:tcPr marL="9525" marR="9525" marT="9525" marB="0" anchor="b"/>
                </a:tc>
                <a:tc>
                  <a:txBody>
                    <a:bodyPr/>
                    <a:lstStyle/>
                    <a:p>
                      <a:pPr algn="ctr" rtl="0" fontAlgn="b"/>
                      <a:r>
                        <a:rPr lang="en-US" sz="1000" b="0" i="0" u="none" strike="noStrike">
                          <a:solidFill>
                            <a:srgbClr val="000000"/>
                          </a:solidFill>
                          <a:effectLst/>
                          <a:latin typeface="Calibri" panose="020F0502020204030204" pitchFamily="34" charset="0"/>
                        </a:rPr>
                        <a:t> </a:t>
                      </a:r>
                    </a:p>
                  </a:txBody>
                  <a:tcPr marL="9525" marR="9525" marT="9525" marB="0" anchor="b"/>
                </a:tc>
                <a:tc>
                  <a:txBody>
                    <a:bodyPr/>
                    <a:lstStyle/>
                    <a:p>
                      <a:pPr algn="ctr" rtl="0" fontAlgn="b"/>
                      <a:r>
                        <a:rPr lang="en-US" sz="1000" b="0" i="0" u="none" strike="noStrike">
                          <a:solidFill>
                            <a:srgbClr val="000000"/>
                          </a:solidFill>
                          <a:effectLst/>
                          <a:latin typeface="Calibri" panose="020F0502020204030204" pitchFamily="34" charset="0"/>
                        </a:rPr>
                        <a:t> </a:t>
                      </a:r>
                    </a:p>
                  </a:txBody>
                  <a:tcPr marL="9525" marR="9525" marT="9525" marB="0" anchor="b"/>
                </a:tc>
                <a:extLst>
                  <a:ext uri="{0D108BD9-81ED-4DB2-BD59-A6C34878D82A}">
                    <a16:rowId xmlns:a16="http://schemas.microsoft.com/office/drawing/2014/main" val="51947636"/>
                  </a:ext>
                </a:extLst>
              </a:tr>
              <a:tr h="224764">
                <a:tc>
                  <a:txBody>
                    <a:bodyPr/>
                    <a:lstStyle/>
                    <a:p>
                      <a:pPr algn="l" rtl="0" fontAlgn="b"/>
                      <a:r>
                        <a:rPr lang="en-US" sz="1000" b="0" i="0" u="none" strike="noStrike">
                          <a:solidFill>
                            <a:srgbClr val="000000"/>
                          </a:solidFill>
                          <a:effectLst/>
                          <a:latin typeface="Calibri" panose="020F0502020204030204" pitchFamily="34" charset="0"/>
                        </a:rPr>
                        <a:t>LDS 991  </a:t>
                      </a:r>
                    </a:p>
                  </a:txBody>
                  <a:tcPr marL="9525" marR="9525" marT="9525" marB="0" anchor="b"/>
                </a:tc>
                <a:tc>
                  <a:txBody>
                    <a:bodyPr/>
                    <a:lstStyle/>
                    <a:p>
                      <a:pPr algn="ctr" rtl="0" fontAlgn="b"/>
                      <a:r>
                        <a:rPr lang="en-US" sz="1000" b="0" i="0" u="none" strike="noStrike">
                          <a:solidFill>
                            <a:srgbClr val="000000"/>
                          </a:solidFill>
                          <a:effectLst/>
                          <a:latin typeface="Calibri" panose="020F0502020204030204" pitchFamily="34" charset="0"/>
                        </a:rPr>
                        <a:t>14.1</a:t>
                      </a:r>
                    </a:p>
                  </a:txBody>
                  <a:tcPr marL="9525" marR="9525" marT="9525" marB="0" anchor="b"/>
                </a:tc>
                <a:tc>
                  <a:txBody>
                    <a:bodyPr/>
                    <a:lstStyle/>
                    <a:p>
                      <a:pPr algn="ctr" rtl="0" fontAlgn="b"/>
                      <a:r>
                        <a:rPr lang="en-US" sz="1000" b="0" i="0" u="none" strike="noStrike">
                          <a:solidFill>
                            <a:srgbClr val="000000"/>
                          </a:solidFill>
                          <a:effectLst/>
                          <a:latin typeface="Calibri" panose="020F0502020204030204" pitchFamily="34" charset="0"/>
                        </a:rPr>
                        <a:t>14.2</a:t>
                      </a:r>
                    </a:p>
                  </a:txBody>
                  <a:tcPr marL="9525" marR="9525" marT="9525" marB="0" anchor="b"/>
                </a:tc>
                <a:tc>
                  <a:txBody>
                    <a:bodyPr/>
                    <a:lstStyle/>
                    <a:p>
                      <a:pPr algn="ctr" rtl="0" fontAlgn="b"/>
                      <a:r>
                        <a:rPr lang="en-US" sz="1000" b="0" i="0" u="none" strike="noStrike">
                          <a:solidFill>
                            <a:srgbClr val="000000"/>
                          </a:solidFill>
                          <a:effectLst/>
                          <a:latin typeface="Calibri" panose="020F0502020204030204" pitchFamily="34" charset="0"/>
                        </a:rPr>
                        <a:t>2016</a:t>
                      </a:r>
                    </a:p>
                  </a:txBody>
                  <a:tcPr marL="9525" marR="9525" marT="9525" marB="0" anchor="b"/>
                </a:tc>
                <a:tc>
                  <a:txBody>
                    <a:bodyPr/>
                    <a:lstStyle/>
                    <a:p>
                      <a:pPr algn="ctr" rtl="0" fontAlgn="b"/>
                      <a:r>
                        <a:rPr lang="en-US" sz="1000" b="0" i="0" u="none" strike="noStrike">
                          <a:solidFill>
                            <a:srgbClr val="000000"/>
                          </a:solidFill>
                          <a:effectLst/>
                          <a:latin typeface="Calibri" panose="020F0502020204030204" pitchFamily="34" charset="0"/>
                        </a:rPr>
                        <a:t>13</a:t>
                      </a:r>
                    </a:p>
                  </a:txBody>
                  <a:tcPr marL="9525" marR="9525" marT="9525" marB="0" anchor="b"/>
                </a:tc>
                <a:tc>
                  <a:txBody>
                    <a:bodyPr/>
                    <a:lstStyle/>
                    <a:p>
                      <a:pPr algn="ctr" rtl="0" fontAlgn="b"/>
                      <a:r>
                        <a:rPr lang="en-US" sz="1000" b="0" i="0" u="none" strike="noStrike">
                          <a:solidFill>
                            <a:srgbClr val="000000"/>
                          </a:solidFill>
                          <a:effectLst/>
                          <a:latin typeface="Calibri" panose="020F0502020204030204" pitchFamily="34" charset="0"/>
                        </a:rPr>
                        <a:t>139</a:t>
                      </a:r>
                    </a:p>
                  </a:txBody>
                  <a:tcPr marL="9525" marR="9525" marT="9525" marB="0" anchor="b"/>
                </a:tc>
                <a:tc>
                  <a:txBody>
                    <a:bodyPr/>
                    <a:lstStyle/>
                    <a:p>
                      <a:pPr algn="ctr" rtl="0" fontAlgn="b"/>
                      <a:r>
                        <a:rPr lang="en-US" sz="1000" b="0" i="0" u="none" strike="noStrike">
                          <a:solidFill>
                            <a:srgbClr val="000000"/>
                          </a:solidFill>
                          <a:effectLst/>
                          <a:latin typeface="Calibri" panose="020F0502020204030204" pitchFamily="34" charset="0"/>
                        </a:rPr>
                        <a:t> </a:t>
                      </a:r>
                    </a:p>
                  </a:txBody>
                  <a:tcPr marL="9525" marR="9525" marT="9525" marB="0" anchor="b"/>
                </a:tc>
                <a:tc>
                  <a:txBody>
                    <a:bodyPr/>
                    <a:lstStyle/>
                    <a:p>
                      <a:pPr algn="ctr" rtl="0" fontAlgn="b"/>
                      <a:r>
                        <a:rPr lang="en-US" sz="1000" b="0" i="0" u="none" strike="noStrike">
                          <a:solidFill>
                            <a:srgbClr val="000000"/>
                          </a:solidFill>
                          <a:effectLst/>
                          <a:latin typeface="Calibri" panose="020F0502020204030204" pitchFamily="34" charset="0"/>
                        </a:rPr>
                        <a:t> </a:t>
                      </a:r>
                    </a:p>
                  </a:txBody>
                  <a:tcPr marL="9525" marR="9525" marT="9525" marB="0" anchor="b"/>
                </a:tc>
                <a:tc>
                  <a:txBody>
                    <a:bodyPr/>
                    <a:lstStyle/>
                    <a:p>
                      <a:pPr algn="ctr" rtl="0" fontAlgn="b"/>
                      <a:r>
                        <a:rPr lang="en-US" sz="1000" b="0" i="0" u="none" strike="noStrike">
                          <a:solidFill>
                            <a:srgbClr val="000000"/>
                          </a:solidFill>
                          <a:effectLst/>
                          <a:latin typeface="Calibri" panose="020F0502020204030204" pitchFamily="34" charset="0"/>
                        </a:rPr>
                        <a:t> </a:t>
                      </a:r>
                    </a:p>
                  </a:txBody>
                  <a:tcPr marL="9525" marR="9525" marT="9525" marB="0" anchor="b"/>
                </a:tc>
                <a:tc>
                  <a:txBody>
                    <a:bodyPr/>
                    <a:lstStyle/>
                    <a:p>
                      <a:pPr algn="ctr" rtl="0" fontAlgn="b"/>
                      <a:r>
                        <a:rPr lang="en-US" sz="1000" b="0" i="0" u="none" strike="noStrike">
                          <a:solidFill>
                            <a:srgbClr val="000000"/>
                          </a:solidFill>
                          <a:effectLst/>
                          <a:latin typeface="Calibri" panose="020F0502020204030204" pitchFamily="34" charset="0"/>
                        </a:rPr>
                        <a:t> </a:t>
                      </a:r>
                    </a:p>
                  </a:txBody>
                  <a:tcPr marL="9525" marR="9525" marT="9525" marB="0" anchor="b"/>
                </a:tc>
                <a:extLst>
                  <a:ext uri="{0D108BD9-81ED-4DB2-BD59-A6C34878D82A}">
                    <a16:rowId xmlns:a16="http://schemas.microsoft.com/office/drawing/2014/main" val="2625177319"/>
                  </a:ext>
                </a:extLst>
              </a:tr>
              <a:tr h="224764">
                <a:tc>
                  <a:txBody>
                    <a:bodyPr/>
                    <a:lstStyle/>
                    <a:p>
                      <a:pPr algn="l" rtl="0" fontAlgn="b"/>
                      <a:r>
                        <a:rPr lang="en-US" sz="1000" b="0" i="0" u="none" strike="noStrike">
                          <a:solidFill>
                            <a:srgbClr val="000000"/>
                          </a:solidFill>
                          <a:effectLst/>
                          <a:latin typeface="Calibri" panose="020F0502020204030204" pitchFamily="34" charset="0"/>
                        </a:rPr>
                        <a:t>DAM 948AC</a:t>
                      </a:r>
                    </a:p>
                  </a:txBody>
                  <a:tcPr marL="9525" marR="9525" marT="9525" marB="0" anchor="b"/>
                </a:tc>
                <a:tc>
                  <a:txBody>
                    <a:bodyPr/>
                    <a:lstStyle/>
                    <a:p>
                      <a:pPr algn="ctr" rtl="0" fontAlgn="b"/>
                      <a:r>
                        <a:rPr lang="en-US" sz="1000" b="0" i="0" u="none" strike="noStrike">
                          <a:solidFill>
                            <a:srgbClr val="000000"/>
                          </a:solidFill>
                          <a:effectLst/>
                          <a:latin typeface="Calibri" panose="020F0502020204030204" pitchFamily="34" charset="0"/>
                        </a:rPr>
                        <a:t>14.8</a:t>
                      </a:r>
                    </a:p>
                  </a:txBody>
                  <a:tcPr marL="9525" marR="9525" marT="9525" marB="0" anchor="b"/>
                </a:tc>
                <a:tc>
                  <a:txBody>
                    <a:bodyPr/>
                    <a:lstStyle/>
                    <a:p>
                      <a:pPr algn="ctr" rtl="0" fontAlgn="b"/>
                      <a:r>
                        <a:rPr lang="en-US" sz="1000" b="0" i="0" u="none" strike="noStrike">
                          <a:solidFill>
                            <a:srgbClr val="000000"/>
                          </a:solidFill>
                          <a:effectLst/>
                          <a:latin typeface="Calibri" panose="020F0502020204030204" pitchFamily="34" charset="0"/>
                        </a:rPr>
                        <a:t>15.1</a:t>
                      </a:r>
                    </a:p>
                  </a:txBody>
                  <a:tcPr marL="9525" marR="9525" marT="9525" marB="0" anchor="b"/>
                </a:tc>
                <a:tc>
                  <a:txBody>
                    <a:bodyPr/>
                    <a:lstStyle/>
                    <a:p>
                      <a:pPr algn="ctr" rtl="0" fontAlgn="b"/>
                      <a:r>
                        <a:rPr lang="en-US" sz="1000" b="0" i="0" u="none" strike="noStrike">
                          <a:solidFill>
                            <a:srgbClr val="000000"/>
                          </a:solidFill>
                          <a:effectLst/>
                          <a:latin typeface="Calibri" panose="020F0502020204030204" pitchFamily="34" charset="0"/>
                        </a:rPr>
                        <a:t>2015</a:t>
                      </a:r>
                    </a:p>
                  </a:txBody>
                  <a:tcPr marL="9525" marR="9525" marT="9525" marB="0" anchor="b"/>
                </a:tc>
                <a:tc>
                  <a:txBody>
                    <a:bodyPr/>
                    <a:lstStyle/>
                    <a:p>
                      <a:pPr algn="ctr" rtl="0" fontAlgn="b"/>
                      <a:r>
                        <a:rPr lang="en-US" sz="1000" b="0" i="0" u="none" strike="noStrike">
                          <a:solidFill>
                            <a:srgbClr val="000000"/>
                          </a:solidFill>
                          <a:effectLst/>
                          <a:latin typeface="Calibri" panose="020F0502020204030204" pitchFamily="34" charset="0"/>
                        </a:rPr>
                        <a:t>9.9</a:t>
                      </a:r>
                    </a:p>
                  </a:txBody>
                  <a:tcPr marL="9525" marR="9525" marT="9525" marB="0" anchor="b"/>
                </a:tc>
                <a:tc>
                  <a:txBody>
                    <a:bodyPr/>
                    <a:lstStyle/>
                    <a:p>
                      <a:pPr algn="ctr" rtl="0" fontAlgn="b"/>
                      <a:r>
                        <a:rPr lang="en-US" sz="1000" b="0" i="0" u="none" strike="noStrike">
                          <a:solidFill>
                            <a:srgbClr val="000000"/>
                          </a:solidFill>
                          <a:effectLst/>
                          <a:latin typeface="Calibri" panose="020F0502020204030204" pitchFamily="34" charset="0"/>
                        </a:rPr>
                        <a:t>278</a:t>
                      </a:r>
                    </a:p>
                  </a:txBody>
                  <a:tcPr marL="9525" marR="9525" marT="9525" marB="0" anchor="b"/>
                </a:tc>
                <a:tc>
                  <a:txBody>
                    <a:bodyPr/>
                    <a:lstStyle/>
                    <a:p>
                      <a:pPr algn="ctr" rtl="0" fontAlgn="b"/>
                      <a:r>
                        <a:rPr lang="en-US" sz="1000" b="0" i="0" u="none" strike="noStrike">
                          <a:solidFill>
                            <a:srgbClr val="000000"/>
                          </a:solidFill>
                          <a:effectLst/>
                          <a:latin typeface="Calibri" panose="020F0502020204030204" pitchFamily="34" charset="0"/>
                        </a:rPr>
                        <a:t> </a:t>
                      </a:r>
                    </a:p>
                  </a:txBody>
                  <a:tcPr marL="9525" marR="9525" marT="9525" marB="0" anchor="b"/>
                </a:tc>
                <a:tc>
                  <a:txBody>
                    <a:bodyPr/>
                    <a:lstStyle/>
                    <a:p>
                      <a:pPr algn="ctr" rtl="0" fontAlgn="b"/>
                      <a:r>
                        <a:rPr lang="en-US" sz="1000" b="0" i="0" u="none" strike="noStrike">
                          <a:solidFill>
                            <a:srgbClr val="000000"/>
                          </a:solidFill>
                          <a:effectLst/>
                          <a:latin typeface="Calibri" panose="020F0502020204030204" pitchFamily="34" charset="0"/>
                        </a:rPr>
                        <a:t> </a:t>
                      </a:r>
                    </a:p>
                  </a:txBody>
                  <a:tcPr marL="9525" marR="9525" marT="9525" marB="0" anchor="b"/>
                </a:tc>
                <a:tc>
                  <a:txBody>
                    <a:bodyPr/>
                    <a:lstStyle/>
                    <a:p>
                      <a:pPr algn="ctr" rtl="0" fontAlgn="b"/>
                      <a:r>
                        <a:rPr lang="en-US" sz="1000" b="0" i="0" u="none" strike="noStrike">
                          <a:solidFill>
                            <a:srgbClr val="000000"/>
                          </a:solidFill>
                          <a:effectLst/>
                          <a:latin typeface="Calibri" panose="020F0502020204030204" pitchFamily="34" charset="0"/>
                        </a:rPr>
                        <a:t> </a:t>
                      </a:r>
                    </a:p>
                  </a:txBody>
                  <a:tcPr marL="9525" marR="9525" marT="9525" marB="0" anchor="b"/>
                </a:tc>
                <a:tc>
                  <a:txBody>
                    <a:bodyPr/>
                    <a:lstStyle/>
                    <a:p>
                      <a:pPr algn="ctr" rtl="0" fontAlgn="b"/>
                      <a:r>
                        <a:rPr lang="en-US" sz="1000" b="0" i="0" u="none" strike="noStrike">
                          <a:solidFill>
                            <a:srgbClr val="000000"/>
                          </a:solidFill>
                          <a:effectLst/>
                          <a:latin typeface="Calibri" panose="020F0502020204030204" pitchFamily="34" charset="0"/>
                        </a:rPr>
                        <a:t> </a:t>
                      </a:r>
                    </a:p>
                  </a:txBody>
                  <a:tcPr marL="9525" marR="9525" marT="9525" marB="0" anchor="b"/>
                </a:tc>
                <a:extLst>
                  <a:ext uri="{0D108BD9-81ED-4DB2-BD59-A6C34878D82A}">
                    <a16:rowId xmlns:a16="http://schemas.microsoft.com/office/drawing/2014/main" val="4228696163"/>
                  </a:ext>
                </a:extLst>
              </a:tr>
              <a:tr h="224764">
                <a:tc>
                  <a:txBody>
                    <a:bodyPr/>
                    <a:lstStyle/>
                    <a:p>
                      <a:pPr algn="l" rtl="0" fontAlgn="b"/>
                      <a:r>
                        <a:rPr lang="en-US" sz="1000" b="0" i="0" u="none" strike="noStrike">
                          <a:solidFill>
                            <a:srgbClr val="000000"/>
                          </a:solidFill>
                          <a:effectLst/>
                          <a:latin typeface="Calibri" panose="020F0502020204030204" pitchFamily="34" charset="0"/>
                        </a:rPr>
                        <a:t>UC 2898  </a:t>
                      </a:r>
                    </a:p>
                  </a:txBody>
                  <a:tcPr marL="9525" marR="9525" marT="9525" marB="0" anchor="b"/>
                </a:tc>
                <a:tc>
                  <a:txBody>
                    <a:bodyPr/>
                    <a:lstStyle/>
                    <a:p>
                      <a:pPr algn="ctr" rtl="0" fontAlgn="b"/>
                      <a:r>
                        <a:rPr lang="en-US" sz="1000" b="0" i="0" u="none" strike="noStrike">
                          <a:solidFill>
                            <a:srgbClr val="000000"/>
                          </a:solidFill>
                          <a:effectLst/>
                          <a:latin typeface="Calibri" panose="020F0502020204030204" pitchFamily="34" charset="0"/>
                        </a:rPr>
                        <a:t>16.2</a:t>
                      </a:r>
                    </a:p>
                  </a:txBody>
                  <a:tcPr marL="9525" marR="9525" marT="9525" marB="0" anchor="b"/>
                </a:tc>
                <a:tc>
                  <a:txBody>
                    <a:bodyPr/>
                    <a:lstStyle/>
                    <a:p>
                      <a:pPr algn="ctr" rtl="0" fontAlgn="b"/>
                      <a:r>
                        <a:rPr lang="en-US" sz="1000" b="0" i="0" u="none" strike="noStrike">
                          <a:solidFill>
                            <a:srgbClr val="000000"/>
                          </a:solidFill>
                          <a:effectLst/>
                          <a:latin typeface="Calibri" panose="020F0502020204030204" pitchFamily="34" charset="0"/>
                        </a:rPr>
                        <a:t>16.5</a:t>
                      </a:r>
                    </a:p>
                  </a:txBody>
                  <a:tcPr marL="9525" marR="9525" marT="9525" marB="0" anchor="b"/>
                </a:tc>
                <a:tc>
                  <a:txBody>
                    <a:bodyPr/>
                    <a:lstStyle/>
                    <a:p>
                      <a:pPr algn="ctr" rtl="0" fontAlgn="b"/>
                      <a:r>
                        <a:rPr lang="en-US" sz="1000" b="0" i="0" u="none" strike="noStrike">
                          <a:solidFill>
                            <a:srgbClr val="000000"/>
                          </a:solidFill>
                          <a:effectLst/>
                          <a:latin typeface="Calibri" panose="020F0502020204030204" pitchFamily="34" charset="0"/>
                        </a:rPr>
                        <a:t>2015</a:t>
                      </a:r>
                    </a:p>
                  </a:txBody>
                  <a:tcPr marL="9525" marR="9525" marT="9525" marB="0" anchor="b"/>
                </a:tc>
                <a:tc>
                  <a:txBody>
                    <a:bodyPr/>
                    <a:lstStyle/>
                    <a:p>
                      <a:pPr algn="ctr" rtl="0" fontAlgn="b"/>
                      <a:r>
                        <a:rPr lang="en-US" sz="1000" b="0" i="0" u="none" strike="noStrike">
                          <a:solidFill>
                            <a:srgbClr val="000000"/>
                          </a:solidFill>
                          <a:effectLst/>
                          <a:latin typeface="Calibri" panose="020F0502020204030204" pitchFamily="34" charset="0"/>
                        </a:rPr>
                        <a:t>6.7</a:t>
                      </a:r>
                    </a:p>
                  </a:txBody>
                  <a:tcPr marL="9525" marR="9525" marT="9525" marB="0" anchor="b"/>
                </a:tc>
                <a:tc>
                  <a:txBody>
                    <a:bodyPr/>
                    <a:lstStyle/>
                    <a:p>
                      <a:pPr algn="ctr" rtl="0" fontAlgn="b"/>
                      <a:r>
                        <a:rPr lang="en-US" sz="1000" b="0" i="0" u="none" strike="noStrike">
                          <a:solidFill>
                            <a:srgbClr val="000000"/>
                          </a:solidFill>
                          <a:effectLst/>
                          <a:latin typeface="Calibri" panose="020F0502020204030204" pitchFamily="34" charset="0"/>
                        </a:rPr>
                        <a:t>330</a:t>
                      </a:r>
                    </a:p>
                  </a:txBody>
                  <a:tcPr marL="9525" marR="9525" marT="9525" marB="0" anchor="b"/>
                </a:tc>
                <a:tc>
                  <a:txBody>
                    <a:bodyPr/>
                    <a:lstStyle/>
                    <a:p>
                      <a:pPr algn="ctr" rtl="0" fontAlgn="b"/>
                      <a:r>
                        <a:rPr lang="en-US" sz="1000" b="0" i="0" u="none" strike="noStrike">
                          <a:solidFill>
                            <a:srgbClr val="000000"/>
                          </a:solidFill>
                          <a:effectLst/>
                          <a:latin typeface="Calibri" panose="020F0502020204030204" pitchFamily="34" charset="0"/>
                        </a:rPr>
                        <a:t> </a:t>
                      </a:r>
                    </a:p>
                  </a:txBody>
                  <a:tcPr marL="9525" marR="9525" marT="9525" marB="0" anchor="b"/>
                </a:tc>
                <a:tc>
                  <a:txBody>
                    <a:bodyPr/>
                    <a:lstStyle/>
                    <a:p>
                      <a:pPr algn="ctr" rtl="0" fontAlgn="b"/>
                      <a:r>
                        <a:rPr lang="en-US" sz="1000" b="0" i="0" u="none" strike="noStrike">
                          <a:solidFill>
                            <a:srgbClr val="000000"/>
                          </a:solidFill>
                          <a:effectLst/>
                          <a:latin typeface="Calibri" panose="020F0502020204030204" pitchFamily="34" charset="0"/>
                        </a:rPr>
                        <a:t> </a:t>
                      </a:r>
                    </a:p>
                  </a:txBody>
                  <a:tcPr marL="9525" marR="9525" marT="9525" marB="0" anchor="b"/>
                </a:tc>
                <a:tc>
                  <a:txBody>
                    <a:bodyPr/>
                    <a:lstStyle/>
                    <a:p>
                      <a:pPr algn="ctr" rtl="0" fontAlgn="b"/>
                      <a:r>
                        <a:rPr lang="en-US" sz="1000" b="0" i="0" u="none" strike="noStrike">
                          <a:solidFill>
                            <a:srgbClr val="000000"/>
                          </a:solidFill>
                          <a:effectLst/>
                          <a:latin typeface="Calibri" panose="020F0502020204030204" pitchFamily="34" charset="0"/>
                        </a:rPr>
                        <a:t> </a:t>
                      </a:r>
                    </a:p>
                  </a:txBody>
                  <a:tcPr marL="9525" marR="9525" marT="9525" marB="0" anchor="b"/>
                </a:tc>
                <a:tc>
                  <a:txBody>
                    <a:bodyPr/>
                    <a:lstStyle/>
                    <a:p>
                      <a:pPr algn="ctr" rtl="0" fontAlgn="b"/>
                      <a:r>
                        <a:rPr lang="en-US" sz="1000" b="0" i="0" u="none" strike="noStrike" dirty="0">
                          <a:solidFill>
                            <a:srgbClr val="000000"/>
                          </a:solidFill>
                          <a:effectLst/>
                          <a:latin typeface="Calibri" panose="020F0502020204030204" pitchFamily="34" charset="0"/>
                        </a:rPr>
                        <a:t> </a:t>
                      </a:r>
                    </a:p>
                  </a:txBody>
                  <a:tcPr marL="9525" marR="9525" marT="9525" marB="0" anchor="b"/>
                </a:tc>
                <a:extLst>
                  <a:ext uri="{0D108BD9-81ED-4DB2-BD59-A6C34878D82A}">
                    <a16:rowId xmlns:a16="http://schemas.microsoft.com/office/drawing/2014/main" val="2388565739"/>
                  </a:ext>
                </a:extLst>
              </a:tr>
            </a:tbl>
          </a:graphicData>
        </a:graphic>
      </p:graphicFrame>
      <p:sp>
        <p:nvSpPr>
          <p:cNvPr id="2" name="Title 1">
            <a:extLst>
              <a:ext uri="{FF2B5EF4-FFF2-40B4-BE49-F238E27FC236}">
                <a16:creationId xmlns:a16="http://schemas.microsoft.com/office/drawing/2014/main" id="{30BB9432-E8A4-924B-A44B-BED92DE90339}"/>
              </a:ext>
            </a:extLst>
          </p:cNvPr>
          <p:cNvSpPr>
            <a:spLocks noGrp="1"/>
          </p:cNvSpPr>
          <p:nvPr>
            <p:ph type="title"/>
          </p:nvPr>
        </p:nvSpPr>
        <p:spPr/>
        <p:txBody>
          <a:bodyPr anchor="t"/>
          <a:lstStyle/>
          <a:p>
            <a:r>
              <a:rPr lang="en-US" dirty="0"/>
              <a:t>Magnitude Limits</a:t>
            </a:r>
          </a:p>
        </p:txBody>
      </p:sp>
      <p:sp>
        <p:nvSpPr>
          <p:cNvPr id="14" name="Rectangle 13">
            <a:extLst>
              <a:ext uri="{FF2B5EF4-FFF2-40B4-BE49-F238E27FC236}">
                <a16:creationId xmlns:a16="http://schemas.microsoft.com/office/drawing/2014/main" id="{23F035BB-2B80-B175-8767-6F44AAA65617}"/>
              </a:ext>
            </a:extLst>
          </p:cNvPr>
          <p:cNvSpPr/>
          <p:nvPr/>
        </p:nvSpPr>
        <p:spPr>
          <a:xfrm>
            <a:off x="2485907" y="1319535"/>
            <a:ext cx="4172188" cy="2697168"/>
          </a:xfrm>
          <a:prstGeom prst="rect">
            <a:avLst/>
          </a:prstGeom>
          <a:solidFill>
            <a:schemeClr val="tx1">
              <a:lumMod val="75000"/>
              <a:alpha val="53504"/>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752D0026-C1BC-B742-83FF-FFD02F2F54F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7778" y="3138052"/>
            <a:ext cx="3917916" cy="3230562"/>
          </a:xfrm>
          <a:prstGeom prst="rect">
            <a:avLst/>
          </a:prstGeom>
        </p:spPr>
      </p:pic>
      <p:pic>
        <p:nvPicPr>
          <p:cNvPr id="11" name="Picture 10">
            <a:extLst>
              <a:ext uri="{FF2B5EF4-FFF2-40B4-BE49-F238E27FC236}">
                <a16:creationId xmlns:a16="http://schemas.microsoft.com/office/drawing/2014/main" id="{C0A4C552-842C-F347-AAF9-669CDCFD80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58308" y="3138052"/>
            <a:ext cx="3917916" cy="3230562"/>
          </a:xfrm>
          <a:prstGeom prst="rect">
            <a:avLst/>
          </a:prstGeom>
        </p:spPr>
      </p:pic>
    </p:spTree>
    <p:extLst>
      <p:ext uri="{BB962C8B-B14F-4D97-AF65-F5344CB8AC3E}">
        <p14:creationId xmlns:p14="http://schemas.microsoft.com/office/powerpoint/2010/main" val="3795886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476FFBE3-96D0-014A-A74B-DD666B545839}"/>
              </a:ext>
            </a:extLst>
          </p:cNvPr>
          <p:cNvSpPr>
            <a:spLocks noGrp="1"/>
          </p:cNvSpPr>
          <p:nvPr>
            <p:ph type="title"/>
          </p:nvPr>
        </p:nvSpPr>
        <p:spPr>
          <a:xfrm>
            <a:off x="1752600" y="274638"/>
            <a:ext cx="5791200" cy="1143000"/>
          </a:xfrm>
        </p:spPr>
        <p:txBody>
          <a:bodyPr>
            <a:noAutofit/>
          </a:bodyPr>
          <a:lstStyle/>
          <a:p>
            <a:r>
              <a:rPr lang="en-US" sz="3200" dirty="0"/>
              <a:t>Separation (</a:t>
            </a:r>
            <a:r>
              <a:rPr lang="en-US" sz="3200" dirty="0">
                <a:latin typeface="Symbol" pitchFamily="2" charset="2"/>
              </a:rPr>
              <a:t>r</a:t>
            </a:r>
            <a:r>
              <a:rPr lang="en-US" sz="3200" dirty="0"/>
              <a:t>) vs. Delta-m (</a:t>
            </a:r>
            <a:r>
              <a:rPr lang="en-US" sz="3200" dirty="0">
                <a:latin typeface="Symbol" pitchFamily="2" charset="2"/>
              </a:rPr>
              <a:t>D</a:t>
            </a:r>
            <a:r>
              <a:rPr lang="en-US" sz="3200" dirty="0"/>
              <a:t>m)</a:t>
            </a:r>
          </a:p>
        </p:txBody>
      </p:sp>
      <p:pic>
        <p:nvPicPr>
          <p:cNvPr id="7" name="Content Placeholder 6">
            <a:extLst>
              <a:ext uri="{FF2B5EF4-FFF2-40B4-BE49-F238E27FC236}">
                <a16:creationId xmlns:a16="http://schemas.microsoft.com/office/drawing/2014/main" id="{85643785-1AD2-F746-B341-2CD856FCC781}"/>
              </a:ext>
            </a:extLst>
          </p:cNvPr>
          <p:cNvPicPr>
            <a:picLocks noGrp="1" noChangeAspect="1"/>
          </p:cNvPicPr>
          <p:nvPr>
            <p:ph sz="half" idx="1"/>
          </p:nvPr>
        </p:nvPicPr>
        <p:blipFill rotWithShape="1">
          <a:blip r:embed="rId3">
            <a:extLst>
              <a:ext uri="{28A0092B-C50C-407E-A947-70E740481C1C}">
                <a14:useLocalDpi xmlns:a14="http://schemas.microsoft.com/office/drawing/2010/main" val="0"/>
              </a:ext>
            </a:extLst>
          </a:blip>
          <a:srcRect l="15903" r="18868"/>
          <a:stretch/>
        </p:blipFill>
        <p:spPr>
          <a:xfrm>
            <a:off x="5024702" y="1904999"/>
            <a:ext cx="3640326" cy="4185621"/>
          </a:xfrm>
        </p:spPr>
      </p:pic>
      <p:pic>
        <p:nvPicPr>
          <p:cNvPr id="18" name="Content Placeholder 17">
            <a:extLst>
              <a:ext uri="{FF2B5EF4-FFF2-40B4-BE49-F238E27FC236}">
                <a16:creationId xmlns:a16="http://schemas.microsoft.com/office/drawing/2014/main" id="{5C3CBBFB-BFA9-ED40-8CDC-E30274BDE3E7}"/>
              </a:ext>
            </a:extLst>
          </p:cNvPr>
          <p:cNvPicPr>
            <a:picLocks noGrp="1" noChangeAspect="1"/>
          </p:cNvPicPr>
          <p:nvPr>
            <p:ph sz="half" idx="2"/>
          </p:nvPr>
        </p:nvPicPr>
        <p:blipFill rotWithShape="1">
          <a:blip r:embed="rId4">
            <a:extLst>
              <a:ext uri="{28A0092B-C50C-407E-A947-70E740481C1C}">
                <a14:useLocalDpi xmlns:a14="http://schemas.microsoft.com/office/drawing/2010/main" val="0"/>
              </a:ext>
            </a:extLst>
          </a:blip>
          <a:srcRect l="15329" r="19442"/>
          <a:stretch/>
        </p:blipFill>
        <p:spPr>
          <a:xfrm>
            <a:off x="457200" y="1904999"/>
            <a:ext cx="3640326" cy="4185621"/>
          </a:xfrm>
        </p:spPr>
      </p:pic>
      <p:sp>
        <p:nvSpPr>
          <p:cNvPr id="19" name="TextBox 18">
            <a:extLst>
              <a:ext uri="{FF2B5EF4-FFF2-40B4-BE49-F238E27FC236}">
                <a16:creationId xmlns:a16="http://schemas.microsoft.com/office/drawing/2014/main" id="{2176611A-F9D2-7442-AD01-A5DC802FB467}"/>
              </a:ext>
            </a:extLst>
          </p:cNvPr>
          <p:cNvSpPr txBox="1"/>
          <p:nvPr/>
        </p:nvSpPr>
        <p:spPr>
          <a:xfrm>
            <a:off x="2503712" y="1938712"/>
            <a:ext cx="838200" cy="307777"/>
          </a:xfrm>
          <a:prstGeom prst="rect">
            <a:avLst/>
          </a:prstGeom>
          <a:noFill/>
        </p:spPr>
        <p:txBody>
          <a:bodyPr wrap="square" rtlCol="0">
            <a:spAutoFit/>
          </a:bodyPr>
          <a:lstStyle/>
          <a:p>
            <a:r>
              <a:rPr lang="en-US" sz="1400" dirty="0">
                <a:solidFill>
                  <a:schemeClr val="tx1">
                    <a:lumMod val="75000"/>
                    <a:lumOff val="25000"/>
                  </a:schemeClr>
                </a:solidFill>
              </a:rPr>
              <a:t>= 309</a:t>
            </a:r>
          </a:p>
        </p:txBody>
      </p:sp>
    </p:spTree>
    <p:extLst>
      <p:ext uri="{BB962C8B-B14F-4D97-AF65-F5344CB8AC3E}">
        <p14:creationId xmlns:p14="http://schemas.microsoft.com/office/powerpoint/2010/main" val="2964090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9" presetClass="emph" presetSubtype="0" grpId="0" nodeType="withEffect">
                                  <p:stCondLst>
                                    <p:cond delay="0"/>
                                  </p:stCondLst>
                                  <p:childTnLst>
                                    <p:set>
                                      <p:cBhvr>
                                        <p:cTn id="8" dur="indefinite"/>
                                        <p:tgtEl>
                                          <p:spTgt spid="19"/>
                                        </p:tgtEl>
                                        <p:attrNameLst>
                                          <p:attrName>style.opacity</p:attrName>
                                        </p:attrNameLst>
                                      </p:cBhvr>
                                      <p:to>
                                        <p:strVal val="0.5"/>
                                      </p:to>
                                    </p:set>
                                    <p:animEffect filter="image" prLst="opacity: 0.5">
                                      <p:cBhvr rctx="IE">
                                        <p:cTn id="9" dur="indefinite"/>
                                        <p:tgtEl>
                                          <p:spTgt spid="19"/>
                                        </p:tgtEl>
                                      </p:cBhvr>
                                    </p:animEffect>
                                  </p:childTnLst>
                                </p:cTn>
                              </p:par>
                              <p:par>
                                <p:cTn id="10" presetID="9" presetClass="emph" presetSubtype="0" nodeType="withEffect">
                                  <p:stCondLst>
                                    <p:cond delay="0"/>
                                  </p:stCondLst>
                                  <p:childTnLst>
                                    <p:set>
                                      <p:cBhvr>
                                        <p:cTn id="11" dur="indefinite"/>
                                        <p:tgtEl>
                                          <p:spTgt spid="18"/>
                                        </p:tgtEl>
                                        <p:attrNameLst>
                                          <p:attrName>style.opacity</p:attrName>
                                        </p:attrNameLst>
                                      </p:cBhvr>
                                      <p:to>
                                        <p:strVal val="0.5"/>
                                      </p:to>
                                    </p:set>
                                    <p:animEffect filter="image" prLst="opacity: 0.5">
                                      <p:cBhvr rctx="IE">
                                        <p:cTn id="12" dur="indefinite"/>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C3C9DF-B760-B44E-31EE-7DEFEDFD01F8}"/>
              </a:ext>
            </a:extLst>
          </p:cNvPr>
          <p:cNvSpPr>
            <a:spLocks noGrp="1"/>
          </p:cNvSpPr>
          <p:nvPr>
            <p:ph type="title"/>
          </p:nvPr>
        </p:nvSpPr>
        <p:spPr/>
        <p:txBody>
          <a:bodyPr/>
          <a:lstStyle/>
          <a:p>
            <a:r>
              <a:rPr lang="en-US" dirty="0"/>
              <a:t>2020 – 2022A Observations</a:t>
            </a:r>
          </a:p>
        </p:txBody>
      </p:sp>
      <p:sp>
        <p:nvSpPr>
          <p:cNvPr id="7" name="Content Placeholder 6">
            <a:extLst>
              <a:ext uri="{FF2B5EF4-FFF2-40B4-BE49-F238E27FC236}">
                <a16:creationId xmlns:a16="http://schemas.microsoft.com/office/drawing/2014/main" id="{4388DA5D-E08C-A26C-A807-34D1A83B96EE}"/>
              </a:ext>
            </a:extLst>
          </p:cNvPr>
          <p:cNvSpPr>
            <a:spLocks noGrp="1"/>
          </p:cNvSpPr>
          <p:nvPr>
            <p:ph sz="half" idx="1"/>
          </p:nvPr>
        </p:nvSpPr>
        <p:spPr>
          <a:xfrm>
            <a:off x="628650" y="1825624"/>
            <a:ext cx="8078622" cy="4370459"/>
          </a:xfrm>
        </p:spPr>
        <p:txBody>
          <a:bodyPr numCol="3">
            <a:normAutofit fontScale="85000" lnSpcReduction="20000"/>
          </a:bodyPr>
          <a:lstStyle/>
          <a:p>
            <a:pPr marL="0" indent="0">
              <a:buNone/>
            </a:pPr>
            <a:r>
              <a:rPr lang="en-US" dirty="0"/>
              <a:t>2020 Data: </a:t>
            </a:r>
          </a:p>
          <a:p>
            <a:r>
              <a:rPr lang="en-US" dirty="0"/>
              <a:t>Mean </a:t>
            </a:r>
            <a:r>
              <a:rPr lang="en-US" dirty="0" err="1"/>
              <a:t>sep</a:t>
            </a:r>
            <a:r>
              <a:rPr lang="en-US" dirty="0"/>
              <a:t> = 7.07</a:t>
            </a:r>
          </a:p>
          <a:p>
            <a:r>
              <a:rPr lang="en-US" dirty="0"/>
              <a:t>Median </a:t>
            </a:r>
            <a:r>
              <a:rPr lang="en-US" dirty="0" err="1"/>
              <a:t>sep</a:t>
            </a:r>
            <a:r>
              <a:rPr lang="en-US" dirty="0"/>
              <a:t> = 3.33</a:t>
            </a:r>
          </a:p>
          <a:p>
            <a:endParaRPr lang="en-US" dirty="0"/>
          </a:p>
          <a:p>
            <a:r>
              <a:rPr lang="en-US" dirty="0"/>
              <a:t>Mean dm = 1.90</a:t>
            </a:r>
          </a:p>
          <a:p>
            <a:r>
              <a:rPr lang="en-US" dirty="0"/>
              <a:t>Median dm = 1.4</a:t>
            </a:r>
          </a:p>
          <a:p>
            <a:endParaRPr lang="en-US" dirty="0"/>
          </a:p>
          <a:p>
            <a:r>
              <a:rPr lang="en-US" dirty="0"/>
              <a:t>Mean resolution limit = 0.21</a:t>
            </a:r>
          </a:p>
          <a:p>
            <a:r>
              <a:rPr lang="en-US" dirty="0"/>
              <a:t>Median resolution limit = 0.19</a:t>
            </a:r>
          </a:p>
          <a:p>
            <a:pPr marL="0" indent="0">
              <a:buNone/>
            </a:pPr>
            <a:r>
              <a:rPr lang="en-US" dirty="0"/>
              <a:t> </a:t>
            </a:r>
          </a:p>
          <a:p>
            <a:pPr marL="0" indent="0">
              <a:buNone/>
            </a:pPr>
            <a:r>
              <a:rPr lang="en-US" dirty="0"/>
              <a:t>2021 Data: </a:t>
            </a:r>
          </a:p>
          <a:p>
            <a:r>
              <a:rPr lang="en-US" dirty="0"/>
              <a:t>Mean </a:t>
            </a:r>
            <a:r>
              <a:rPr lang="en-US" dirty="0" err="1"/>
              <a:t>sep</a:t>
            </a:r>
            <a:r>
              <a:rPr lang="en-US" dirty="0"/>
              <a:t> = 7.18</a:t>
            </a:r>
          </a:p>
          <a:p>
            <a:r>
              <a:rPr lang="en-US" dirty="0"/>
              <a:t>Median </a:t>
            </a:r>
            <a:r>
              <a:rPr lang="en-US" dirty="0" err="1"/>
              <a:t>sep</a:t>
            </a:r>
            <a:r>
              <a:rPr lang="en-US" dirty="0"/>
              <a:t> = 2.81</a:t>
            </a:r>
          </a:p>
          <a:p>
            <a:endParaRPr lang="en-US" dirty="0"/>
          </a:p>
          <a:p>
            <a:r>
              <a:rPr lang="en-US" dirty="0"/>
              <a:t>Mean dm = 1.96</a:t>
            </a:r>
          </a:p>
          <a:p>
            <a:r>
              <a:rPr lang="en-US" dirty="0"/>
              <a:t>Median dm = 1.5</a:t>
            </a:r>
          </a:p>
          <a:p>
            <a:endParaRPr lang="en-US" dirty="0"/>
          </a:p>
          <a:p>
            <a:r>
              <a:rPr lang="en-US" dirty="0"/>
              <a:t>Mean resolution limit = 0.24</a:t>
            </a:r>
          </a:p>
          <a:p>
            <a:r>
              <a:rPr lang="en-US" dirty="0"/>
              <a:t>Median resolution limit = 0.20</a:t>
            </a:r>
          </a:p>
          <a:p>
            <a:pPr marL="0" indent="0">
              <a:buNone/>
            </a:pPr>
            <a:r>
              <a:rPr lang="en-US" dirty="0"/>
              <a:t> </a:t>
            </a:r>
          </a:p>
          <a:p>
            <a:pPr marL="0" indent="0">
              <a:buNone/>
            </a:pPr>
            <a:r>
              <a:rPr lang="en-US" dirty="0"/>
              <a:t>2022 Data: </a:t>
            </a:r>
          </a:p>
          <a:p>
            <a:r>
              <a:rPr lang="en-US" dirty="0"/>
              <a:t>Mean </a:t>
            </a:r>
            <a:r>
              <a:rPr lang="en-US" dirty="0" err="1"/>
              <a:t>sep</a:t>
            </a:r>
            <a:r>
              <a:rPr lang="en-US" dirty="0"/>
              <a:t> = 8.11</a:t>
            </a:r>
          </a:p>
          <a:p>
            <a:r>
              <a:rPr lang="en-US" dirty="0"/>
              <a:t>Median </a:t>
            </a:r>
            <a:r>
              <a:rPr lang="en-US" dirty="0" err="1"/>
              <a:t>sep</a:t>
            </a:r>
            <a:r>
              <a:rPr lang="en-US" dirty="0"/>
              <a:t> = 2.28</a:t>
            </a:r>
          </a:p>
          <a:p>
            <a:endParaRPr lang="en-US" dirty="0"/>
          </a:p>
          <a:p>
            <a:r>
              <a:rPr lang="en-US" dirty="0"/>
              <a:t>Mean dm = 2.10</a:t>
            </a:r>
          </a:p>
          <a:p>
            <a:r>
              <a:rPr lang="en-US" dirty="0"/>
              <a:t>Median dm = 1.8</a:t>
            </a:r>
          </a:p>
          <a:p>
            <a:endParaRPr lang="en-US" dirty="0"/>
          </a:p>
          <a:p>
            <a:r>
              <a:rPr lang="en-US" dirty="0"/>
              <a:t>Mean resolution limit = 0.25</a:t>
            </a:r>
          </a:p>
          <a:p>
            <a:r>
              <a:rPr lang="en-US" dirty="0"/>
              <a:t>Median resolution limit = 0.22</a:t>
            </a:r>
          </a:p>
        </p:txBody>
      </p:sp>
      <p:sp>
        <p:nvSpPr>
          <p:cNvPr id="4" name="Slide Number Placeholder 3">
            <a:extLst>
              <a:ext uri="{FF2B5EF4-FFF2-40B4-BE49-F238E27FC236}">
                <a16:creationId xmlns:a16="http://schemas.microsoft.com/office/drawing/2014/main" id="{60607CFC-C261-EC23-C425-C89C977C9B6F}"/>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647ADB1-D77A-664D-BC42-5055AEAFA5D6}" type="slidenum">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dirty="0">
              <a:ln>
                <a:noFill/>
              </a:ln>
              <a:solidFill>
                <a:prstClr val="white">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3352448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3F16C5-771C-FF18-43F7-7F8FBB89D94D}"/>
              </a:ext>
            </a:extLst>
          </p:cNvPr>
          <p:cNvSpPr>
            <a:spLocks noGrp="1"/>
          </p:cNvSpPr>
          <p:nvPr>
            <p:ph type="title"/>
          </p:nvPr>
        </p:nvSpPr>
        <p:spPr/>
        <p:txBody>
          <a:bodyPr/>
          <a:lstStyle/>
          <a:p>
            <a:r>
              <a:rPr lang="en-US" dirty="0"/>
              <a:t>2020 – 2022A Observations</a:t>
            </a:r>
          </a:p>
        </p:txBody>
      </p:sp>
      <p:sp>
        <p:nvSpPr>
          <p:cNvPr id="3" name="Slide Number Placeholder 2">
            <a:extLst>
              <a:ext uri="{FF2B5EF4-FFF2-40B4-BE49-F238E27FC236}">
                <a16:creationId xmlns:a16="http://schemas.microsoft.com/office/drawing/2014/main" id="{42710509-48C7-4EE4-15CA-D4834206AF4F}"/>
              </a:ext>
            </a:extLst>
          </p:cNvPr>
          <p:cNvSpPr>
            <a:spLocks noGrp="1"/>
          </p:cNvSpPr>
          <p:nvPr>
            <p:ph type="sldNum" sz="quarter" idx="12"/>
          </p:nvPr>
        </p:nvSpPr>
        <p:spPr/>
        <p:txBody>
          <a:bodyPr/>
          <a:lstStyle/>
          <a:p>
            <a:fld id="{C647ADB1-D77A-664D-BC42-5055AEAFA5D6}" type="slidenum">
              <a:rPr lang="en-US" smtClean="0"/>
              <a:t>28</a:t>
            </a:fld>
            <a:endParaRPr lang="en-US"/>
          </a:p>
        </p:txBody>
      </p:sp>
      <p:pic>
        <p:nvPicPr>
          <p:cNvPr id="4" name="Picture 3">
            <a:extLst>
              <a:ext uri="{FF2B5EF4-FFF2-40B4-BE49-F238E27FC236}">
                <a16:creationId xmlns:a16="http://schemas.microsoft.com/office/drawing/2014/main" id="{72557E03-8FF2-276C-7FB5-740495961888}"/>
              </a:ext>
            </a:extLst>
          </p:cNvPr>
          <p:cNvPicPr>
            <a:picLocks noChangeAspect="1"/>
          </p:cNvPicPr>
          <p:nvPr/>
        </p:nvPicPr>
        <p:blipFill rotWithShape="1">
          <a:blip r:embed="rId2"/>
          <a:srcRect l="6401" t="8391" r="5601" b="47980"/>
          <a:stretch/>
        </p:blipFill>
        <p:spPr>
          <a:xfrm>
            <a:off x="302381" y="1763841"/>
            <a:ext cx="8539237" cy="4233672"/>
          </a:xfrm>
          <a:prstGeom prst="rect">
            <a:avLst/>
          </a:prstGeom>
        </p:spPr>
      </p:pic>
    </p:spTree>
    <p:extLst>
      <p:ext uri="{BB962C8B-B14F-4D97-AF65-F5344CB8AC3E}">
        <p14:creationId xmlns:p14="http://schemas.microsoft.com/office/powerpoint/2010/main" val="37479206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56681A2-A295-E34B-B524-1886597CAEC6}"/>
              </a:ext>
            </a:extLst>
          </p:cNvPr>
          <p:cNvSpPr>
            <a:spLocks noGrp="1"/>
          </p:cNvSpPr>
          <p:nvPr>
            <p:ph type="title"/>
          </p:nvPr>
        </p:nvSpPr>
        <p:spPr/>
        <p:txBody>
          <a:bodyPr/>
          <a:lstStyle/>
          <a:p>
            <a:r>
              <a:rPr lang="en-US" dirty="0"/>
              <a:t>Speckle Interferometry</a:t>
            </a:r>
          </a:p>
        </p:txBody>
      </p:sp>
      <p:pic>
        <p:nvPicPr>
          <p:cNvPr id="23" name="Picture 22">
            <a:extLst>
              <a:ext uri="{FF2B5EF4-FFF2-40B4-BE49-F238E27FC236}">
                <a16:creationId xmlns:a16="http://schemas.microsoft.com/office/drawing/2014/main" id="{C4DFC841-B97F-944F-BDB9-B3258943A8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1167" y="1588256"/>
            <a:ext cx="4711700" cy="3352800"/>
          </a:xfrm>
          <a:prstGeom prst="rect">
            <a:avLst/>
          </a:prstGeom>
        </p:spPr>
      </p:pic>
      <p:sp>
        <p:nvSpPr>
          <p:cNvPr id="9" name="Content Placeholder 6">
            <a:extLst>
              <a:ext uri="{FF2B5EF4-FFF2-40B4-BE49-F238E27FC236}">
                <a16:creationId xmlns:a16="http://schemas.microsoft.com/office/drawing/2014/main" id="{A8054D30-CA2D-9A64-63E2-F99F43CA1059}"/>
              </a:ext>
            </a:extLst>
          </p:cNvPr>
          <p:cNvSpPr txBox="1">
            <a:spLocks/>
          </p:cNvSpPr>
          <p:nvPr/>
        </p:nvSpPr>
        <p:spPr>
          <a:xfrm>
            <a:off x="6055879" y="1585208"/>
            <a:ext cx="2508423" cy="458870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a:t>Speckle pattern due to phase fluctuations in the wavefront caused by seeing</a:t>
            </a:r>
          </a:p>
          <a:p>
            <a:r>
              <a:rPr lang="en-US" sz="2400"/>
              <a:t>Binary stars = superposition of two identical speckle patterns</a:t>
            </a:r>
            <a:endParaRPr lang="en-US" sz="2400" dirty="0"/>
          </a:p>
        </p:txBody>
      </p:sp>
      <p:sp>
        <p:nvSpPr>
          <p:cNvPr id="12" name="TextBox 11">
            <a:extLst>
              <a:ext uri="{FF2B5EF4-FFF2-40B4-BE49-F238E27FC236}">
                <a16:creationId xmlns:a16="http://schemas.microsoft.com/office/drawing/2014/main" id="{A8291575-FF88-7CC2-F2BA-45A7D59E5270}"/>
              </a:ext>
            </a:extLst>
          </p:cNvPr>
          <p:cNvSpPr txBox="1"/>
          <p:nvPr/>
        </p:nvSpPr>
        <p:spPr>
          <a:xfrm>
            <a:off x="1297717" y="5316030"/>
            <a:ext cx="4038600" cy="830997"/>
          </a:xfrm>
          <a:prstGeom prst="rect">
            <a:avLst/>
          </a:prstGeom>
          <a:noFill/>
        </p:spPr>
        <p:txBody>
          <a:bodyPr wrap="square" rtlCol="0">
            <a:spAutoFit/>
          </a:bodyPr>
          <a:lstStyle/>
          <a:p>
            <a:pPr algn="ctr"/>
            <a:r>
              <a:rPr lang="en-US" sz="2400" dirty="0"/>
              <a:t>STF 1988: </a:t>
            </a:r>
            <a:r>
              <a:rPr lang="en-US" sz="2400" dirty="0" err="1"/>
              <a:t>sep</a:t>
            </a:r>
            <a:r>
              <a:rPr lang="en-US" sz="2400" dirty="0"/>
              <a:t> = 1.7”, 𝜃 = 250°</a:t>
            </a:r>
          </a:p>
          <a:p>
            <a:pPr algn="ctr"/>
            <a:r>
              <a:rPr lang="en-US" sz="2400" dirty="0"/>
              <a:t>V</a:t>
            </a:r>
            <a:r>
              <a:rPr lang="en-US" sz="2400" baseline="-25000" dirty="0"/>
              <a:t>A</a:t>
            </a:r>
            <a:r>
              <a:rPr lang="en-US" sz="2400" dirty="0"/>
              <a:t> = 7.59, V</a:t>
            </a:r>
            <a:r>
              <a:rPr lang="en-US" sz="2400" baseline="-25000" dirty="0"/>
              <a:t>B</a:t>
            </a:r>
            <a:r>
              <a:rPr lang="en-US" sz="2400" dirty="0"/>
              <a:t> = 7.84 </a:t>
            </a:r>
          </a:p>
        </p:txBody>
      </p:sp>
    </p:spTree>
    <p:extLst>
      <p:ext uri="{BB962C8B-B14F-4D97-AF65-F5344CB8AC3E}">
        <p14:creationId xmlns:p14="http://schemas.microsoft.com/office/powerpoint/2010/main" val="337626091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8FD2BC-7C85-61EC-59A8-4905412866F0}"/>
              </a:ext>
            </a:extLst>
          </p:cNvPr>
          <p:cNvSpPr>
            <a:spLocks noGrp="1"/>
          </p:cNvSpPr>
          <p:nvPr>
            <p:ph type="title"/>
          </p:nvPr>
        </p:nvSpPr>
        <p:spPr/>
        <p:txBody>
          <a:bodyPr/>
          <a:lstStyle/>
          <a:p>
            <a:r>
              <a:rPr lang="en-US" dirty="0"/>
              <a:t>Speckle delta magnitudes</a:t>
            </a:r>
          </a:p>
        </p:txBody>
      </p:sp>
      <p:sp>
        <p:nvSpPr>
          <p:cNvPr id="4" name="Slide Number Placeholder 3">
            <a:extLst>
              <a:ext uri="{FF2B5EF4-FFF2-40B4-BE49-F238E27FC236}">
                <a16:creationId xmlns:a16="http://schemas.microsoft.com/office/drawing/2014/main" id="{C152E11C-B9C8-255F-1304-2CCAB342F6E1}"/>
              </a:ext>
            </a:extLst>
          </p:cNvPr>
          <p:cNvSpPr>
            <a:spLocks noGrp="1"/>
          </p:cNvSpPr>
          <p:nvPr>
            <p:ph type="sldNum" sz="quarter" idx="12"/>
          </p:nvPr>
        </p:nvSpPr>
        <p:spPr/>
        <p:txBody>
          <a:bodyPr/>
          <a:lstStyle/>
          <a:p>
            <a:fld id="{C647ADB1-D77A-664D-BC42-5055AEAFA5D6}" type="slidenum">
              <a:rPr lang="en-US" smtClean="0"/>
              <a:t>29</a:t>
            </a:fld>
            <a:endParaRPr lang="en-US" dirty="0"/>
          </a:p>
        </p:txBody>
      </p:sp>
      <p:pic>
        <p:nvPicPr>
          <p:cNvPr id="8" name="Picture 7">
            <a:extLst>
              <a:ext uri="{FF2B5EF4-FFF2-40B4-BE49-F238E27FC236}">
                <a16:creationId xmlns:a16="http://schemas.microsoft.com/office/drawing/2014/main" id="{668A40F4-D74D-B4AA-B2DB-C3E7E14FE2D1}"/>
              </a:ext>
            </a:extLst>
          </p:cNvPr>
          <p:cNvPicPr>
            <a:picLocks noChangeAspect="1"/>
          </p:cNvPicPr>
          <p:nvPr/>
        </p:nvPicPr>
        <p:blipFill rotWithShape="1">
          <a:blip r:embed="rId2"/>
          <a:srcRect t="5939" b="4443"/>
          <a:stretch/>
        </p:blipFill>
        <p:spPr>
          <a:xfrm>
            <a:off x="2245854" y="1132374"/>
            <a:ext cx="4652291" cy="5360500"/>
          </a:xfrm>
          <a:prstGeom prst="rect">
            <a:avLst/>
          </a:prstGeom>
        </p:spPr>
      </p:pic>
    </p:spTree>
    <p:extLst>
      <p:ext uri="{BB962C8B-B14F-4D97-AF65-F5344CB8AC3E}">
        <p14:creationId xmlns:p14="http://schemas.microsoft.com/office/powerpoint/2010/main" val="116278999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6E11CE-424E-D72D-BB2A-83BF33E31B6B}"/>
              </a:ext>
            </a:extLst>
          </p:cNvPr>
          <p:cNvSpPr>
            <a:spLocks noGrp="1"/>
          </p:cNvSpPr>
          <p:nvPr>
            <p:ph type="title"/>
          </p:nvPr>
        </p:nvSpPr>
        <p:spPr/>
        <p:txBody>
          <a:bodyPr/>
          <a:lstStyle/>
          <a:p>
            <a:endParaRPr lang="en-US"/>
          </a:p>
        </p:txBody>
      </p:sp>
      <p:sp>
        <p:nvSpPr>
          <p:cNvPr id="3" name="Slide Number Placeholder 2">
            <a:extLst>
              <a:ext uri="{FF2B5EF4-FFF2-40B4-BE49-F238E27FC236}">
                <a16:creationId xmlns:a16="http://schemas.microsoft.com/office/drawing/2014/main" id="{EBCF5CBC-A050-6F2C-A786-C5D4032EAAEE}"/>
              </a:ext>
            </a:extLst>
          </p:cNvPr>
          <p:cNvSpPr>
            <a:spLocks noGrp="1"/>
          </p:cNvSpPr>
          <p:nvPr>
            <p:ph type="sldNum" sz="quarter" idx="12"/>
          </p:nvPr>
        </p:nvSpPr>
        <p:spPr/>
        <p:txBody>
          <a:bodyPr/>
          <a:lstStyle/>
          <a:p>
            <a:fld id="{C647ADB1-D77A-664D-BC42-5055AEAFA5D6}" type="slidenum">
              <a:rPr lang="en-US" smtClean="0"/>
              <a:t>30</a:t>
            </a:fld>
            <a:endParaRPr lang="en-US"/>
          </a:p>
        </p:txBody>
      </p:sp>
      <p:pic>
        <p:nvPicPr>
          <p:cNvPr id="4" name="Picture 3">
            <a:extLst>
              <a:ext uri="{FF2B5EF4-FFF2-40B4-BE49-F238E27FC236}">
                <a16:creationId xmlns:a16="http://schemas.microsoft.com/office/drawing/2014/main" id="{14B08400-6876-2DE6-880F-74F39B868C26}"/>
              </a:ext>
            </a:extLst>
          </p:cNvPr>
          <p:cNvPicPr>
            <a:picLocks noChangeAspect="1"/>
          </p:cNvPicPr>
          <p:nvPr/>
        </p:nvPicPr>
        <p:blipFill>
          <a:blip r:embed="rId2"/>
          <a:srcRect/>
          <a:stretch/>
        </p:blipFill>
        <p:spPr>
          <a:xfrm>
            <a:off x="4573580" y="90531"/>
            <a:ext cx="4369872" cy="3279774"/>
          </a:xfrm>
          <a:prstGeom prst="rect">
            <a:avLst/>
          </a:prstGeom>
        </p:spPr>
      </p:pic>
      <p:pic>
        <p:nvPicPr>
          <p:cNvPr id="5" name="Picture 4">
            <a:extLst>
              <a:ext uri="{FF2B5EF4-FFF2-40B4-BE49-F238E27FC236}">
                <a16:creationId xmlns:a16="http://schemas.microsoft.com/office/drawing/2014/main" id="{821FC881-F29B-7111-04CD-80BE5A7C7BAD}"/>
              </a:ext>
            </a:extLst>
          </p:cNvPr>
          <p:cNvPicPr>
            <a:picLocks noChangeAspect="1"/>
          </p:cNvPicPr>
          <p:nvPr/>
        </p:nvPicPr>
        <p:blipFill>
          <a:blip r:embed="rId3"/>
          <a:srcRect/>
          <a:stretch/>
        </p:blipFill>
        <p:spPr>
          <a:xfrm>
            <a:off x="124128" y="90531"/>
            <a:ext cx="4369872" cy="3279774"/>
          </a:xfrm>
          <a:prstGeom prst="rect">
            <a:avLst/>
          </a:prstGeom>
        </p:spPr>
      </p:pic>
      <p:pic>
        <p:nvPicPr>
          <p:cNvPr id="7" name="Picture 6">
            <a:extLst>
              <a:ext uri="{FF2B5EF4-FFF2-40B4-BE49-F238E27FC236}">
                <a16:creationId xmlns:a16="http://schemas.microsoft.com/office/drawing/2014/main" id="{B8165249-19A9-71FF-159E-68A8F5DFC66B}"/>
              </a:ext>
            </a:extLst>
          </p:cNvPr>
          <p:cNvPicPr>
            <a:picLocks noChangeAspect="1"/>
          </p:cNvPicPr>
          <p:nvPr/>
        </p:nvPicPr>
        <p:blipFill>
          <a:blip r:embed="rId4"/>
          <a:srcRect/>
          <a:stretch/>
        </p:blipFill>
        <p:spPr>
          <a:xfrm>
            <a:off x="124128" y="3441703"/>
            <a:ext cx="4369870" cy="3279773"/>
          </a:xfrm>
          <a:prstGeom prst="rect">
            <a:avLst/>
          </a:prstGeom>
        </p:spPr>
      </p:pic>
      <p:pic>
        <p:nvPicPr>
          <p:cNvPr id="9" name="Picture 8">
            <a:extLst>
              <a:ext uri="{FF2B5EF4-FFF2-40B4-BE49-F238E27FC236}">
                <a16:creationId xmlns:a16="http://schemas.microsoft.com/office/drawing/2014/main" id="{1310DACF-380D-A426-471C-E94846F8C14B}"/>
              </a:ext>
            </a:extLst>
          </p:cNvPr>
          <p:cNvPicPr>
            <a:picLocks noChangeAspect="1"/>
          </p:cNvPicPr>
          <p:nvPr/>
        </p:nvPicPr>
        <p:blipFill>
          <a:blip r:embed="rId5"/>
          <a:srcRect/>
          <a:stretch/>
        </p:blipFill>
        <p:spPr>
          <a:xfrm>
            <a:off x="4582557" y="3429000"/>
            <a:ext cx="4386796" cy="3292476"/>
          </a:xfrm>
          <a:prstGeom prst="rect">
            <a:avLst/>
          </a:prstGeom>
        </p:spPr>
      </p:pic>
    </p:spTree>
    <p:extLst>
      <p:ext uri="{BB962C8B-B14F-4D97-AF65-F5344CB8AC3E}">
        <p14:creationId xmlns:p14="http://schemas.microsoft.com/office/powerpoint/2010/main" val="33487532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0B243358-B8D8-924F-AA2E-EB641EC12B20}"/>
              </a:ext>
            </a:extLst>
          </p:cNvPr>
          <p:cNvPicPr>
            <a:picLocks noChangeAspect="1"/>
          </p:cNvPicPr>
          <p:nvPr/>
        </p:nvPicPr>
        <p:blipFill rotWithShape="1">
          <a:blip r:embed="rId3">
            <a:extLst>
              <a:ext uri="{28A0092B-C50C-407E-A947-70E740481C1C}">
                <a14:useLocalDpi xmlns:a14="http://schemas.microsoft.com/office/drawing/2010/main" val="0"/>
              </a:ext>
            </a:extLst>
          </a:blip>
          <a:srcRect l="25781" t="28124" r="29688" b="29688"/>
          <a:stretch/>
        </p:blipFill>
        <p:spPr>
          <a:xfrm>
            <a:off x="6122355" y="4212235"/>
            <a:ext cx="2392997" cy="2267051"/>
          </a:xfrm>
          <a:prstGeom prst="rect">
            <a:avLst/>
          </a:prstGeom>
        </p:spPr>
      </p:pic>
      <p:sp>
        <p:nvSpPr>
          <p:cNvPr id="2" name="Oval 1">
            <a:extLst>
              <a:ext uri="{FF2B5EF4-FFF2-40B4-BE49-F238E27FC236}">
                <a16:creationId xmlns:a16="http://schemas.microsoft.com/office/drawing/2014/main" id="{A40F2D4A-221D-3C97-D14F-761EBFCA2D7F}"/>
              </a:ext>
            </a:extLst>
          </p:cNvPr>
          <p:cNvSpPr/>
          <p:nvPr/>
        </p:nvSpPr>
        <p:spPr>
          <a:xfrm>
            <a:off x="7094068" y="5186579"/>
            <a:ext cx="182880" cy="182880"/>
          </a:xfrm>
          <a:prstGeom prst="ellipse">
            <a:avLst/>
          </a:prstGeom>
          <a:noFill/>
          <a:ln w="12700">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B5C890A4-494C-0B06-C76A-46EB3FF7DF9B}"/>
              </a:ext>
            </a:extLst>
          </p:cNvPr>
          <p:cNvPicPr>
            <a:picLocks noChangeAspect="1"/>
          </p:cNvPicPr>
          <p:nvPr/>
        </p:nvPicPr>
        <p:blipFill rotWithShape="1">
          <a:blip r:embed="rId4"/>
          <a:srcRect l="5263" t="11143" r="12707" b="11143"/>
          <a:stretch/>
        </p:blipFill>
        <p:spPr>
          <a:xfrm>
            <a:off x="6122355" y="1588256"/>
            <a:ext cx="2392995" cy="2267051"/>
          </a:xfrm>
          <a:prstGeom prst="rect">
            <a:avLst/>
          </a:prstGeom>
        </p:spPr>
      </p:pic>
      <p:sp>
        <p:nvSpPr>
          <p:cNvPr id="5" name="Title 4">
            <a:extLst>
              <a:ext uri="{FF2B5EF4-FFF2-40B4-BE49-F238E27FC236}">
                <a16:creationId xmlns:a16="http://schemas.microsoft.com/office/drawing/2014/main" id="{956681A2-A295-E34B-B524-1886597CAEC6}"/>
              </a:ext>
            </a:extLst>
          </p:cNvPr>
          <p:cNvSpPr>
            <a:spLocks noGrp="1"/>
          </p:cNvSpPr>
          <p:nvPr>
            <p:ph type="title"/>
          </p:nvPr>
        </p:nvSpPr>
        <p:spPr>
          <a:xfrm>
            <a:off x="628650" y="365126"/>
            <a:ext cx="5376734" cy="1325563"/>
          </a:xfrm>
        </p:spPr>
        <p:txBody>
          <a:bodyPr/>
          <a:lstStyle/>
          <a:p>
            <a:r>
              <a:rPr lang="en-US" dirty="0"/>
              <a:t>Speckle Interferometry</a:t>
            </a:r>
          </a:p>
        </p:txBody>
      </p:sp>
      <p:pic>
        <p:nvPicPr>
          <p:cNvPr id="23" name="Picture 22">
            <a:extLst>
              <a:ext uri="{FF2B5EF4-FFF2-40B4-BE49-F238E27FC236}">
                <a16:creationId xmlns:a16="http://schemas.microsoft.com/office/drawing/2014/main" id="{C4DFC841-B97F-944F-BDB9-B3258943A80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1167" y="1588256"/>
            <a:ext cx="4711700" cy="3352800"/>
          </a:xfrm>
          <a:prstGeom prst="rect">
            <a:avLst/>
          </a:prstGeom>
        </p:spPr>
      </p:pic>
      <p:sp>
        <p:nvSpPr>
          <p:cNvPr id="25" name="TextBox 24">
            <a:extLst>
              <a:ext uri="{FF2B5EF4-FFF2-40B4-BE49-F238E27FC236}">
                <a16:creationId xmlns:a16="http://schemas.microsoft.com/office/drawing/2014/main" id="{74BC18DA-6B6F-1445-8441-5CC32B106EDB}"/>
              </a:ext>
            </a:extLst>
          </p:cNvPr>
          <p:cNvSpPr txBox="1"/>
          <p:nvPr/>
        </p:nvSpPr>
        <p:spPr>
          <a:xfrm>
            <a:off x="1297717" y="5316030"/>
            <a:ext cx="4038600" cy="830997"/>
          </a:xfrm>
          <a:prstGeom prst="rect">
            <a:avLst/>
          </a:prstGeom>
          <a:noFill/>
        </p:spPr>
        <p:txBody>
          <a:bodyPr wrap="square" rtlCol="0">
            <a:spAutoFit/>
          </a:bodyPr>
          <a:lstStyle/>
          <a:p>
            <a:pPr algn="ctr"/>
            <a:r>
              <a:rPr lang="en-US" sz="2400" dirty="0"/>
              <a:t>STF 1988: </a:t>
            </a:r>
            <a:r>
              <a:rPr lang="en-US" sz="2400" dirty="0" err="1"/>
              <a:t>sep</a:t>
            </a:r>
            <a:r>
              <a:rPr lang="en-US" sz="2400" dirty="0"/>
              <a:t> = 1.7”, 𝜃 = 250°</a:t>
            </a:r>
          </a:p>
          <a:p>
            <a:pPr algn="ctr"/>
            <a:r>
              <a:rPr lang="en-US" sz="2400" dirty="0"/>
              <a:t>V</a:t>
            </a:r>
            <a:r>
              <a:rPr lang="en-US" sz="2400" baseline="-25000" dirty="0"/>
              <a:t>A</a:t>
            </a:r>
            <a:r>
              <a:rPr lang="en-US" sz="2400" dirty="0"/>
              <a:t> = 7.59, V</a:t>
            </a:r>
            <a:r>
              <a:rPr lang="en-US" sz="2400" baseline="-25000" dirty="0"/>
              <a:t>B</a:t>
            </a:r>
            <a:r>
              <a:rPr lang="en-US" sz="2400" dirty="0"/>
              <a:t> = 7.84 </a:t>
            </a:r>
          </a:p>
        </p:txBody>
      </p:sp>
    </p:spTree>
    <p:extLst>
      <p:ext uri="{BB962C8B-B14F-4D97-AF65-F5344CB8AC3E}">
        <p14:creationId xmlns:p14="http://schemas.microsoft.com/office/powerpoint/2010/main" val="3215424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F792418-6F37-DB17-F2EA-B51CBDBA4AAD}"/>
              </a:ext>
            </a:extLst>
          </p:cNvPr>
          <p:cNvPicPr>
            <a:picLocks noChangeAspect="1"/>
          </p:cNvPicPr>
          <p:nvPr/>
        </p:nvPicPr>
        <p:blipFill rotWithShape="1">
          <a:blip r:embed="rId3"/>
          <a:srcRect l="9550" t="4065" r="5288" b="3211"/>
          <a:stretch/>
        </p:blipFill>
        <p:spPr>
          <a:xfrm>
            <a:off x="6602956" y="1809125"/>
            <a:ext cx="2273490" cy="1852098"/>
          </a:xfrm>
          <a:prstGeom prst="rect">
            <a:avLst/>
          </a:prstGeom>
        </p:spPr>
      </p:pic>
      <p:sp>
        <p:nvSpPr>
          <p:cNvPr id="2" name="Title 1">
            <a:extLst>
              <a:ext uri="{FF2B5EF4-FFF2-40B4-BE49-F238E27FC236}">
                <a16:creationId xmlns:a16="http://schemas.microsoft.com/office/drawing/2014/main" id="{50B2B7B8-A1BB-EE00-31DA-510A0F221854}"/>
              </a:ext>
            </a:extLst>
          </p:cNvPr>
          <p:cNvSpPr>
            <a:spLocks noGrp="1"/>
          </p:cNvSpPr>
          <p:nvPr>
            <p:ph type="title"/>
          </p:nvPr>
        </p:nvSpPr>
        <p:spPr/>
        <p:txBody>
          <a:bodyPr/>
          <a:lstStyle/>
          <a:p>
            <a:r>
              <a:rPr lang="en-US" dirty="0"/>
              <a:t>Speckle Interferometry at GSU</a:t>
            </a:r>
          </a:p>
        </p:txBody>
      </p:sp>
      <p:sp>
        <p:nvSpPr>
          <p:cNvPr id="3" name="Slide Number Placeholder 2">
            <a:extLst>
              <a:ext uri="{FF2B5EF4-FFF2-40B4-BE49-F238E27FC236}">
                <a16:creationId xmlns:a16="http://schemas.microsoft.com/office/drawing/2014/main" id="{D2C6C090-CD05-F8C1-E19A-ABFFED7BEFC3}"/>
              </a:ext>
            </a:extLst>
          </p:cNvPr>
          <p:cNvSpPr>
            <a:spLocks noGrp="1"/>
          </p:cNvSpPr>
          <p:nvPr>
            <p:ph type="sldNum" sz="quarter" idx="12"/>
          </p:nvPr>
        </p:nvSpPr>
        <p:spPr/>
        <p:txBody>
          <a:bodyPr/>
          <a:lstStyle/>
          <a:p>
            <a:fld id="{C647ADB1-D77A-664D-BC42-5055AEAFA5D6}" type="slidenum">
              <a:rPr lang="en-US" smtClean="0"/>
              <a:t>4</a:t>
            </a:fld>
            <a:endParaRPr lang="en-US"/>
          </a:p>
        </p:txBody>
      </p:sp>
      <p:sp>
        <p:nvSpPr>
          <p:cNvPr id="4" name="Content Placeholder 2">
            <a:extLst>
              <a:ext uri="{FF2B5EF4-FFF2-40B4-BE49-F238E27FC236}">
                <a16:creationId xmlns:a16="http://schemas.microsoft.com/office/drawing/2014/main" id="{E46AFA5E-E52F-A90D-1A4C-835ECD0F4BD3}"/>
              </a:ext>
            </a:extLst>
          </p:cNvPr>
          <p:cNvSpPr txBox="1">
            <a:spLocks/>
          </p:cNvSpPr>
          <p:nvPr/>
        </p:nvSpPr>
        <p:spPr>
          <a:xfrm>
            <a:off x="628650" y="4461411"/>
            <a:ext cx="7886700" cy="185209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400" dirty="0"/>
              <a:t>“Encouraged by the success of the program of binary star speckle interferometry initiated at Georgia State in 1977, CHARA was established in 1984 with the goal of promoting, designing, funding and operating a major new instrument capable of achieving new levels of angular resolution.”</a:t>
            </a:r>
          </a:p>
        </p:txBody>
      </p:sp>
      <p:pic>
        <p:nvPicPr>
          <p:cNvPr id="9" name="Picture 8">
            <a:extLst>
              <a:ext uri="{FF2B5EF4-FFF2-40B4-BE49-F238E27FC236}">
                <a16:creationId xmlns:a16="http://schemas.microsoft.com/office/drawing/2014/main" id="{7D707FBF-E701-D0C2-1AC4-6B628ABDA904}"/>
              </a:ext>
            </a:extLst>
          </p:cNvPr>
          <p:cNvPicPr>
            <a:picLocks noChangeAspect="1"/>
          </p:cNvPicPr>
          <p:nvPr/>
        </p:nvPicPr>
        <p:blipFill rotWithShape="1">
          <a:blip r:embed="rId4"/>
          <a:srcRect l="13809" t="14648" r="8008" b="8215"/>
          <a:stretch/>
        </p:blipFill>
        <p:spPr>
          <a:xfrm>
            <a:off x="267554" y="1672635"/>
            <a:ext cx="2273490" cy="2125078"/>
          </a:xfrm>
          <a:prstGeom prst="rect">
            <a:avLst/>
          </a:prstGeom>
        </p:spPr>
      </p:pic>
      <p:pic>
        <p:nvPicPr>
          <p:cNvPr id="8" name="Picture 7">
            <a:extLst>
              <a:ext uri="{FF2B5EF4-FFF2-40B4-BE49-F238E27FC236}">
                <a16:creationId xmlns:a16="http://schemas.microsoft.com/office/drawing/2014/main" id="{31E8BBAF-BE8D-B652-098C-E74D5AFCCCC5}"/>
              </a:ext>
            </a:extLst>
          </p:cNvPr>
          <p:cNvPicPr>
            <a:picLocks noChangeAspect="1"/>
          </p:cNvPicPr>
          <p:nvPr/>
        </p:nvPicPr>
        <p:blipFill rotWithShape="1">
          <a:blip r:embed="rId5"/>
          <a:srcRect l="5567" t="23892" r="3622" b="26528"/>
          <a:stretch/>
        </p:blipFill>
        <p:spPr>
          <a:xfrm>
            <a:off x="2377316" y="1536942"/>
            <a:ext cx="4389368" cy="2396464"/>
          </a:xfrm>
          <a:prstGeom prst="rect">
            <a:avLst/>
          </a:prstGeom>
        </p:spPr>
      </p:pic>
      <p:sp>
        <p:nvSpPr>
          <p:cNvPr id="11" name="TextBox 10">
            <a:extLst>
              <a:ext uri="{FF2B5EF4-FFF2-40B4-BE49-F238E27FC236}">
                <a16:creationId xmlns:a16="http://schemas.microsoft.com/office/drawing/2014/main" id="{991E2FF9-7B38-C70B-B0C9-2B377824E3F1}"/>
              </a:ext>
            </a:extLst>
          </p:cNvPr>
          <p:cNvSpPr txBox="1"/>
          <p:nvPr/>
        </p:nvSpPr>
        <p:spPr>
          <a:xfrm>
            <a:off x="7129849" y="3654490"/>
            <a:ext cx="1746597" cy="261610"/>
          </a:xfrm>
          <a:prstGeom prst="rect">
            <a:avLst/>
          </a:prstGeom>
          <a:noFill/>
        </p:spPr>
        <p:txBody>
          <a:bodyPr wrap="square" rtlCol="0">
            <a:spAutoFit/>
          </a:bodyPr>
          <a:lstStyle/>
          <a:p>
            <a:pPr algn="r"/>
            <a:r>
              <a:rPr lang="en-US" sz="1100" dirty="0">
                <a:solidFill>
                  <a:schemeClr val="tx1">
                    <a:lumMod val="75000"/>
                  </a:schemeClr>
                </a:solidFill>
              </a:rPr>
              <a:t>McAlister 1983</a:t>
            </a:r>
          </a:p>
        </p:txBody>
      </p:sp>
      <p:sp>
        <p:nvSpPr>
          <p:cNvPr id="12" name="TextBox 11">
            <a:extLst>
              <a:ext uri="{FF2B5EF4-FFF2-40B4-BE49-F238E27FC236}">
                <a16:creationId xmlns:a16="http://schemas.microsoft.com/office/drawing/2014/main" id="{3CA31D64-A027-EF1F-3BB4-AC576EDD3FA4}"/>
              </a:ext>
            </a:extLst>
          </p:cNvPr>
          <p:cNvSpPr txBox="1"/>
          <p:nvPr/>
        </p:nvSpPr>
        <p:spPr>
          <a:xfrm>
            <a:off x="2462348" y="1595717"/>
            <a:ext cx="824550" cy="369332"/>
          </a:xfrm>
          <a:prstGeom prst="rect">
            <a:avLst/>
          </a:prstGeom>
          <a:noFill/>
        </p:spPr>
        <p:txBody>
          <a:bodyPr wrap="square" rtlCol="0">
            <a:spAutoFit/>
          </a:bodyPr>
          <a:lstStyle/>
          <a:p>
            <a:r>
              <a:rPr lang="en-US" dirty="0" err="1">
                <a:solidFill>
                  <a:schemeClr val="bg2"/>
                </a:solidFill>
              </a:rPr>
              <a:t>κ</a:t>
            </a:r>
            <a:r>
              <a:rPr lang="en-US" dirty="0">
                <a:solidFill>
                  <a:schemeClr val="bg2"/>
                </a:solidFill>
              </a:rPr>
              <a:t> Uma</a:t>
            </a:r>
          </a:p>
        </p:txBody>
      </p:sp>
      <p:sp>
        <p:nvSpPr>
          <p:cNvPr id="13" name="TextBox 12">
            <a:extLst>
              <a:ext uri="{FF2B5EF4-FFF2-40B4-BE49-F238E27FC236}">
                <a16:creationId xmlns:a16="http://schemas.microsoft.com/office/drawing/2014/main" id="{77A4337B-58A9-B028-B84D-A9CF25398A68}"/>
              </a:ext>
            </a:extLst>
          </p:cNvPr>
          <p:cNvSpPr txBox="1"/>
          <p:nvPr/>
        </p:nvSpPr>
        <p:spPr>
          <a:xfrm>
            <a:off x="5522790" y="3535362"/>
            <a:ext cx="1206823" cy="369332"/>
          </a:xfrm>
          <a:prstGeom prst="rect">
            <a:avLst/>
          </a:prstGeom>
          <a:noFill/>
        </p:spPr>
        <p:txBody>
          <a:bodyPr wrap="square" rtlCol="0">
            <a:spAutoFit/>
          </a:bodyPr>
          <a:lstStyle/>
          <a:p>
            <a:pPr algn="r"/>
            <a:r>
              <a:rPr lang="en-US" dirty="0">
                <a:solidFill>
                  <a:schemeClr val="bg2"/>
                </a:solidFill>
              </a:rPr>
              <a:t>P = 36y</a:t>
            </a:r>
          </a:p>
        </p:txBody>
      </p:sp>
      <p:sp>
        <p:nvSpPr>
          <p:cNvPr id="5" name="TextBox 4">
            <a:extLst>
              <a:ext uri="{FF2B5EF4-FFF2-40B4-BE49-F238E27FC236}">
                <a16:creationId xmlns:a16="http://schemas.microsoft.com/office/drawing/2014/main" id="{F2B1C0F7-13F2-3EFB-2EC2-37E431D64006}"/>
              </a:ext>
            </a:extLst>
          </p:cNvPr>
          <p:cNvSpPr txBox="1"/>
          <p:nvPr/>
        </p:nvSpPr>
        <p:spPr>
          <a:xfrm>
            <a:off x="267554" y="1672635"/>
            <a:ext cx="892506" cy="307777"/>
          </a:xfrm>
          <a:prstGeom prst="rect">
            <a:avLst/>
          </a:prstGeom>
          <a:noFill/>
        </p:spPr>
        <p:txBody>
          <a:bodyPr wrap="square" rtlCol="0">
            <a:spAutoFit/>
          </a:bodyPr>
          <a:lstStyle/>
          <a:p>
            <a:r>
              <a:rPr lang="en-US" sz="1400" dirty="0" err="1">
                <a:solidFill>
                  <a:schemeClr val="tx1">
                    <a:lumMod val="75000"/>
                  </a:schemeClr>
                </a:solidFill>
              </a:rPr>
              <a:t>ρ</a:t>
            </a:r>
            <a:r>
              <a:rPr lang="en-US" sz="1400" dirty="0">
                <a:solidFill>
                  <a:schemeClr val="tx1">
                    <a:lumMod val="75000"/>
                  </a:schemeClr>
                </a:solidFill>
              </a:rPr>
              <a:t> = 0.3’’ </a:t>
            </a:r>
          </a:p>
        </p:txBody>
      </p:sp>
    </p:spTree>
    <p:extLst>
      <p:ext uri="{BB962C8B-B14F-4D97-AF65-F5344CB8AC3E}">
        <p14:creationId xmlns:p14="http://schemas.microsoft.com/office/powerpoint/2010/main" val="24180568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A3D3BF-A947-6B4B-B6A4-A3A50DE6598C}"/>
              </a:ext>
            </a:extLst>
          </p:cNvPr>
          <p:cNvSpPr>
            <a:spLocks noGrp="1"/>
          </p:cNvSpPr>
          <p:nvPr>
            <p:ph type="title"/>
          </p:nvPr>
        </p:nvSpPr>
        <p:spPr/>
        <p:txBody>
          <a:bodyPr anchor="t"/>
          <a:lstStyle/>
          <a:p>
            <a:r>
              <a:rPr lang="en-US" dirty="0"/>
              <a:t>US Naval Observatory</a:t>
            </a:r>
          </a:p>
        </p:txBody>
      </p:sp>
      <p:sp>
        <p:nvSpPr>
          <p:cNvPr id="9" name="Content Placeholder 8">
            <a:extLst>
              <a:ext uri="{FF2B5EF4-FFF2-40B4-BE49-F238E27FC236}">
                <a16:creationId xmlns:a16="http://schemas.microsoft.com/office/drawing/2014/main" id="{FF314069-117F-BCEB-E8BD-441AAE536FC3}"/>
              </a:ext>
            </a:extLst>
          </p:cNvPr>
          <p:cNvSpPr>
            <a:spLocks noGrp="1"/>
          </p:cNvSpPr>
          <p:nvPr>
            <p:ph sz="half" idx="2"/>
          </p:nvPr>
        </p:nvSpPr>
        <p:spPr>
          <a:xfrm>
            <a:off x="4813425" y="1564551"/>
            <a:ext cx="3886200" cy="4634638"/>
          </a:xfrm>
        </p:spPr>
        <p:txBody>
          <a:bodyPr>
            <a:normAutofit/>
          </a:bodyPr>
          <a:lstStyle/>
          <a:p>
            <a:r>
              <a:rPr lang="en-US" dirty="0"/>
              <a:t>Precise positions and magnitudes of celestial objects for navigation</a:t>
            </a:r>
          </a:p>
          <a:p>
            <a:r>
              <a:rPr lang="en-US" dirty="0"/>
              <a:t>‘Great equatorial’ 26-inch refractor built in 1873 </a:t>
            </a:r>
          </a:p>
          <a:p>
            <a:r>
              <a:rPr lang="en-US" dirty="0"/>
              <a:t>Washington Double Star Catalog:</a:t>
            </a:r>
          </a:p>
          <a:p>
            <a:pPr lvl="1"/>
            <a:r>
              <a:rPr lang="en-US" dirty="0"/>
              <a:t>&gt; 2 million measures of 154,000 double stars</a:t>
            </a:r>
          </a:p>
          <a:p>
            <a:pPr lvl="1"/>
            <a:r>
              <a:rPr lang="en-US" dirty="0"/>
              <a:t>~3300 Visual Orbits</a:t>
            </a:r>
          </a:p>
          <a:p>
            <a:endParaRPr lang="en-US" dirty="0"/>
          </a:p>
        </p:txBody>
      </p:sp>
      <p:sp>
        <p:nvSpPr>
          <p:cNvPr id="6" name="Slide Number Placeholder 5">
            <a:extLst>
              <a:ext uri="{FF2B5EF4-FFF2-40B4-BE49-F238E27FC236}">
                <a16:creationId xmlns:a16="http://schemas.microsoft.com/office/drawing/2014/main" id="{70BE49EB-957C-B448-B01A-D3BB227CC006}"/>
              </a:ext>
            </a:extLst>
          </p:cNvPr>
          <p:cNvSpPr>
            <a:spLocks noGrp="1"/>
          </p:cNvSpPr>
          <p:nvPr>
            <p:ph type="sldNum" sz="quarter" idx="12"/>
          </p:nvPr>
        </p:nvSpPr>
        <p:spPr/>
        <p:txBody>
          <a:bodyPr/>
          <a:lstStyle/>
          <a:p>
            <a:fld id="{C647ADB1-D77A-664D-BC42-5055AEAFA5D6}" type="slidenum">
              <a:rPr lang="en-US" smtClean="0"/>
              <a:pPr/>
              <a:t>5</a:t>
            </a:fld>
            <a:endParaRPr lang="en-US" dirty="0"/>
          </a:p>
        </p:txBody>
      </p:sp>
      <p:pic>
        <p:nvPicPr>
          <p:cNvPr id="10" name="Picture 1">
            <a:extLst>
              <a:ext uri="{FF2B5EF4-FFF2-40B4-BE49-F238E27FC236}">
                <a16:creationId xmlns:a16="http://schemas.microsoft.com/office/drawing/2014/main" id="{FB7907CE-F140-426B-AE88-6AA6A45CFFAE}"/>
              </a:ext>
            </a:extLst>
          </p:cNvPr>
          <p:cNvPicPr>
            <a:picLocks noChangeAspect="1"/>
          </p:cNvPicPr>
          <p:nvPr/>
        </p:nvPicPr>
        <p:blipFill rotWithShape="1">
          <a:blip r:embed="rId3">
            <a:extLst>
              <a:ext uri="{28A0092B-C50C-407E-A947-70E740481C1C}">
                <a14:useLocalDpi xmlns:a14="http://schemas.microsoft.com/office/drawing/2010/main" val="0"/>
              </a:ext>
            </a:extLst>
          </a:blip>
          <a:srcRect l="283" b="8776"/>
          <a:stretch/>
        </p:blipFill>
        <p:spPr bwMode="auto">
          <a:xfrm>
            <a:off x="436747" y="3591829"/>
            <a:ext cx="3893830" cy="2797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a:extLst>
              <a:ext uri="{FF2B5EF4-FFF2-40B4-BE49-F238E27FC236}">
                <a16:creationId xmlns:a16="http://schemas.microsoft.com/office/drawing/2014/main" id="{869753AE-5971-63BF-8CE8-7C275F603CDD}"/>
              </a:ext>
            </a:extLst>
          </p:cNvPr>
          <p:cNvPicPr>
            <a:picLocks noChangeAspect="1"/>
          </p:cNvPicPr>
          <p:nvPr/>
        </p:nvPicPr>
        <p:blipFill rotWithShape="1">
          <a:blip r:embed="rId4"/>
          <a:srcRect l="11032" t="9758" b="25071"/>
          <a:stretch/>
        </p:blipFill>
        <p:spPr>
          <a:xfrm>
            <a:off x="436746" y="1364633"/>
            <a:ext cx="3893830" cy="1901538"/>
          </a:xfrm>
          <a:prstGeom prst="rect">
            <a:avLst/>
          </a:prstGeom>
        </p:spPr>
      </p:pic>
    </p:spTree>
    <p:extLst>
      <p:ext uri="{BB962C8B-B14F-4D97-AF65-F5344CB8AC3E}">
        <p14:creationId xmlns:p14="http://schemas.microsoft.com/office/powerpoint/2010/main" val="12768121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A3D3BF-A947-6B4B-B6A4-A3A50DE6598C}"/>
              </a:ext>
            </a:extLst>
          </p:cNvPr>
          <p:cNvSpPr>
            <a:spLocks noGrp="1"/>
          </p:cNvSpPr>
          <p:nvPr>
            <p:ph type="title"/>
          </p:nvPr>
        </p:nvSpPr>
        <p:spPr/>
        <p:txBody>
          <a:bodyPr anchor="t"/>
          <a:lstStyle/>
          <a:p>
            <a:r>
              <a:rPr lang="en-US" dirty="0"/>
              <a:t>Double Stars at USNO</a:t>
            </a:r>
          </a:p>
        </p:txBody>
      </p:sp>
      <p:sp>
        <p:nvSpPr>
          <p:cNvPr id="9" name="Content Placeholder 8">
            <a:extLst>
              <a:ext uri="{FF2B5EF4-FFF2-40B4-BE49-F238E27FC236}">
                <a16:creationId xmlns:a16="http://schemas.microsoft.com/office/drawing/2014/main" id="{FF314069-117F-BCEB-E8BD-441AAE536FC3}"/>
              </a:ext>
            </a:extLst>
          </p:cNvPr>
          <p:cNvSpPr>
            <a:spLocks noGrp="1"/>
          </p:cNvSpPr>
          <p:nvPr>
            <p:ph sz="half" idx="2"/>
          </p:nvPr>
        </p:nvSpPr>
        <p:spPr>
          <a:xfrm>
            <a:off x="4813425" y="1563623"/>
            <a:ext cx="3886200" cy="4792728"/>
          </a:xfrm>
        </p:spPr>
        <p:txBody>
          <a:bodyPr>
            <a:normAutofit fontScale="92500"/>
          </a:bodyPr>
          <a:lstStyle/>
          <a:p>
            <a:r>
              <a:rPr lang="en-US" dirty="0"/>
              <a:t>Double star observing at USNO since 1890’s using micrometry and photographic techniques</a:t>
            </a:r>
          </a:p>
          <a:p>
            <a:r>
              <a:rPr lang="en-US" dirty="0"/>
              <a:t>In 1964 USNO took over Double Star Database</a:t>
            </a:r>
          </a:p>
          <a:p>
            <a:r>
              <a:rPr lang="en-US" dirty="0"/>
              <a:t>Speckle interferometry program began in 1990 using Intensified CCDs (ICCD)</a:t>
            </a:r>
          </a:p>
          <a:p>
            <a:r>
              <a:rPr lang="en-US" dirty="0"/>
              <a:t>Upgrade speckle camera to EMCCD in 2020</a:t>
            </a:r>
          </a:p>
        </p:txBody>
      </p:sp>
      <p:sp>
        <p:nvSpPr>
          <p:cNvPr id="6" name="Slide Number Placeholder 5">
            <a:extLst>
              <a:ext uri="{FF2B5EF4-FFF2-40B4-BE49-F238E27FC236}">
                <a16:creationId xmlns:a16="http://schemas.microsoft.com/office/drawing/2014/main" id="{70BE49EB-957C-B448-B01A-D3BB227CC006}"/>
              </a:ext>
            </a:extLst>
          </p:cNvPr>
          <p:cNvSpPr>
            <a:spLocks noGrp="1"/>
          </p:cNvSpPr>
          <p:nvPr>
            <p:ph type="sldNum" sz="quarter" idx="12"/>
          </p:nvPr>
        </p:nvSpPr>
        <p:spPr/>
        <p:txBody>
          <a:bodyPr/>
          <a:lstStyle/>
          <a:p>
            <a:fld id="{C647ADB1-D77A-664D-BC42-5055AEAFA5D6}" type="slidenum">
              <a:rPr lang="en-US" smtClean="0"/>
              <a:pPr/>
              <a:t>6</a:t>
            </a:fld>
            <a:endParaRPr lang="en-US" dirty="0"/>
          </a:p>
        </p:txBody>
      </p:sp>
      <p:pic>
        <p:nvPicPr>
          <p:cNvPr id="8" name="Picture 3">
            <a:extLst>
              <a:ext uri="{FF2B5EF4-FFF2-40B4-BE49-F238E27FC236}">
                <a16:creationId xmlns:a16="http://schemas.microsoft.com/office/drawing/2014/main" id="{1ECC277A-F328-3129-7B4C-A46F1321E8B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14349" y="1525574"/>
            <a:ext cx="3730067" cy="46604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CD0269AA-D14E-917A-291C-90D5C6E9CAAA}"/>
              </a:ext>
            </a:extLst>
          </p:cNvPr>
          <p:cNvSpPr txBox="1"/>
          <p:nvPr/>
        </p:nvSpPr>
        <p:spPr>
          <a:xfrm>
            <a:off x="1027660" y="5789930"/>
            <a:ext cx="2703443" cy="369332"/>
          </a:xfrm>
          <a:prstGeom prst="rect">
            <a:avLst/>
          </a:prstGeom>
          <a:noFill/>
        </p:spPr>
        <p:txBody>
          <a:bodyPr wrap="square" rtlCol="0">
            <a:spAutoFit/>
          </a:bodyPr>
          <a:lstStyle/>
          <a:p>
            <a:pPr algn="ctr"/>
            <a:r>
              <a:rPr lang="en-US" dirty="0"/>
              <a:t>26-inch refractor</a:t>
            </a:r>
          </a:p>
        </p:txBody>
      </p:sp>
    </p:spTree>
    <p:extLst>
      <p:ext uri="{BB962C8B-B14F-4D97-AF65-F5344CB8AC3E}">
        <p14:creationId xmlns:p14="http://schemas.microsoft.com/office/powerpoint/2010/main" val="22887317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noAutofit/>
          </a:bodyPr>
          <a:lstStyle/>
          <a:p>
            <a:r>
              <a:rPr lang="en-US" dirty="0"/>
              <a:t>Double Stars at USNO</a:t>
            </a:r>
            <a:endParaRPr lang="en-US" i="1" dirty="0"/>
          </a:p>
        </p:txBody>
      </p:sp>
      <p:pic>
        <p:nvPicPr>
          <p:cNvPr id="15" name="Content Placeholder 6">
            <a:extLst>
              <a:ext uri="{FF2B5EF4-FFF2-40B4-BE49-F238E27FC236}">
                <a16:creationId xmlns:a16="http://schemas.microsoft.com/office/drawing/2014/main" id="{20C22A12-4589-134F-96B7-35F37573AE6E}"/>
              </a:ext>
            </a:extLst>
          </p:cNvPr>
          <p:cNvPicPr>
            <a:picLocks noGrp="1" noChangeAspect="1"/>
          </p:cNvPicPr>
          <p:nvPr>
            <p:ph sz="half" idx="1"/>
          </p:nvPr>
        </p:nvPicPr>
        <p:blipFill rotWithShape="1">
          <a:blip r:embed="rId3">
            <a:extLst>
              <a:ext uri="{28A0092B-C50C-407E-A947-70E740481C1C}">
                <a14:useLocalDpi xmlns:a14="http://schemas.microsoft.com/office/drawing/2010/main" val="0"/>
              </a:ext>
            </a:extLst>
          </a:blip>
          <a:srcRect l="3083"/>
          <a:stretch/>
        </p:blipFill>
        <p:spPr>
          <a:xfrm>
            <a:off x="501893" y="1386428"/>
            <a:ext cx="8345122" cy="4848512"/>
          </a:xfrm>
        </p:spPr>
      </p:pic>
      <p:sp>
        <p:nvSpPr>
          <p:cNvPr id="16" name="Rectangle 15">
            <a:extLst>
              <a:ext uri="{FF2B5EF4-FFF2-40B4-BE49-F238E27FC236}">
                <a16:creationId xmlns:a16="http://schemas.microsoft.com/office/drawing/2014/main" id="{7CF3A798-A21C-86AE-F7A2-3D9382BB014F}"/>
              </a:ext>
            </a:extLst>
          </p:cNvPr>
          <p:cNvSpPr/>
          <p:nvPr/>
        </p:nvSpPr>
        <p:spPr>
          <a:xfrm>
            <a:off x="3474307" y="3709553"/>
            <a:ext cx="3136558" cy="2133600"/>
          </a:xfrm>
          <a:prstGeom prst="rect">
            <a:avLst/>
          </a:prstGeom>
          <a:no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B547DE6F-34B6-9043-B1D6-5B4A8B7BA5F4}"/>
              </a:ext>
            </a:extLst>
          </p:cNvPr>
          <p:cNvSpPr txBox="1"/>
          <p:nvPr/>
        </p:nvSpPr>
        <p:spPr>
          <a:xfrm>
            <a:off x="4494653" y="3316105"/>
            <a:ext cx="1188308" cy="383060"/>
          </a:xfrm>
          <a:prstGeom prst="rect">
            <a:avLst/>
          </a:prstGeom>
          <a:noFill/>
        </p:spPr>
        <p:txBody>
          <a:bodyPr wrap="square" rtlCol="0">
            <a:spAutoFit/>
          </a:bodyPr>
          <a:lstStyle/>
          <a:p>
            <a:pPr algn="ctr"/>
            <a:r>
              <a:rPr lang="en-US" b="1" dirty="0">
                <a:solidFill>
                  <a:schemeClr val="bg1"/>
                </a:solidFill>
              </a:rPr>
              <a:t>USNO 26”</a:t>
            </a:r>
          </a:p>
        </p:txBody>
      </p:sp>
      <p:sp>
        <p:nvSpPr>
          <p:cNvPr id="9" name="Rectangle 8">
            <a:extLst>
              <a:ext uri="{FF2B5EF4-FFF2-40B4-BE49-F238E27FC236}">
                <a16:creationId xmlns:a16="http://schemas.microsoft.com/office/drawing/2014/main" id="{97809F54-69A6-E147-BECE-52E1C63EE56E}"/>
              </a:ext>
            </a:extLst>
          </p:cNvPr>
          <p:cNvSpPr/>
          <p:nvPr/>
        </p:nvSpPr>
        <p:spPr>
          <a:xfrm>
            <a:off x="788771" y="4531275"/>
            <a:ext cx="2685535" cy="1311877"/>
          </a:xfrm>
          <a:prstGeom prst="rect">
            <a:avLst/>
          </a:prstGeom>
          <a:noFill/>
          <a:ln w="50800">
            <a:solidFill>
              <a:srgbClr val="0432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2F76E436-1D52-754B-A01F-86D001580F39}"/>
              </a:ext>
            </a:extLst>
          </p:cNvPr>
          <p:cNvSpPr txBox="1"/>
          <p:nvPr/>
        </p:nvSpPr>
        <p:spPr>
          <a:xfrm>
            <a:off x="1602457" y="4086432"/>
            <a:ext cx="1188308" cy="383060"/>
          </a:xfrm>
          <a:prstGeom prst="rect">
            <a:avLst/>
          </a:prstGeom>
          <a:noFill/>
        </p:spPr>
        <p:txBody>
          <a:bodyPr wrap="square" rtlCol="0">
            <a:spAutoFit/>
          </a:bodyPr>
          <a:lstStyle/>
          <a:p>
            <a:pPr algn="ctr"/>
            <a:r>
              <a:rPr lang="en-US" b="1" dirty="0">
                <a:solidFill>
                  <a:srgbClr val="0432FF"/>
                </a:solidFill>
              </a:rPr>
              <a:t>CHARA</a:t>
            </a:r>
          </a:p>
        </p:txBody>
      </p:sp>
      <p:sp>
        <p:nvSpPr>
          <p:cNvPr id="17" name="Rectangle 16">
            <a:extLst>
              <a:ext uri="{FF2B5EF4-FFF2-40B4-BE49-F238E27FC236}">
                <a16:creationId xmlns:a16="http://schemas.microsoft.com/office/drawing/2014/main" id="{AF33DCC4-6241-B244-B3B9-80143A5AB78B}"/>
              </a:ext>
            </a:extLst>
          </p:cNvPr>
          <p:cNvSpPr/>
          <p:nvPr/>
        </p:nvSpPr>
        <p:spPr>
          <a:xfrm>
            <a:off x="1446768" y="3252353"/>
            <a:ext cx="2993110" cy="2590799"/>
          </a:xfrm>
          <a:prstGeom prst="rect">
            <a:avLst/>
          </a:prstGeom>
          <a:noFill/>
          <a:ln w="508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FCA36FD9-9186-4242-A13A-3B86BF02B705}"/>
              </a:ext>
            </a:extLst>
          </p:cNvPr>
          <p:cNvSpPr txBox="1"/>
          <p:nvPr/>
        </p:nvSpPr>
        <p:spPr>
          <a:xfrm>
            <a:off x="2302284" y="2869292"/>
            <a:ext cx="1188308" cy="383060"/>
          </a:xfrm>
          <a:prstGeom prst="rect">
            <a:avLst/>
          </a:prstGeom>
          <a:noFill/>
        </p:spPr>
        <p:txBody>
          <a:bodyPr wrap="square" rtlCol="0">
            <a:spAutoFit/>
          </a:bodyPr>
          <a:lstStyle/>
          <a:p>
            <a:pPr algn="ctr"/>
            <a:r>
              <a:rPr lang="en-US" b="1" dirty="0">
                <a:solidFill>
                  <a:srgbClr val="7030A0"/>
                </a:solidFill>
              </a:rPr>
              <a:t>SOAR</a:t>
            </a:r>
          </a:p>
        </p:txBody>
      </p:sp>
      <p:sp>
        <p:nvSpPr>
          <p:cNvPr id="19" name="Rectangle 18">
            <a:extLst>
              <a:ext uri="{FF2B5EF4-FFF2-40B4-BE49-F238E27FC236}">
                <a16:creationId xmlns:a16="http://schemas.microsoft.com/office/drawing/2014/main" id="{E00BB551-5394-0547-8036-F59B29915E0E}"/>
              </a:ext>
            </a:extLst>
          </p:cNvPr>
          <p:cNvSpPr/>
          <p:nvPr/>
        </p:nvSpPr>
        <p:spPr>
          <a:xfrm>
            <a:off x="1252548" y="2430629"/>
            <a:ext cx="2993110" cy="3412523"/>
          </a:xfrm>
          <a:prstGeom prst="rect">
            <a:avLst/>
          </a:prstGeom>
          <a:noFill/>
          <a:ln w="508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29238AB3-CC0E-534E-B58E-BDF332382632}"/>
              </a:ext>
            </a:extLst>
          </p:cNvPr>
          <p:cNvSpPr txBox="1"/>
          <p:nvPr/>
        </p:nvSpPr>
        <p:spPr>
          <a:xfrm>
            <a:off x="2025479" y="2027736"/>
            <a:ext cx="1188308" cy="383060"/>
          </a:xfrm>
          <a:prstGeom prst="rect">
            <a:avLst/>
          </a:prstGeom>
          <a:noFill/>
        </p:spPr>
        <p:txBody>
          <a:bodyPr wrap="square" rtlCol="0">
            <a:spAutoFit/>
          </a:bodyPr>
          <a:lstStyle/>
          <a:p>
            <a:pPr algn="ctr"/>
            <a:r>
              <a:rPr lang="en-US" b="1" dirty="0">
                <a:solidFill>
                  <a:srgbClr val="7030A0"/>
                </a:solidFill>
              </a:rPr>
              <a:t>Gemini</a:t>
            </a:r>
          </a:p>
        </p:txBody>
      </p:sp>
      <p:sp>
        <p:nvSpPr>
          <p:cNvPr id="3" name="TextBox 2">
            <a:extLst>
              <a:ext uri="{FF2B5EF4-FFF2-40B4-BE49-F238E27FC236}">
                <a16:creationId xmlns:a16="http://schemas.microsoft.com/office/drawing/2014/main" id="{6B86575A-C99B-7F42-AF05-2462B8CA5A57}"/>
              </a:ext>
            </a:extLst>
          </p:cNvPr>
          <p:cNvSpPr txBox="1"/>
          <p:nvPr/>
        </p:nvSpPr>
        <p:spPr>
          <a:xfrm>
            <a:off x="501893" y="5928039"/>
            <a:ext cx="8343171" cy="246221"/>
          </a:xfrm>
          <a:prstGeom prst="rect">
            <a:avLst/>
          </a:prstGeom>
          <a:solidFill>
            <a:schemeClr val="tx1"/>
          </a:solidFill>
        </p:spPr>
        <p:txBody>
          <a:bodyPr wrap="square" rtlCol="0">
            <a:spAutoFit/>
          </a:bodyPr>
          <a:lstStyle/>
          <a:p>
            <a:pPr algn="r"/>
            <a:r>
              <a:rPr lang="en-US" sz="1000" dirty="0">
                <a:solidFill>
                  <a:schemeClr val="bg1"/>
                </a:solidFill>
              </a:rPr>
              <a:t>0.01”                                               0.1”                                                 1”                                                   10”                                               100”                                          1000”</a:t>
            </a:r>
          </a:p>
        </p:txBody>
      </p:sp>
      <p:sp>
        <p:nvSpPr>
          <p:cNvPr id="14" name="TextBox 13">
            <a:extLst>
              <a:ext uri="{FF2B5EF4-FFF2-40B4-BE49-F238E27FC236}">
                <a16:creationId xmlns:a16="http://schemas.microsoft.com/office/drawing/2014/main" id="{19805CF6-7CF7-0DE8-8FD2-BECBF81CFA7D}"/>
              </a:ext>
            </a:extLst>
          </p:cNvPr>
          <p:cNvSpPr txBox="1"/>
          <p:nvPr/>
        </p:nvSpPr>
        <p:spPr>
          <a:xfrm rot="16200000">
            <a:off x="-642638" y="3529885"/>
            <a:ext cx="1838325" cy="338554"/>
          </a:xfrm>
          <a:prstGeom prst="rect">
            <a:avLst/>
          </a:prstGeom>
          <a:noFill/>
        </p:spPr>
        <p:txBody>
          <a:bodyPr wrap="square" rtlCol="0">
            <a:spAutoFit/>
          </a:bodyPr>
          <a:lstStyle/>
          <a:p>
            <a:pPr algn="ctr"/>
            <a:r>
              <a:rPr lang="en-US" sz="1600" dirty="0"/>
              <a:t>Delta Magnitude</a:t>
            </a:r>
          </a:p>
        </p:txBody>
      </p:sp>
      <p:sp>
        <p:nvSpPr>
          <p:cNvPr id="5" name="Rectangle 4">
            <a:extLst>
              <a:ext uri="{FF2B5EF4-FFF2-40B4-BE49-F238E27FC236}">
                <a16:creationId xmlns:a16="http://schemas.microsoft.com/office/drawing/2014/main" id="{F0023E00-D606-E1C3-D292-970D443A56CD}"/>
              </a:ext>
            </a:extLst>
          </p:cNvPr>
          <p:cNvSpPr/>
          <p:nvPr/>
        </p:nvSpPr>
        <p:spPr>
          <a:xfrm>
            <a:off x="501894" y="3387435"/>
            <a:ext cx="137148" cy="62345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236994D7-3FD8-9C96-34CD-3A7C9C228955}"/>
              </a:ext>
            </a:extLst>
          </p:cNvPr>
          <p:cNvSpPr txBox="1"/>
          <p:nvPr/>
        </p:nvSpPr>
        <p:spPr>
          <a:xfrm>
            <a:off x="3663228" y="6265164"/>
            <a:ext cx="1838325" cy="338554"/>
          </a:xfrm>
          <a:prstGeom prst="rect">
            <a:avLst/>
          </a:prstGeom>
          <a:noFill/>
        </p:spPr>
        <p:txBody>
          <a:bodyPr wrap="square" rtlCol="0">
            <a:spAutoFit/>
          </a:bodyPr>
          <a:lstStyle/>
          <a:p>
            <a:pPr algn="ctr"/>
            <a:r>
              <a:rPr lang="en-US" sz="1600" dirty="0"/>
              <a:t>Separation (arcsec)</a:t>
            </a:r>
          </a:p>
        </p:txBody>
      </p:sp>
    </p:spTree>
    <p:extLst>
      <p:ext uri="{BB962C8B-B14F-4D97-AF65-F5344CB8AC3E}">
        <p14:creationId xmlns:p14="http://schemas.microsoft.com/office/powerpoint/2010/main" val="451318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2" grpId="0"/>
      <p:bldP spid="9" grpId="0" animBg="1"/>
      <p:bldP spid="6" grpId="0"/>
      <p:bldP spid="17" grpId="0" animBg="1"/>
      <p:bldP spid="18" grpId="0"/>
      <p:bldP spid="19" grpId="0" animBg="1"/>
      <p:bldP spid="2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ECF165-5B71-3A4F-4C67-6ED72EA853A4}"/>
              </a:ext>
            </a:extLst>
          </p:cNvPr>
          <p:cNvSpPr>
            <a:spLocks noGrp="1"/>
          </p:cNvSpPr>
          <p:nvPr>
            <p:ph type="title"/>
          </p:nvPr>
        </p:nvSpPr>
        <p:spPr/>
        <p:txBody>
          <a:bodyPr/>
          <a:lstStyle/>
          <a:p>
            <a:r>
              <a:rPr lang="en-US" dirty="0"/>
              <a:t>EMCCD Speckle Camera</a:t>
            </a:r>
          </a:p>
        </p:txBody>
      </p:sp>
      <p:sp>
        <p:nvSpPr>
          <p:cNvPr id="3" name="Text Placeholder 2">
            <a:extLst>
              <a:ext uri="{FF2B5EF4-FFF2-40B4-BE49-F238E27FC236}">
                <a16:creationId xmlns:a16="http://schemas.microsoft.com/office/drawing/2014/main" id="{41158263-6825-7E03-A7D6-4DA5D33071CB}"/>
              </a:ext>
            </a:extLst>
          </p:cNvPr>
          <p:cNvSpPr>
            <a:spLocks noGrp="1"/>
          </p:cNvSpPr>
          <p:nvPr>
            <p:ph type="body" idx="1"/>
          </p:nvPr>
        </p:nvSpPr>
        <p:spPr/>
        <p:txBody>
          <a:bodyPr/>
          <a:lstStyle/>
          <a:p>
            <a:r>
              <a:rPr lang="en-US" dirty="0"/>
              <a:t>Design, install, &amp; calibration</a:t>
            </a:r>
          </a:p>
        </p:txBody>
      </p:sp>
      <p:sp>
        <p:nvSpPr>
          <p:cNvPr id="4" name="Slide Number Placeholder 3">
            <a:extLst>
              <a:ext uri="{FF2B5EF4-FFF2-40B4-BE49-F238E27FC236}">
                <a16:creationId xmlns:a16="http://schemas.microsoft.com/office/drawing/2014/main" id="{DDD18A49-A32A-01D3-2639-FEAB3FC4FC70}"/>
              </a:ext>
            </a:extLst>
          </p:cNvPr>
          <p:cNvSpPr>
            <a:spLocks noGrp="1"/>
          </p:cNvSpPr>
          <p:nvPr>
            <p:ph type="sldNum" sz="quarter" idx="12"/>
          </p:nvPr>
        </p:nvSpPr>
        <p:spPr/>
        <p:txBody>
          <a:bodyPr/>
          <a:lstStyle/>
          <a:p>
            <a:fld id="{C647ADB1-D77A-664D-BC42-5055AEAFA5D6}" type="slidenum">
              <a:rPr lang="en-US" smtClean="0"/>
              <a:t>8</a:t>
            </a:fld>
            <a:endParaRPr lang="en-US" dirty="0"/>
          </a:p>
        </p:txBody>
      </p:sp>
    </p:spTree>
    <p:extLst>
      <p:ext uri="{BB962C8B-B14F-4D97-AF65-F5344CB8AC3E}">
        <p14:creationId xmlns:p14="http://schemas.microsoft.com/office/powerpoint/2010/main" val="2957408492"/>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22961</TotalTime>
  <Words>1365</Words>
  <Application>Microsoft Macintosh PowerPoint</Application>
  <PresentationFormat>On-screen Show (4:3)</PresentationFormat>
  <Paragraphs>350</Paragraphs>
  <Slides>31</Slides>
  <Notes>18</Notes>
  <HiddenSlides>7</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31</vt:i4>
      </vt:variant>
    </vt:vector>
  </HeadingPairs>
  <TitlesOfParts>
    <vt:vector size="37" baseType="lpstr">
      <vt:lpstr>Arial</vt:lpstr>
      <vt:lpstr>Calibri</vt:lpstr>
      <vt:lpstr>Calibri Light</vt:lpstr>
      <vt:lpstr>Cambria Math</vt:lpstr>
      <vt:lpstr>Symbol</vt:lpstr>
      <vt:lpstr>Office Theme</vt:lpstr>
      <vt:lpstr>EMCCD Speckle Interferometry at the      US Naval Observatory</vt:lpstr>
      <vt:lpstr>Speckle Interferometry</vt:lpstr>
      <vt:lpstr>Speckle Interferometry</vt:lpstr>
      <vt:lpstr>Speckle Interferometry</vt:lpstr>
      <vt:lpstr>Speckle Interferometry at GSU</vt:lpstr>
      <vt:lpstr>US Naval Observatory</vt:lpstr>
      <vt:lpstr>Double Stars at USNO</vt:lpstr>
      <vt:lpstr>Double Stars at USNO</vt:lpstr>
      <vt:lpstr>EMCCD Speckle Camera</vt:lpstr>
      <vt:lpstr>Camera Head Design</vt:lpstr>
      <vt:lpstr>EMCCD + Camera Head Mounted</vt:lpstr>
      <vt:lpstr>Slit-Mask Calibration</vt:lpstr>
      <vt:lpstr>Separation (r) vs. Delta-m (Dm)</vt:lpstr>
      <vt:lpstr>ICCD vs. EMCCD Capabilities</vt:lpstr>
      <vt:lpstr>Double Star Observations</vt:lpstr>
      <vt:lpstr>2020 – 2022A Observations</vt:lpstr>
      <vt:lpstr>2020 – 2022A Observations</vt:lpstr>
      <vt:lpstr>2020 – 2022A Observations</vt:lpstr>
      <vt:lpstr>2020 – 2022A Observations</vt:lpstr>
      <vt:lpstr>Speckle Delta Magnitudes</vt:lpstr>
      <vt:lpstr>Speckle Delta Magnitudes</vt:lpstr>
      <vt:lpstr>PowerPoint Presentation</vt:lpstr>
      <vt:lpstr>Summary</vt:lpstr>
      <vt:lpstr>PowerPoint Presentation</vt:lpstr>
      <vt:lpstr>Slit-Mask Calibration</vt:lpstr>
      <vt:lpstr>Magnitude Limits</vt:lpstr>
      <vt:lpstr>Separation (r) vs. Delta-m (Dm)</vt:lpstr>
      <vt:lpstr>2020 – 2022A Observations</vt:lpstr>
      <vt:lpstr>2020 – 2022A Observations</vt:lpstr>
      <vt:lpstr>Speckle delta magnitudes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Double &amp; Binary Stars</dc:title>
  <dc:creator>Matson, Rachel A CIV USN NAVOBSY DC (USA)</dc:creator>
  <cp:lastModifiedBy>Matson, Rachel A CIV USN NAVOBSY DC (USA)</cp:lastModifiedBy>
  <cp:revision>64</cp:revision>
  <dcterms:created xsi:type="dcterms:W3CDTF">2021-10-27T20:57:11Z</dcterms:created>
  <dcterms:modified xsi:type="dcterms:W3CDTF">2023-03-09T15:40:14Z</dcterms:modified>
</cp:coreProperties>
</file>