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67" r:id="rId4"/>
    <p:sldId id="266" r:id="rId5"/>
    <p:sldId id="270" r:id="rId6"/>
    <p:sldId id="265" r:id="rId7"/>
    <p:sldId id="258" r:id="rId8"/>
    <p:sldId id="263" r:id="rId9"/>
    <p:sldId id="271" r:id="rId10"/>
    <p:sldId id="259" r:id="rId11"/>
    <p:sldId id="260" r:id="rId12"/>
    <p:sldId id="261" r:id="rId13"/>
    <p:sldId id="262" r:id="rId14"/>
    <p:sldId id="264"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A6"/>
    <a:srgbClr val="D85053"/>
    <a:srgbClr val="BF5959"/>
    <a:srgbClr val="B96B6B"/>
    <a:srgbClr val="876BA5"/>
    <a:srgbClr val="D55263"/>
    <a:srgbClr val="E890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775" autoAdjust="0"/>
  </p:normalViewPr>
  <p:slideViewPr>
    <p:cSldViewPr snapToGrid="0" snapToObjects="1">
      <p:cViewPr varScale="1">
        <p:scale>
          <a:sx n="101" d="100"/>
          <a:sy n="101" d="100"/>
        </p:scale>
        <p:origin x="904" y="192"/>
      </p:cViewPr>
      <p:guideLst/>
    </p:cSldViewPr>
  </p:slideViewPr>
  <p:notesTextViewPr>
    <p:cViewPr>
      <p:scale>
        <a:sx n="1" d="1"/>
        <a:sy n="1" d="1"/>
      </p:scale>
      <p:origin x="0" y="0"/>
    </p:cViewPr>
  </p:notesText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EE70FA8-2E2D-CC47-9F12-41210C0FEBC0}" type="datetimeFigureOut">
              <a:rPr lang="en-US" smtClean="0"/>
              <a:t>3/12/23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9E4355-2EDA-014E-97D8-D27E31D8C170}" type="slidenum">
              <a:rPr lang="en-US" smtClean="0"/>
              <a:t>‹#›</a:t>
            </a:fld>
            <a:endParaRPr lang="en-US"/>
          </a:p>
        </p:txBody>
      </p:sp>
    </p:spTree>
    <p:extLst>
      <p:ext uri="{BB962C8B-B14F-4D97-AF65-F5344CB8AC3E}">
        <p14:creationId xmlns:p14="http://schemas.microsoft.com/office/powerpoint/2010/main" val="179452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Monday, March 13, 2023, 9:20 a.m.</a:t>
            </a:r>
          </a:p>
          <a:p>
            <a:pPr marL="291179" indent="-291179">
              <a:buFont typeface="Arial" panose="020B0604020202020204" pitchFamily="34" charset="0"/>
              <a:buChar char="•"/>
            </a:pPr>
            <a:endParaRPr lang="en-US" sz="1800" dirty="0"/>
          </a:p>
          <a:p>
            <a:pPr marL="291179" indent="-291179">
              <a:buFont typeface="Arial" panose="020B0604020202020204" pitchFamily="34" charset="0"/>
              <a:buChar char="•"/>
            </a:pPr>
            <a:r>
              <a:rPr lang="en-US" sz="1800" dirty="0"/>
              <a:t>Happy Monday, everybody!</a:t>
            </a:r>
          </a:p>
          <a:p>
            <a:pPr marL="291179" indent="-291179">
              <a:buFont typeface="Arial" panose="020B0604020202020204" pitchFamily="34" charset="0"/>
              <a:buChar char="•"/>
            </a:pPr>
            <a:r>
              <a:rPr lang="en-US" sz="1800" dirty="0"/>
              <a:t>I’m Sara Rosen, dean of the College of Arts &amp; Sciences at Georgia State University.</a:t>
            </a:r>
          </a:p>
          <a:p>
            <a:pPr marL="291179" indent="-291179">
              <a:buFont typeface="Arial" panose="020B0604020202020204" pitchFamily="34" charset="0"/>
              <a:buChar char="•"/>
            </a:pPr>
            <a:r>
              <a:rPr lang="en-US" sz="1800" dirty="0"/>
              <a:t>It is my distinct pleasure to welcome you to GSU for the 2023 CHARA Science Meeting.</a:t>
            </a:r>
          </a:p>
          <a:p>
            <a:pPr marL="291179" indent="-291179">
              <a:buFont typeface="Arial" panose="020B0604020202020204" pitchFamily="34" charset="0"/>
              <a:buChar char="•"/>
            </a:pPr>
            <a:r>
              <a:rPr lang="en-US" sz="1800" dirty="0"/>
              <a:t>This is the 17th meeting since 2005, and the first to be held in Atlanta since 2015.</a:t>
            </a:r>
          </a:p>
          <a:p>
            <a:pPr marL="291179" indent="-291179">
              <a:buFont typeface="Arial" panose="020B0604020202020204" pitchFamily="34" charset="0"/>
              <a:buChar char="•"/>
            </a:pPr>
            <a:r>
              <a:rPr lang="en-US" sz="1800" dirty="0"/>
              <a:t>We are so excited to bring the CHARA community together to discuss recent developments and scientific results at the CHARA Array. </a:t>
            </a:r>
          </a:p>
        </p:txBody>
      </p:sp>
      <p:sp>
        <p:nvSpPr>
          <p:cNvPr id="4" name="Slide Number Placeholder 3"/>
          <p:cNvSpPr>
            <a:spLocks noGrp="1"/>
          </p:cNvSpPr>
          <p:nvPr>
            <p:ph type="sldNum" sz="quarter" idx="10"/>
          </p:nvPr>
        </p:nvSpPr>
        <p:spPr/>
        <p:txBody>
          <a:bodyPr/>
          <a:lstStyle/>
          <a:p>
            <a:fld id="{159E4355-2EDA-014E-97D8-D27E31D8C170}" type="slidenum">
              <a:rPr lang="en-US" smtClean="0"/>
              <a:t>1</a:t>
            </a:fld>
            <a:endParaRPr lang="en-US"/>
          </a:p>
        </p:txBody>
      </p:sp>
    </p:spTree>
    <p:extLst>
      <p:ext uri="{BB962C8B-B14F-4D97-AF65-F5344CB8AC3E}">
        <p14:creationId xmlns:p14="http://schemas.microsoft.com/office/powerpoint/2010/main" val="130552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are several special participants this year who I would like to recognize briefly… </a:t>
            </a:r>
          </a:p>
          <a:p>
            <a:endParaRPr lang="en-US" sz="1800" dirty="0"/>
          </a:p>
          <a:p>
            <a:pPr marL="291179" indent="-291179">
              <a:buFont typeface="Arial" panose="020B0604020202020204" pitchFamily="34" charset="0"/>
              <a:buChar char="•"/>
            </a:pPr>
            <a:r>
              <a:rPr lang="en-US" sz="1800" dirty="0"/>
              <a:t>First is Dr. Hal McAlister, Regents’ Professor Emeritus of Physics &amp; Astronomy and founding director of CHARA.</a:t>
            </a:r>
          </a:p>
          <a:p>
            <a:pPr marL="291179" indent="-291179">
              <a:buFont typeface="Arial" panose="020B0604020202020204" pitchFamily="34" charset="0"/>
              <a:buChar char="•"/>
            </a:pPr>
            <a:r>
              <a:rPr lang="en-US" sz="1800" dirty="0"/>
              <a:t>Dr. McAlister will present this morning on the history of CHARA and interferometry at Mount Wilson.</a:t>
            </a:r>
          </a:p>
          <a:p>
            <a:pPr marL="291179" indent="-291179">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159E4355-2EDA-014E-97D8-D27E31D8C170}" type="slidenum">
              <a:rPr lang="en-US" smtClean="0"/>
              <a:t>10</a:t>
            </a:fld>
            <a:endParaRPr lang="en-US"/>
          </a:p>
        </p:txBody>
      </p:sp>
    </p:spTree>
    <p:extLst>
      <p:ext uri="{BB962C8B-B14F-4D97-AF65-F5344CB8AC3E}">
        <p14:creationId xmlns:p14="http://schemas.microsoft.com/office/powerpoint/2010/main" val="2555167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defTabSz="931774">
              <a:buFont typeface="Arial" panose="020B0604020202020204" pitchFamily="34" charset="0"/>
              <a:buChar char="•"/>
              <a:defRPr/>
            </a:pPr>
            <a:r>
              <a:rPr lang="en-US" sz="1800" dirty="0"/>
              <a:t>Dr. Theo ten Brummelaar, former director of the CHARA array from 2015-2022, has traveled all the way from Sydney, Australia to attend in person.</a:t>
            </a:r>
          </a:p>
        </p:txBody>
      </p:sp>
      <p:sp>
        <p:nvSpPr>
          <p:cNvPr id="4" name="Slide Number Placeholder 3"/>
          <p:cNvSpPr>
            <a:spLocks noGrp="1"/>
          </p:cNvSpPr>
          <p:nvPr>
            <p:ph type="sldNum" sz="quarter" idx="5"/>
          </p:nvPr>
        </p:nvSpPr>
        <p:spPr/>
        <p:txBody>
          <a:bodyPr/>
          <a:lstStyle/>
          <a:p>
            <a:fld id="{159E4355-2EDA-014E-97D8-D27E31D8C170}" type="slidenum">
              <a:rPr lang="en-US" smtClean="0"/>
              <a:t>11</a:t>
            </a:fld>
            <a:endParaRPr lang="en-US"/>
          </a:p>
        </p:txBody>
      </p:sp>
    </p:spTree>
    <p:extLst>
      <p:ext uri="{BB962C8B-B14F-4D97-AF65-F5344CB8AC3E}">
        <p14:creationId xmlns:p14="http://schemas.microsoft.com/office/powerpoint/2010/main" val="1270517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defTabSz="931774">
              <a:buFont typeface="Arial" panose="020B0604020202020204" pitchFamily="34" charset="0"/>
              <a:buChar char="•"/>
              <a:defRPr/>
            </a:pPr>
            <a:r>
              <a:rPr lang="en-US" sz="1800" dirty="0"/>
              <a:t>Dr. Gail Schaefer is joining the meeting for the first time in the role of director of the CHARA array.</a:t>
            </a:r>
          </a:p>
          <a:p>
            <a:pPr marL="291179" indent="-291179" defTabSz="931774">
              <a:buFont typeface="Arial" panose="020B0604020202020204" pitchFamily="34" charset="0"/>
              <a:buChar char="•"/>
              <a:defRPr/>
            </a:pPr>
            <a:r>
              <a:rPr lang="en-US" sz="1800" dirty="0"/>
              <a:t>Dr. Schaefer stepped into the director role in May last year, and I look forward to continuing to work with Dr. Schaefer in the years ahead.</a:t>
            </a:r>
          </a:p>
        </p:txBody>
      </p:sp>
      <p:sp>
        <p:nvSpPr>
          <p:cNvPr id="4" name="Slide Number Placeholder 3"/>
          <p:cNvSpPr>
            <a:spLocks noGrp="1"/>
          </p:cNvSpPr>
          <p:nvPr>
            <p:ph type="sldNum" sz="quarter" idx="5"/>
          </p:nvPr>
        </p:nvSpPr>
        <p:spPr/>
        <p:txBody>
          <a:bodyPr/>
          <a:lstStyle/>
          <a:p>
            <a:fld id="{159E4355-2EDA-014E-97D8-D27E31D8C170}" type="slidenum">
              <a:rPr lang="en-US" smtClean="0"/>
              <a:t>12</a:t>
            </a:fld>
            <a:endParaRPr lang="en-US"/>
          </a:p>
        </p:txBody>
      </p:sp>
    </p:spTree>
    <p:extLst>
      <p:ext uri="{BB962C8B-B14F-4D97-AF65-F5344CB8AC3E}">
        <p14:creationId xmlns:p14="http://schemas.microsoft.com/office/powerpoint/2010/main" val="375986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are also joined by…</a:t>
            </a:r>
          </a:p>
          <a:p>
            <a:pPr marL="291179" indent="-291179">
              <a:buFont typeface="Arial" panose="020B0604020202020204" pitchFamily="34" charset="0"/>
              <a:buChar char="•"/>
            </a:pPr>
            <a:r>
              <a:rPr lang="en-US" sz="1800" dirty="0"/>
              <a:t>Dr. Bill Hartkopf, an early CHARA faculty member</a:t>
            </a:r>
          </a:p>
          <a:p>
            <a:pPr marL="291179" indent="-291179">
              <a:buFont typeface="Arial" panose="020B0604020202020204" pitchFamily="34" charset="0"/>
              <a:buChar char="•"/>
            </a:pPr>
            <a:r>
              <a:rPr lang="en-US" sz="1800" dirty="0"/>
              <a:t>Dr. John Monnier, a collaborator from the University of Michigan at Ann Arbor</a:t>
            </a:r>
          </a:p>
          <a:p>
            <a:pPr marL="291179" indent="-291179" defTabSz="931774">
              <a:buFont typeface="Arial" panose="020B0604020202020204" pitchFamily="34" charset="0"/>
              <a:buChar char="•"/>
              <a:defRPr/>
            </a:pPr>
            <a:r>
              <a:rPr lang="en-US" sz="1800" dirty="0"/>
              <a:t>Dr. Denis Mourard, a collaborator from the University of Nice in France; and</a:t>
            </a:r>
          </a:p>
          <a:p>
            <a:pPr marL="291179" indent="-291179">
              <a:buFont typeface="Arial" panose="020B0604020202020204" pitchFamily="34" charset="0"/>
              <a:buChar char="•"/>
            </a:pPr>
            <a:r>
              <a:rPr lang="en-US" sz="1800" dirty="0"/>
              <a:t>Dr. Stefan Kraus, a collaborator from the University of Exeter in the UK</a:t>
            </a:r>
          </a:p>
        </p:txBody>
      </p:sp>
      <p:sp>
        <p:nvSpPr>
          <p:cNvPr id="4" name="Slide Number Placeholder 3"/>
          <p:cNvSpPr>
            <a:spLocks noGrp="1"/>
          </p:cNvSpPr>
          <p:nvPr>
            <p:ph type="sldNum" sz="quarter" idx="5"/>
          </p:nvPr>
        </p:nvSpPr>
        <p:spPr/>
        <p:txBody>
          <a:bodyPr/>
          <a:lstStyle/>
          <a:p>
            <a:fld id="{159E4355-2EDA-014E-97D8-D27E31D8C170}" type="slidenum">
              <a:rPr lang="en-US" smtClean="0"/>
              <a:t>13</a:t>
            </a:fld>
            <a:endParaRPr lang="en-US"/>
          </a:p>
        </p:txBody>
      </p:sp>
    </p:spTree>
    <p:extLst>
      <p:ext uri="{BB962C8B-B14F-4D97-AF65-F5344CB8AC3E}">
        <p14:creationId xmlns:p14="http://schemas.microsoft.com/office/powerpoint/2010/main" val="197923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81038"/>
            <a:ext cx="5575300" cy="3136900"/>
          </a:xfrm>
        </p:spPr>
      </p:sp>
      <p:sp>
        <p:nvSpPr>
          <p:cNvPr id="3" name="Notes Placeholder 2"/>
          <p:cNvSpPr>
            <a:spLocks noGrp="1"/>
          </p:cNvSpPr>
          <p:nvPr>
            <p:ph type="body" idx="1"/>
          </p:nvPr>
        </p:nvSpPr>
        <p:spPr>
          <a:xfrm>
            <a:off x="701040" y="3998572"/>
            <a:ext cx="5608320" cy="5297828"/>
          </a:xfrm>
        </p:spPr>
        <p:txBody>
          <a:bodyPr/>
          <a:lstStyle/>
          <a:p>
            <a:pPr marL="291179" indent="-291179">
              <a:buFont typeface="Arial" panose="020B0604020202020204" pitchFamily="34" charset="0"/>
              <a:buChar char="•"/>
            </a:pPr>
            <a:r>
              <a:rPr lang="en-US" sz="1800" dirty="0"/>
              <a:t>Although not listed in a slide, I also want to recognize Dr. Doug Gies for his efforts in organizing this meeting, and for his outstanding leadership of the center.</a:t>
            </a:r>
          </a:p>
          <a:p>
            <a:pPr marL="291179" indent="-291179">
              <a:buFont typeface="Arial" panose="020B0604020202020204" pitchFamily="34" charset="0"/>
              <a:buChar char="•"/>
            </a:pPr>
            <a:r>
              <a:rPr lang="en-US" sz="1800" dirty="0"/>
              <a:t>In just a moment, Dr. Gies will share some updates with you from the CHARA array.</a:t>
            </a:r>
          </a:p>
          <a:p>
            <a:pPr marL="291179" indent="-291179">
              <a:buFont typeface="Arial" panose="020B0604020202020204" pitchFamily="34" charset="0"/>
              <a:buChar char="•"/>
            </a:pPr>
            <a:r>
              <a:rPr lang="en-US" sz="1800" dirty="0"/>
              <a:t>On behalf of all of my colleagues at GSU, I want to wish everyone a productive meeting, and a successful week of exciting science, new opportunities in instrumentation, and innovative methods in data analysis.</a:t>
            </a:r>
          </a:p>
          <a:p>
            <a:pPr marL="291179" indent="-291179">
              <a:buFont typeface="Arial" panose="020B0604020202020204" pitchFamily="34" charset="0"/>
              <a:buChar char="•"/>
            </a:pPr>
            <a:r>
              <a:rPr lang="en-US" sz="1800" dirty="0"/>
              <a:t>For those of you here in person, I hope you enjoy springtime in Atlanta. There’s yellow pollen everywhere! </a:t>
            </a:r>
          </a:p>
          <a:p>
            <a:pPr marL="291179" indent="-291179">
              <a:buFont typeface="Arial" panose="020B0604020202020204" pitchFamily="34" charset="0"/>
              <a:buChar char="•"/>
            </a:pPr>
            <a:r>
              <a:rPr lang="en-US" sz="1800" dirty="0"/>
              <a:t>Now I will turn it over to Dr. Gies to update you on CHARA news.</a:t>
            </a:r>
          </a:p>
        </p:txBody>
      </p:sp>
      <p:sp>
        <p:nvSpPr>
          <p:cNvPr id="4" name="Slide Number Placeholder 3"/>
          <p:cNvSpPr>
            <a:spLocks noGrp="1"/>
          </p:cNvSpPr>
          <p:nvPr>
            <p:ph type="sldNum" sz="quarter" idx="5"/>
          </p:nvPr>
        </p:nvSpPr>
        <p:spPr/>
        <p:txBody>
          <a:bodyPr/>
          <a:lstStyle/>
          <a:p>
            <a:fld id="{159E4355-2EDA-014E-97D8-D27E31D8C170}" type="slidenum">
              <a:rPr lang="en-US" smtClean="0"/>
              <a:t>14</a:t>
            </a:fld>
            <a:endParaRPr lang="en-US"/>
          </a:p>
        </p:txBody>
      </p:sp>
    </p:spTree>
    <p:extLst>
      <p:ext uri="{BB962C8B-B14F-4D97-AF65-F5344CB8AC3E}">
        <p14:creationId xmlns:p14="http://schemas.microsoft.com/office/powerpoint/2010/main" val="204982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1800" dirty="0"/>
              <a:t>To tell you a little more about myself, I have served as dean of the College of Arts &amp; Sciences for over 6 years since I came to GSU in 2016.</a:t>
            </a:r>
          </a:p>
          <a:p>
            <a:pPr marL="291179" indent="-291179">
              <a:buFont typeface="Arial" panose="020B0604020202020204" pitchFamily="34" charset="0"/>
              <a:buChar char="•"/>
            </a:pPr>
            <a:r>
              <a:rPr lang="en-US" sz="1800" dirty="0"/>
              <a:t>Previously, I was at the University of Kansas, where I served as Senior Vice Provost for Academic Affairs for 5 years, as well as interim provost for a time, and other roles.</a:t>
            </a:r>
          </a:p>
          <a:p>
            <a:pPr marL="291179" indent="-291179">
              <a:buFont typeface="Arial" panose="020B0604020202020204" pitchFamily="34" charset="0"/>
              <a:buChar char="•"/>
            </a:pPr>
            <a:r>
              <a:rPr lang="en-US" sz="1800" dirty="0"/>
              <a:t>My academic expertise is in the field of linguistics.</a:t>
            </a:r>
          </a:p>
          <a:p>
            <a:pPr marL="291179" indent="-291179">
              <a:buFont typeface="Arial" panose="020B0604020202020204" pitchFamily="34" charset="0"/>
              <a:buChar char="•"/>
            </a:pPr>
            <a:r>
              <a:rPr lang="en-US" sz="1800" b="1" i="1" dirty="0"/>
              <a:t>Add a line about your particular area of focus</a:t>
            </a:r>
          </a:p>
        </p:txBody>
      </p:sp>
      <p:sp>
        <p:nvSpPr>
          <p:cNvPr id="4" name="Slide Number Placeholder 3"/>
          <p:cNvSpPr>
            <a:spLocks noGrp="1"/>
          </p:cNvSpPr>
          <p:nvPr>
            <p:ph type="sldNum" sz="quarter" idx="5"/>
          </p:nvPr>
        </p:nvSpPr>
        <p:spPr/>
        <p:txBody>
          <a:bodyPr/>
          <a:lstStyle/>
          <a:p>
            <a:fld id="{159E4355-2EDA-014E-97D8-D27E31D8C170}" type="slidenum">
              <a:rPr lang="en-US" smtClean="0"/>
              <a:t>2</a:t>
            </a:fld>
            <a:endParaRPr lang="en-US"/>
          </a:p>
        </p:txBody>
      </p:sp>
    </p:spTree>
    <p:extLst>
      <p:ext uri="{BB962C8B-B14F-4D97-AF65-F5344CB8AC3E}">
        <p14:creationId xmlns:p14="http://schemas.microsoft.com/office/powerpoint/2010/main" val="42189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4325" y="388938"/>
            <a:ext cx="3841750" cy="2160587"/>
          </a:xfrm>
        </p:spPr>
      </p:sp>
      <p:sp>
        <p:nvSpPr>
          <p:cNvPr id="3" name="Notes Placeholder 2"/>
          <p:cNvSpPr>
            <a:spLocks noGrp="1"/>
          </p:cNvSpPr>
          <p:nvPr>
            <p:ph type="body" idx="1"/>
          </p:nvPr>
        </p:nvSpPr>
        <p:spPr>
          <a:xfrm>
            <a:off x="701040" y="2676915"/>
            <a:ext cx="5608320" cy="6317073"/>
          </a:xfrm>
        </p:spPr>
        <p:txBody>
          <a:bodyPr/>
          <a:lstStyle/>
          <a:p>
            <a:pPr marL="291179" indent="-291179">
              <a:buFont typeface="Arial" panose="020B0604020202020204" pitchFamily="34" charset="0"/>
              <a:buChar char="•"/>
            </a:pPr>
            <a:r>
              <a:rPr lang="en-US" sz="1800" dirty="0"/>
              <a:t>Again, I’m honored to welcome you to Georgia State</a:t>
            </a:r>
          </a:p>
          <a:p>
            <a:pPr marL="291179" indent="-291179">
              <a:buFont typeface="Arial" panose="020B0604020202020204" pitchFamily="34" charset="0"/>
              <a:buChar char="•"/>
            </a:pPr>
            <a:r>
              <a:rPr lang="en-US" sz="1800" dirty="0"/>
              <a:t>GSU is among the 10 largest universities in the U.S., with an enrollment of more than 52,000 students.</a:t>
            </a:r>
          </a:p>
          <a:p>
            <a:pPr marL="291179" indent="-291179">
              <a:buFont typeface="Arial" panose="020B0604020202020204" pitchFamily="34" charset="0"/>
              <a:buChar char="•"/>
            </a:pPr>
            <a:r>
              <a:rPr lang="en-US" sz="1800" dirty="0"/>
              <a:t>We have 6 campuses around the Atlanta metro area, including our traditional campus in downtown Atlanta, and 5 campuses that are part of our 2-year Perimeter College.</a:t>
            </a:r>
          </a:p>
          <a:p>
            <a:pPr marL="291179" indent="-291179">
              <a:buFont typeface="Arial" panose="020B0604020202020204" pitchFamily="34" charset="0"/>
              <a:buChar char="•"/>
            </a:pPr>
            <a:r>
              <a:rPr lang="en-US" sz="1800" dirty="0"/>
              <a:t>Georgia State’s wide footprint also includes facilities like Indian Creek Lodge, where we are today, plus the Language Research Center at Panthersville, Hard Labor Creek Observatory in Rutledge, Georgia, and of course the CHARA Array at Mount Wilson, California.</a:t>
            </a:r>
          </a:p>
          <a:p>
            <a:pPr marL="291179" indent="-291179">
              <a:buFont typeface="Arial" panose="020B0604020202020204" pitchFamily="34" charset="0"/>
              <a:buChar char="•"/>
            </a:pPr>
            <a:r>
              <a:rPr lang="en-US" sz="1800" dirty="0"/>
              <a:t>At GSU, we’re very proud of our reputation as a national leader in graduating students from diverse backgrounds.</a:t>
            </a:r>
          </a:p>
          <a:p>
            <a:pPr marL="291179" indent="-291179">
              <a:buFont typeface="Arial" panose="020B0604020202020204" pitchFamily="34" charset="0"/>
              <a:buChar char="•"/>
            </a:pPr>
            <a:r>
              <a:rPr lang="en-US" sz="1800" dirty="0"/>
              <a:t>Georgia State is ranked by U.S. News &amp; World Report as the No. 1 public university in the country for undergraduate teaching.</a:t>
            </a:r>
          </a:p>
          <a:p>
            <a:pPr marL="291179" indent="-291179">
              <a:buFont typeface="Arial" panose="020B0604020202020204" pitchFamily="34" charset="0"/>
              <a:buChar char="•"/>
            </a:pPr>
            <a:r>
              <a:rPr lang="en-US" sz="1800" dirty="0"/>
              <a:t>We’re also ranked as the No. 2 most innovative university and No. 6 for the first-year student experience we provide.				         				 </a:t>
            </a:r>
            <a:r>
              <a:rPr lang="en-US" sz="1800" dirty="0">
                <a:sym typeface="Wingdings" panose="05000000000000000000" pitchFamily="2" charset="2"/>
              </a:rPr>
              <a:t></a:t>
            </a:r>
            <a:endParaRPr lang="en-US" sz="1800" dirty="0"/>
          </a:p>
          <a:p>
            <a:pPr marL="291179" indent="-291179">
              <a:buFont typeface="Arial" panose="020B0604020202020204" pitchFamily="34" charset="0"/>
              <a:buChar char="•"/>
            </a:pPr>
            <a:endParaRPr lang="en-US" sz="1800" dirty="0"/>
          </a:p>
          <a:p>
            <a:pPr marL="291179" indent="-291179">
              <a:buFont typeface="Arial" panose="020B0604020202020204" pitchFamily="34" charset="0"/>
              <a:buChar char="•"/>
            </a:pPr>
            <a:r>
              <a:rPr lang="en-US" sz="1800" dirty="0"/>
              <a:t>Our diverse and fast-growing research portfolio is also a point of pride at GSU.</a:t>
            </a:r>
          </a:p>
          <a:p>
            <a:pPr marL="291179" indent="-291179">
              <a:buFont typeface="Arial" panose="020B0604020202020204" pitchFamily="34" charset="0"/>
              <a:buChar char="•"/>
            </a:pPr>
            <a:r>
              <a:rPr lang="en-US" sz="1800" dirty="0"/>
              <a:t>For five consecutive years, Georgia State has been among the top 20% nationally in research expenditures, according to the NSF HERD report.</a:t>
            </a:r>
          </a:p>
          <a:p>
            <a:pPr marL="291179" indent="-291179">
              <a:buFont typeface="Arial" panose="020B0604020202020204" pitchFamily="34" charset="0"/>
              <a:buChar char="•"/>
            </a:pPr>
            <a:r>
              <a:rPr lang="en-US" sz="1800" dirty="0"/>
              <a:t>And the Chronicle of Higher Education lists GSU as having the 5th fastest-growing research portfolio in the country.</a:t>
            </a:r>
          </a:p>
          <a:p>
            <a:pPr marL="291179" indent="-291179">
              <a:buFont typeface="Arial" panose="020B0604020202020204" pitchFamily="34" charset="0"/>
              <a:buChar char="•"/>
            </a:pPr>
            <a:r>
              <a:rPr lang="en-US" sz="1800" dirty="0"/>
              <a:t>Research spending contributes significantly to Georgia State’s $2.8 billion-dollar economic impact in the state of Georgia.</a:t>
            </a:r>
          </a:p>
        </p:txBody>
      </p:sp>
      <p:sp>
        <p:nvSpPr>
          <p:cNvPr id="4" name="Slide Number Placeholder 3"/>
          <p:cNvSpPr>
            <a:spLocks noGrp="1"/>
          </p:cNvSpPr>
          <p:nvPr>
            <p:ph type="sldNum" sz="quarter" idx="5"/>
          </p:nvPr>
        </p:nvSpPr>
        <p:spPr/>
        <p:txBody>
          <a:bodyPr/>
          <a:lstStyle/>
          <a:p>
            <a:fld id="{159E4355-2EDA-014E-97D8-D27E31D8C170}" type="slidenum">
              <a:rPr lang="en-US" smtClean="0"/>
              <a:t>3</a:t>
            </a:fld>
            <a:endParaRPr lang="en-US"/>
          </a:p>
        </p:txBody>
      </p:sp>
    </p:spTree>
    <p:extLst>
      <p:ext uri="{BB962C8B-B14F-4D97-AF65-F5344CB8AC3E}">
        <p14:creationId xmlns:p14="http://schemas.microsoft.com/office/powerpoint/2010/main" val="297185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822509"/>
          </a:xfrm>
        </p:spPr>
        <p:txBody>
          <a:bodyPr/>
          <a:lstStyle/>
          <a:p>
            <a:pPr marL="291179" indent="-291179">
              <a:buFont typeface="Arial" panose="020B0604020202020204" pitchFamily="34" charset="0"/>
              <a:buChar char="•"/>
            </a:pPr>
            <a:r>
              <a:rPr lang="en-US" sz="1800" dirty="0"/>
              <a:t>Arts &amp; Sciences is the largest academic unit at Georgia State’s Atlanta campus, and we like to say that we are the intellectual heart of the university.</a:t>
            </a:r>
          </a:p>
          <a:p>
            <a:pPr marL="291179" indent="-291179">
              <a:buFont typeface="Arial" panose="020B0604020202020204" pitchFamily="34" charset="0"/>
              <a:buChar char="•"/>
            </a:pPr>
            <a:r>
              <a:rPr lang="en-US" sz="1800" dirty="0"/>
              <a:t>The college consists of 22 academic departments and institutes, plus 17 research centers, that span the humanities, the social &amp; behavioral sciences, and the natural &amp; computational sciences.</a:t>
            </a:r>
          </a:p>
          <a:p>
            <a:pPr marL="291179" indent="-291179">
              <a:buFont typeface="Arial" panose="020B0604020202020204" pitchFamily="34" charset="0"/>
              <a:buChar char="•"/>
            </a:pPr>
            <a:r>
              <a:rPr lang="en-US" sz="1800" dirty="0"/>
              <a:t>In enrollment, we have about 13,000 undergraduate majors and nearly 2,000 graduate students in the college.</a:t>
            </a:r>
          </a:p>
          <a:p>
            <a:pPr marL="291179" indent="-291179">
              <a:buFont typeface="Arial" panose="020B0604020202020204" pitchFamily="34" charset="0"/>
              <a:buChar char="•"/>
            </a:pPr>
            <a:r>
              <a:rPr lang="en-US" sz="1800" dirty="0"/>
              <a:t>We teach the core curriculum to all 4-year students on the Atlanta campus, and we are home to numerous research hubs that are driving research innovation and growth at GSU. </a:t>
            </a:r>
          </a:p>
        </p:txBody>
      </p:sp>
      <p:sp>
        <p:nvSpPr>
          <p:cNvPr id="4" name="Slide Number Placeholder 3"/>
          <p:cNvSpPr>
            <a:spLocks noGrp="1"/>
          </p:cNvSpPr>
          <p:nvPr>
            <p:ph type="sldNum" sz="quarter" idx="5"/>
          </p:nvPr>
        </p:nvSpPr>
        <p:spPr/>
        <p:txBody>
          <a:bodyPr/>
          <a:lstStyle/>
          <a:p>
            <a:fld id="{159E4355-2EDA-014E-97D8-D27E31D8C170}" type="slidenum">
              <a:rPr lang="en-US" smtClean="0"/>
              <a:t>4</a:t>
            </a:fld>
            <a:endParaRPr lang="en-US"/>
          </a:p>
        </p:txBody>
      </p:sp>
    </p:spTree>
    <p:extLst>
      <p:ext uri="{BB962C8B-B14F-4D97-AF65-F5344CB8AC3E}">
        <p14:creationId xmlns:p14="http://schemas.microsoft.com/office/powerpoint/2010/main" val="198120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1800" dirty="0"/>
              <a:t>Much of the college’s research connects to one or more of the overarching research hubs shown here in the slide:</a:t>
            </a:r>
          </a:p>
          <a:p>
            <a:pPr marL="757066" lvl="1" indent="-291179">
              <a:buFont typeface="Arial" panose="020B0604020202020204" pitchFamily="34" charset="0"/>
              <a:buChar char="•"/>
            </a:pPr>
            <a:r>
              <a:rPr lang="en-US" sz="1800" dirty="0"/>
              <a:t>Social change, conflict, and resilience;</a:t>
            </a:r>
          </a:p>
          <a:p>
            <a:pPr marL="757066" lvl="1" indent="-291179">
              <a:buFont typeface="Arial" panose="020B0604020202020204" pitchFamily="34" charset="0"/>
              <a:buChar char="•"/>
            </a:pPr>
            <a:r>
              <a:rPr lang="en-US" sz="1800" dirty="0"/>
              <a:t>Digital innovation;</a:t>
            </a:r>
          </a:p>
          <a:p>
            <a:pPr marL="757066" lvl="1" indent="-291179">
              <a:buFont typeface="Arial" panose="020B0604020202020204" pitchFamily="34" charset="0"/>
              <a:buChar char="•"/>
            </a:pPr>
            <a:r>
              <a:rPr lang="en-US" sz="1800" dirty="0"/>
              <a:t>Life and health sciences;</a:t>
            </a:r>
          </a:p>
          <a:p>
            <a:pPr marL="757066" lvl="1" indent="-291179" defTabSz="931774">
              <a:buFont typeface="Arial" panose="020B0604020202020204" pitchFamily="34" charset="0"/>
              <a:buChar char="•"/>
              <a:defRPr/>
            </a:pPr>
            <a:r>
              <a:rPr lang="en-US" sz="1800" dirty="0"/>
              <a:t>Global language and culture;</a:t>
            </a:r>
          </a:p>
          <a:p>
            <a:pPr marL="757066" lvl="1" indent="-291179" defTabSz="931774">
              <a:buFont typeface="Arial" panose="020B0604020202020204" pitchFamily="34" charset="0"/>
              <a:buChar char="•"/>
              <a:defRPr/>
            </a:pPr>
            <a:r>
              <a:rPr lang="en-US" sz="1800" dirty="0"/>
              <a:t>Mind, brain, and behavior; and</a:t>
            </a:r>
          </a:p>
          <a:p>
            <a:pPr marL="757066" lvl="1" indent="-291179">
              <a:buFont typeface="Arial" panose="020B0604020202020204" pitchFamily="34" charset="0"/>
              <a:buChar char="•"/>
            </a:pPr>
            <a:r>
              <a:rPr lang="en-US" sz="1800" dirty="0"/>
              <a:t>Matter, energy, Earth, and space</a:t>
            </a:r>
          </a:p>
          <a:p>
            <a:pPr marL="291179" indent="-291179">
              <a:buFont typeface="Arial" panose="020B0604020202020204" pitchFamily="34" charset="0"/>
              <a:buChar char="•"/>
            </a:pPr>
            <a:r>
              <a:rPr lang="en-US" sz="1800" dirty="0"/>
              <a:t>As dean, I never stop marveling at the breadth of fascinating research and scholarship being done under the umbrella of the college.</a:t>
            </a:r>
          </a:p>
        </p:txBody>
      </p:sp>
      <p:sp>
        <p:nvSpPr>
          <p:cNvPr id="4" name="Slide Number Placeholder 3"/>
          <p:cNvSpPr>
            <a:spLocks noGrp="1"/>
          </p:cNvSpPr>
          <p:nvPr>
            <p:ph type="sldNum" sz="quarter" idx="5"/>
          </p:nvPr>
        </p:nvSpPr>
        <p:spPr/>
        <p:txBody>
          <a:bodyPr/>
          <a:lstStyle/>
          <a:p>
            <a:fld id="{159E4355-2EDA-014E-97D8-D27E31D8C170}" type="slidenum">
              <a:rPr lang="en-US" smtClean="0"/>
              <a:t>5</a:t>
            </a:fld>
            <a:endParaRPr lang="en-US"/>
          </a:p>
        </p:txBody>
      </p:sp>
    </p:spTree>
    <p:extLst>
      <p:ext uri="{BB962C8B-B14F-4D97-AF65-F5344CB8AC3E}">
        <p14:creationId xmlns:p14="http://schemas.microsoft.com/office/powerpoint/2010/main" val="103220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1800" dirty="0"/>
              <a:t>Our Physics &amp; Astronomy faculty include internationally-distinguished scientists, whose research spans everything from the very small, at the nano-scale, to the very big, at the galactic level.</a:t>
            </a:r>
          </a:p>
          <a:p>
            <a:pPr marL="291179" indent="-291179">
              <a:buFont typeface="Arial" panose="020B0604020202020204" pitchFamily="34" charset="0"/>
              <a:buChar char="•"/>
            </a:pPr>
            <a:r>
              <a:rPr lang="en-US" sz="1800" dirty="0"/>
              <a:t>CHARA is the department’s crown jewel project, which supports world-class science in the discipline of astronomy. </a:t>
            </a:r>
          </a:p>
        </p:txBody>
      </p:sp>
      <p:sp>
        <p:nvSpPr>
          <p:cNvPr id="4" name="Slide Number Placeholder 3"/>
          <p:cNvSpPr>
            <a:spLocks noGrp="1"/>
          </p:cNvSpPr>
          <p:nvPr>
            <p:ph type="sldNum" sz="quarter" idx="5"/>
          </p:nvPr>
        </p:nvSpPr>
        <p:spPr/>
        <p:txBody>
          <a:bodyPr/>
          <a:lstStyle/>
          <a:p>
            <a:fld id="{159E4355-2EDA-014E-97D8-D27E31D8C170}" type="slidenum">
              <a:rPr lang="en-US" smtClean="0"/>
              <a:t>6</a:t>
            </a:fld>
            <a:endParaRPr lang="en-US"/>
          </a:p>
        </p:txBody>
      </p:sp>
    </p:spTree>
    <p:extLst>
      <p:ext uri="{BB962C8B-B14F-4D97-AF65-F5344CB8AC3E}">
        <p14:creationId xmlns:p14="http://schemas.microsoft.com/office/powerpoint/2010/main" val="298261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2600" y="411163"/>
            <a:ext cx="3505200" cy="1971675"/>
          </a:xfrm>
        </p:spPr>
      </p:sp>
      <p:sp>
        <p:nvSpPr>
          <p:cNvPr id="3" name="Notes Placeholder 2"/>
          <p:cNvSpPr>
            <a:spLocks noGrp="1"/>
          </p:cNvSpPr>
          <p:nvPr>
            <p:ph type="body" idx="1"/>
          </p:nvPr>
        </p:nvSpPr>
        <p:spPr>
          <a:xfrm>
            <a:off x="701040" y="2464107"/>
            <a:ext cx="5608320" cy="6832294"/>
          </a:xfrm>
        </p:spPr>
        <p:txBody>
          <a:bodyPr/>
          <a:lstStyle/>
          <a:p>
            <a:pPr marL="291179" indent="-291179">
              <a:buFont typeface="Arial" panose="020B0604020202020204" pitchFamily="34" charset="0"/>
              <a:buChar char="•"/>
            </a:pPr>
            <a:r>
              <a:rPr lang="en-US" sz="1800" dirty="0"/>
              <a:t>I’ve had the pleasure of visiting the CHARA array </a:t>
            </a:r>
            <a:r>
              <a:rPr lang="en-US" sz="1800" b="0" dirty="0"/>
              <a:t>3 times as dean.</a:t>
            </a:r>
          </a:p>
          <a:p>
            <a:pPr marL="291179" indent="-291179">
              <a:buFont typeface="Arial" panose="020B0604020202020204" pitchFamily="34" charset="0"/>
              <a:buChar char="•"/>
            </a:pPr>
            <a:r>
              <a:rPr lang="en-US" sz="1800" dirty="0"/>
              <a:t>We like to call Mount Wilson our “western campus.”</a:t>
            </a:r>
          </a:p>
          <a:p>
            <a:pPr marL="291179" indent="-291179">
              <a:buFont typeface="Arial" panose="020B0604020202020204" pitchFamily="34" charset="0"/>
              <a:buChar char="•"/>
            </a:pPr>
            <a:r>
              <a:rPr lang="en-US" sz="1800" b="1" i="1" dirty="0"/>
              <a:t>Add a line or two about your experiences visiting the CHARA array</a:t>
            </a:r>
            <a:endParaRPr lang="en-US" sz="1800" b="1" dirty="0"/>
          </a:p>
          <a:p>
            <a:pPr marL="291179" indent="-291179" defTabSz="931774">
              <a:buFont typeface="Arial" panose="020B0604020202020204" pitchFamily="34" charset="0"/>
              <a:buChar char="•"/>
              <a:defRPr/>
            </a:pPr>
            <a:r>
              <a:rPr lang="en-US" sz="1800" dirty="0"/>
              <a:t>Operating a highly specialized, world-class instrument like this is a huge distinction for the department, the college, and GSU.</a:t>
            </a:r>
          </a:p>
          <a:p>
            <a:pPr marL="291179" indent="-291179">
              <a:buFont typeface="Arial" panose="020B0604020202020204" pitchFamily="34" charset="0"/>
              <a:buChar char="•"/>
            </a:pPr>
            <a:r>
              <a:rPr lang="en-US" sz="1800" dirty="0"/>
              <a:t>The observing program supports GSU faculty, collaborating scientists, and visiting scientists from around the world.</a:t>
            </a:r>
          </a:p>
          <a:p>
            <a:pPr marL="291179" indent="-291179" defTabSz="931774">
              <a:buFont typeface="Arial" panose="020B0604020202020204" pitchFamily="34" charset="0"/>
              <a:buChar char="•"/>
              <a:defRPr/>
            </a:pPr>
            <a:r>
              <a:rPr lang="en-US" sz="1800" dirty="0"/>
              <a:t>The CHARA array has enabled advancements in stellar astrophysics and has contributed to the detection of planetary systems, imaging of developing stars, and studies of other phenomena such as novae [NO-</a:t>
            </a:r>
            <a:r>
              <a:rPr lang="en-US" sz="1800" dirty="0" err="1"/>
              <a:t>vay</a:t>
            </a:r>
            <a:r>
              <a:rPr lang="en-US" sz="1800" dirty="0"/>
              <a:t>].</a:t>
            </a:r>
          </a:p>
          <a:p>
            <a:pPr marL="291179" indent="-291179">
              <a:buFont typeface="Arial" panose="020B0604020202020204" pitchFamily="34" charset="0"/>
              <a:buChar char="•"/>
            </a:pPr>
            <a:r>
              <a:rPr lang="en-US" sz="1800" dirty="0"/>
              <a:t>In addition, the array supports our academic programs as we train the next generation of scientists.</a:t>
            </a:r>
          </a:p>
          <a:p>
            <a:pPr marL="291179" indent="-291179">
              <a:buFont typeface="Arial" panose="020B0604020202020204" pitchFamily="34" charset="0"/>
              <a:buChar char="•"/>
            </a:pPr>
            <a:r>
              <a:rPr lang="en-US" sz="1800" dirty="0"/>
              <a:t>Our students benefit from the unparalleled opportunity of observing time at the CHARA array.</a:t>
            </a:r>
          </a:p>
          <a:p>
            <a:pPr marL="291179" indent="-291179">
              <a:buFont typeface="Arial" panose="020B0604020202020204" pitchFamily="34" charset="0"/>
              <a:buChar char="•"/>
            </a:pPr>
            <a:r>
              <a:rPr lang="en-US" sz="1800" dirty="0"/>
              <a:t>In fact, we have 5 undergraduates, 8 Ph.D. students, and 9 former Ph.D. students participating in this year’s meeting.</a:t>
            </a:r>
          </a:p>
          <a:p>
            <a:pPr marL="291179" indent="-291179">
              <a:buFont typeface="Arial" panose="020B0604020202020204" pitchFamily="34" charset="0"/>
              <a:buChar char="•"/>
            </a:pPr>
            <a:endParaRPr lang="en-US" sz="1800" dirty="0"/>
          </a:p>
          <a:p>
            <a:pPr marL="291179" indent="-291179">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159E4355-2EDA-014E-97D8-D27E31D8C170}" type="slidenum">
              <a:rPr lang="en-US" smtClean="0"/>
              <a:t>7</a:t>
            </a:fld>
            <a:endParaRPr lang="en-US"/>
          </a:p>
        </p:txBody>
      </p:sp>
    </p:spTree>
    <p:extLst>
      <p:ext uri="{BB962C8B-B14F-4D97-AF65-F5344CB8AC3E}">
        <p14:creationId xmlns:p14="http://schemas.microsoft.com/office/powerpoint/2010/main" val="65629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822508"/>
          </a:xfrm>
        </p:spPr>
        <p:txBody>
          <a:bodyPr/>
          <a:lstStyle/>
          <a:p>
            <a:pPr marL="291179" indent="-291179">
              <a:buFont typeface="Arial" panose="020B0604020202020204" pitchFamily="34" charset="0"/>
              <a:buChar char="•"/>
            </a:pPr>
            <a:r>
              <a:rPr lang="en-US" sz="1800" dirty="0"/>
              <a:t>In total, we are joined by nearly 100 participants from 9 different countries, representing our large CHARA consortium and the growing community of open access observers.</a:t>
            </a:r>
          </a:p>
          <a:p>
            <a:pPr marL="291179" indent="-291179">
              <a:buFont typeface="Arial" panose="020B0604020202020204" pitchFamily="34" charset="0"/>
              <a:buChar char="•"/>
            </a:pPr>
            <a:r>
              <a:rPr lang="en-US" sz="1800" dirty="0"/>
              <a:t>This includes 48 participants joining in person and another 43 joining virtually.</a:t>
            </a:r>
          </a:p>
          <a:p>
            <a:pPr marL="291179" indent="-291179">
              <a:buFont typeface="Arial" panose="020B0604020202020204" pitchFamily="34" charset="0"/>
              <a:buChar char="•"/>
            </a:pPr>
            <a:r>
              <a:rPr lang="en-US" sz="1800" dirty="0"/>
              <a:t>As I said earlier, this is the 17</a:t>
            </a:r>
            <a:r>
              <a:rPr lang="en-US" sz="1800" baseline="30000" dirty="0"/>
              <a:t>th</a:t>
            </a:r>
            <a:r>
              <a:rPr lang="en-US" sz="1800" dirty="0"/>
              <a:t> meeting since 2005, and the first to be held in Atlanta since 2015.</a:t>
            </a:r>
          </a:p>
          <a:p>
            <a:pPr marL="291179" indent="-291179">
              <a:buFont typeface="Arial" panose="020B0604020202020204" pitchFamily="34" charset="0"/>
              <a:buChar char="•"/>
            </a:pPr>
            <a:r>
              <a:rPr lang="en-US" sz="1800" dirty="0"/>
              <a:t>The purpose for the Science Meeting is to discuss recent science results and technical developments at the CHARA array.</a:t>
            </a:r>
          </a:p>
          <a:p>
            <a:pPr marL="291179" indent="-291179">
              <a:buFont typeface="Arial" panose="020B0604020202020204" pitchFamily="34" charset="0"/>
              <a:buChar char="•"/>
            </a:pPr>
            <a:r>
              <a:rPr lang="en-US" sz="1800" dirty="0"/>
              <a:t>This includes work on the next generation of beam combiners and progress on adding a mobile telescope to the array, which will be the array’s 7th telescope.</a:t>
            </a:r>
          </a:p>
        </p:txBody>
      </p:sp>
      <p:sp>
        <p:nvSpPr>
          <p:cNvPr id="4" name="Slide Number Placeholder 3"/>
          <p:cNvSpPr>
            <a:spLocks noGrp="1"/>
          </p:cNvSpPr>
          <p:nvPr>
            <p:ph type="sldNum" sz="quarter" idx="5"/>
          </p:nvPr>
        </p:nvSpPr>
        <p:spPr/>
        <p:txBody>
          <a:bodyPr/>
          <a:lstStyle/>
          <a:p>
            <a:fld id="{159E4355-2EDA-014E-97D8-D27E31D8C170}" type="slidenum">
              <a:rPr lang="en-US" smtClean="0"/>
              <a:t>8</a:t>
            </a:fld>
            <a:endParaRPr lang="en-US"/>
          </a:p>
        </p:txBody>
      </p:sp>
    </p:spTree>
    <p:extLst>
      <p:ext uri="{BB962C8B-B14F-4D97-AF65-F5344CB8AC3E}">
        <p14:creationId xmlns:p14="http://schemas.microsoft.com/office/powerpoint/2010/main" val="2770835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1800" dirty="0"/>
              <a:t>Following our Science Meeting, there is an Imaging Workshop being held Thursday-Friday this week at the Aderhold Learning Center on our downtown campus.</a:t>
            </a:r>
          </a:p>
          <a:p>
            <a:pPr marL="291179" indent="-291179">
              <a:buFont typeface="Arial" panose="020B0604020202020204" pitchFamily="34" charset="0"/>
              <a:buChar char="•"/>
            </a:pPr>
            <a:r>
              <a:rPr lang="en-US" sz="1800" dirty="0"/>
              <a:t>This will be a hands-on workshop that will provide instruction, demonstrations, and advice to students and other scientists on getting the most from their observations with the CHARA array.</a:t>
            </a:r>
          </a:p>
          <a:p>
            <a:pPr marL="291179" indent="-291179">
              <a:buFont typeface="Arial" panose="020B0604020202020204" pitchFamily="34" charset="0"/>
              <a:buChar char="•"/>
            </a:pPr>
            <a:r>
              <a:rPr lang="en-US" sz="1800" dirty="0"/>
              <a:t>Participants are encouraged to bring their own interferometric data to work on, though there will be sample data sets available.</a:t>
            </a:r>
          </a:p>
        </p:txBody>
      </p:sp>
      <p:sp>
        <p:nvSpPr>
          <p:cNvPr id="4" name="Slide Number Placeholder 3"/>
          <p:cNvSpPr>
            <a:spLocks noGrp="1"/>
          </p:cNvSpPr>
          <p:nvPr>
            <p:ph type="sldNum" sz="quarter" idx="5"/>
          </p:nvPr>
        </p:nvSpPr>
        <p:spPr/>
        <p:txBody>
          <a:bodyPr/>
          <a:lstStyle/>
          <a:p>
            <a:fld id="{159E4355-2EDA-014E-97D8-D27E31D8C170}" type="slidenum">
              <a:rPr lang="en-US" smtClean="0"/>
              <a:t>9</a:t>
            </a:fld>
            <a:endParaRPr lang="en-US"/>
          </a:p>
        </p:txBody>
      </p:sp>
    </p:spTree>
    <p:extLst>
      <p:ext uri="{BB962C8B-B14F-4D97-AF65-F5344CB8AC3E}">
        <p14:creationId xmlns:p14="http://schemas.microsoft.com/office/powerpoint/2010/main" val="3758543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95993" y="6395026"/>
            <a:ext cx="1827810" cy="365125"/>
          </a:xfrm>
        </p:spPr>
        <p:txBody>
          <a:bodyPr/>
          <a:lstStyle/>
          <a:p>
            <a:r>
              <a:rPr lang="en-US"/>
              <a:t>Welcome</a:t>
            </a:r>
            <a:endParaRPr lang="en-US" dirty="0"/>
          </a:p>
        </p:txBody>
      </p:sp>
      <p:sp>
        <p:nvSpPr>
          <p:cNvPr id="6" name="Slide Number Placeholder 5"/>
          <p:cNvSpPr>
            <a:spLocks noGrp="1"/>
          </p:cNvSpPr>
          <p:nvPr>
            <p:ph type="sldNum" sz="quarter" idx="12"/>
          </p:nvPr>
        </p:nvSpPr>
        <p:spPr/>
        <p:txBody>
          <a:bodyPr/>
          <a:lstStyle/>
          <a:p>
            <a:fld id="{EC7E484E-D9B0-EF48-8060-2F19FFE281E1}" type="slidenum">
              <a:rPr lang="en-US" smtClean="0"/>
              <a:t>‹#›</a:t>
            </a:fld>
            <a:endParaRPr lang="en-US"/>
          </a:p>
        </p:txBody>
      </p:sp>
    </p:spTree>
    <p:extLst>
      <p:ext uri="{BB962C8B-B14F-4D97-AF65-F5344CB8AC3E}">
        <p14:creationId xmlns:p14="http://schemas.microsoft.com/office/powerpoint/2010/main" val="20247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tif"/><Relationship Id="rId9" Type="http://schemas.openxmlformats.org/officeDocument/2006/relationships/image" Target="../media/image7.svg"/><Relationship Id="rId14" Type="http://schemas.openxmlformats.org/officeDocument/2006/relationships/image" Target="../media/image1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7868" y="6395027"/>
            <a:ext cx="182781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Welcome</a:t>
            </a:r>
            <a:endParaRPr lang="en-US" dirty="0"/>
          </a:p>
        </p:txBody>
      </p:sp>
      <p:sp>
        <p:nvSpPr>
          <p:cNvPr id="6" name="Slide Number Placeholder 5"/>
          <p:cNvSpPr>
            <a:spLocks noGrp="1"/>
          </p:cNvSpPr>
          <p:nvPr>
            <p:ph type="sldNum" sz="quarter" idx="4"/>
          </p:nvPr>
        </p:nvSpPr>
        <p:spPr>
          <a:xfrm>
            <a:off x="11625942" y="6395026"/>
            <a:ext cx="4285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E484E-D9B0-EF48-8060-2F19FFE281E1}" type="slidenum">
              <a:rPr lang="en-US" smtClean="0"/>
              <a:t>‹#›</a:t>
            </a:fld>
            <a:endParaRPr lang="en-US"/>
          </a:p>
        </p:txBody>
      </p:sp>
      <p:sp>
        <p:nvSpPr>
          <p:cNvPr id="10" name="Text Box 11"/>
          <p:cNvSpPr txBox="1">
            <a:spLocks noChangeArrowheads="1"/>
          </p:cNvSpPr>
          <p:nvPr userDrawn="1"/>
        </p:nvSpPr>
        <p:spPr bwMode="auto">
          <a:xfrm>
            <a:off x="4730381" y="1337"/>
            <a:ext cx="2486130" cy="276999"/>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b="1" baseline="0" dirty="0">
                <a:solidFill>
                  <a:schemeClr val="tx2"/>
                </a:solidFill>
                <a:latin typeface="Times New Roman" charset="0"/>
              </a:rPr>
              <a:t>The CHARA Science Meeting 2023</a:t>
            </a:r>
          </a:p>
        </p:txBody>
      </p:sp>
      <p:sp>
        <p:nvSpPr>
          <p:cNvPr id="11" name="Line 12"/>
          <p:cNvSpPr>
            <a:spLocks noChangeShapeType="1"/>
          </p:cNvSpPr>
          <p:nvPr userDrawn="1"/>
        </p:nvSpPr>
        <p:spPr bwMode="auto">
          <a:xfrm>
            <a:off x="152400" y="762000"/>
            <a:ext cx="0" cy="5640843"/>
          </a:xfrm>
          <a:prstGeom prst="line">
            <a:avLst/>
          </a:prstGeom>
          <a:noFill/>
          <a:ln w="285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 name="Line 14"/>
          <p:cNvSpPr>
            <a:spLocks noChangeShapeType="1"/>
          </p:cNvSpPr>
          <p:nvPr userDrawn="1"/>
        </p:nvSpPr>
        <p:spPr bwMode="auto">
          <a:xfrm>
            <a:off x="7401425" y="152400"/>
            <a:ext cx="4653024" cy="0"/>
          </a:xfrm>
          <a:prstGeom prst="line">
            <a:avLst/>
          </a:prstGeom>
          <a:noFill/>
          <a:ln w="285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 name="Line 15"/>
          <p:cNvSpPr>
            <a:spLocks noChangeShapeType="1"/>
          </p:cNvSpPr>
          <p:nvPr userDrawn="1"/>
        </p:nvSpPr>
        <p:spPr bwMode="auto">
          <a:xfrm>
            <a:off x="12039600" y="152400"/>
            <a:ext cx="11873" cy="6248400"/>
          </a:xfrm>
          <a:prstGeom prst="line">
            <a:avLst/>
          </a:prstGeom>
          <a:noFill/>
          <a:ln w="285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14"/>
          <p:cNvSpPr>
            <a:spLocks noChangeShapeType="1"/>
          </p:cNvSpPr>
          <p:nvPr userDrawn="1"/>
        </p:nvSpPr>
        <p:spPr bwMode="auto">
          <a:xfrm flipV="1">
            <a:off x="914400" y="152399"/>
            <a:ext cx="3560613" cy="1"/>
          </a:xfrm>
          <a:prstGeom prst="line">
            <a:avLst/>
          </a:prstGeom>
          <a:noFill/>
          <a:ln w="285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pic>
        <p:nvPicPr>
          <p:cNvPr id="3" name="Picture 2" descr="Logo, company name&#10;&#10;Description automatically generated">
            <a:extLst>
              <a:ext uri="{FF2B5EF4-FFF2-40B4-BE49-F238E27FC236}">
                <a16:creationId xmlns:a16="http://schemas.microsoft.com/office/drawing/2014/main" id="{7CC83FCF-3CFD-36CE-9715-E6C9792278DD}"/>
              </a:ext>
            </a:extLst>
          </p:cNvPr>
          <p:cNvPicPr>
            <a:picLocks noChangeAspect="1"/>
          </p:cNvPicPr>
          <p:nvPr userDrawn="1"/>
        </p:nvPicPr>
        <p:blipFill>
          <a:blip r:embed="rId3"/>
          <a:stretch>
            <a:fillRect/>
          </a:stretch>
        </p:blipFill>
        <p:spPr>
          <a:xfrm>
            <a:off x="2009448" y="6264519"/>
            <a:ext cx="768465" cy="594360"/>
          </a:xfrm>
          <a:prstGeom prst="rect">
            <a:avLst/>
          </a:prstGeom>
        </p:spPr>
      </p:pic>
      <p:pic>
        <p:nvPicPr>
          <p:cNvPr id="23" name="Picture 22" descr="A picture containing diagram&#10;&#10;Description automatically generated">
            <a:extLst>
              <a:ext uri="{FF2B5EF4-FFF2-40B4-BE49-F238E27FC236}">
                <a16:creationId xmlns:a16="http://schemas.microsoft.com/office/drawing/2014/main" id="{4DECCEE3-04F1-E682-81A4-FC14253ED2C4}"/>
              </a:ext>
            </a:extLst>
          </p:cNvPr>
          <p:cNvPicPr>
            <a:picLocks noChangeAspect="1"/>
          </p:cNvPicPr>
          <p:nvPr userDrawn="1"/>
        </p:nvPicPr>
        <p:blipFill>
          <a:blip r:embed="rId4"/>
          <a:stretch>
            <a:fillRect/>
          </a:stretch>
        </p:blipFill>
        <p:spPr>
          <a:xfrm>
            <a:off x="2845576" y="6308444"/>
            <a:ext cx="1128308" cy="548640"/>
          </a:xfrm>
          <a:prstGeom prst="rect">
            <a:avLst/>
          </a:prstGeom>
        </p:spPr>
      </p:pic>
      <p:pic>
        <p:nvPicPr>
          <p:cNvPr id="27" name="Picture 26" descr="Logo, company name&#10;&#10;Description automatically generated">
            <a:extLst>
              <a:ext uri="{FF2B5EF4-FFF2-40B4-BE49-F238E27FC236}">
                <a16:creationId xmlns:a16="http://schemas.microsoft.com/office/drawing/2014/main" id="{ED4177D5-D5D6-3DAA-EE95-702F56929EF9}"/>
              </a:ext>
            </a:extLst>
          </p:cNvPr>
          <p:cNvPicPr>
            <a:picLocks noChangeAspect="1"/>
          </p:cNvPicPr>
          <p:nvPr userDrawn="1"/>
        </p:nvPicPr>
        <p:blipFill>
          <a:blip r:embed="rId5"/>
          <a:stretch>
            <a:fillRect/>
          </a:stretch>
        </p:blipFill>
        <p:spPr>
          <a:xfrm>
            <a:off x="4012243" y="6417911"/>
            <a:ext cx="1308440" cy="365760"/>
          </a:xfrm>
          <a:prstGeom prst="rect">
            <a:avLst/>
          </a:prstGeom>
        </p:spPr>
      </p:pic>
      <p:pic>
        <p:nvPicPr>
          <p:cNvPr id="29" name="Picture 28" descr="Logo&#10;&#10;Description automatically generated">
            <a:extLst>
              <a:ext uri="{FF2B5EF4-FFF2-40B4-BE49-F238E27FC236}">
                <a16:creationId xmlns:a16="http://schemas.microsoft.com/office/drawing/2014/main" id="{4B9D84AB-5864-8FB8-9DF1-6B3E9228F141}"/>
              </a:ext>
            </a:extLst>
          </p:cNvPr>
          <p:cNvPicPr>
            <a:picLocks noChangeAspect="1"/>
          </p:cNvPicPr>
          <p:nvPr userDrawn="1"/>
        </p:nvPicPr>
        <p:blipFill>
          <a:blip r:embed="rId6"/>
          <a:stretch>
            <a:fillRect/>
          </a:stretch>
        </p:blipFill>
        <p:spPr>
          <a:xfrm>
            <a:off x="5456902" y="6405984"/>
            <a:ext cx="387565" cy="411480"/>
          </a:xfrm>
          <a:prstGeom prst="rect">
            <a:avLst/>
          </a:prstGeom>
        </p:spPr>
      </p:pic>
      <p:pic>
        <p:nvPicPr>
          <p:cNvPr id="31" name="Picture 30" descr="A picture containing graphical user interface&#10;&#10;Description automatically generated">
            <a:extLst>
              <a:ext uri="{FF2B5EF4-FFF2-40B4-BE49-F238E27FC236}">
                <a16:creationId xmlns:a16="http://schemas.microsoft.com/office/drawing/2014/main" id="{11AA4DEF-D6B2-F0A1-2519-1FA6A804670C}"/>
              </a:ext>
            </a:extLst>
          </p:cNvPr>
          <p:cNvPicPr>
            <a:picLocks noChangeAspect="1"/>
          </p:cNvPicPr>
          <p:nvPr userDrawn="1"/>
        </p:nvPicPr>
        <p:blipFill>
          <a:blip r:embed="rId7"/>
          <a:stretch>
            <a:fillRect/>
          </a:stretch>
        </p:blipFill>
        <p:spPr>
          <a:xfrm>
            <a:off x="5894065" y="6417911"/>
            <a:ext cx="1280160" cy="384048"/>
          </a:xfrm>
          <a:prstGeom prst="rect">
            <a:avLst/>
          </a:prstGeom>
        </p:spPr>
      </p:pic>
      <p:pic>
        <p:nvPicPr>
          <p:cNvPr id="33" name="Graphic 32">
            <a:extLst>
              <a:ext uri="{FF2B5EF4-FFF2-40B4-BE49-F238E27FC236}">
                <a16:creationId xmlns:a16="http://schemas.microsoft.com/office/drawing/2014/main" id="{557B0C1E-C9D8-769D-4BC3-6A9705E3CE8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260899" y="6454772"/>
            <a:ext cx="922095" cy="320040"/>
          </a:xfrm>
          <a:prstGeom prst="rect">
            <a:avLst/>
          </a:prstGeom>
        </p:spPr>
      </p:pic>
      <p:pic>
        <p:nvPicPr>
          <p:cNvPr id="35" name="Graphic 34">
            <a:extLst>
              <a:ext uri="{FF2B5EF4-FFF2-40B4-BE49-F238E27FC236}">
                <a16:creationId xmlns:a16="http://schemas.microsoft.com/office/drawing/2014/main" id="{E86C8126-150F-21E2-D799-11080FC286B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336716" y="6458581"/>
            <a:ext cx="908914" cy="320040"/>
          </a:xfrm>
          <a:prstGeom prst="rect">
            <a:avLst/>
          </a:prstGeom>
        </p:spPr>
      </p:pic>
      <p:pic>
        <p:nvPicPr>
          <p:cNvPr id="39" name="Picture 38" descr="A picture containing logo&#10;&#10;Description automatically generated">
            <a:extLst>
              <a:ext uri="{FF2B5EF4-FFF2-40B4-BE49-F238E27FC236}">
                <a16:creationId xmlns:a16="http://schemas.microsoft.com/office/drawing/2014/main" id="{43CE3FAF-ABAB-6A98-40A2-D4A3363D8D0A}"/>
              </a:ext>
            </a:extLst>
          </p:cNvPr>
          <p:cNvPicPr>
            <a:picLocks noChangeAspect="1"/>
          </p:cNvPicPr>
          <p:nvPr userDrawn="1"/>
        </p:nvPicPr>
        <p:blipFill>
          <a:blip r:embed="rId12"/>
          <a:stretch>
            <a:fillRect/>
          </a:stretch>
        </p:blipFill>
        <p:spPr>
          <a:xfrm>
            <a:off x="10566817" y="6456548"/>
            <a:ext cx="908720" cy="365760"/>
          </a:xfrm>
          <a:prstGeom prst="rect">
            <a:avLst/>
          </a:prstGeom>
        </p:spPr>
      </p:pic>
      <p:pic>
        <p:nvPicPr>
          <p:cNvPr id="45" name="Picture 44" descr="Logo, company name&#10;&#10;Description automatically generated">
            <a:extLst>
              <a:ext uri="{FF2B5EF4-FFF2-40B4-BE49-F238E27FC236}">
                <a16:creationId xmlns:a16="http://schemas.microsoft.com/office/drawing/2014/main" id="{2C78B3B4-C110-3D56-3F2B-23A0A4D53931}"/>
              </a:ext>
            </a:extLst>
          </p:cNvPr>
          <p:cNvPicPr>
            <a:picLocks noChangeAspect="1"/>
          </p:cNvPicPr>
          <p:nvPr userDrawn="1"/>
        </p:nvPicPr>
        <p:blipFill>
          <a:blip r:embed="rId13"/>
          <a:stretch>
            <a:fillRect/>
          </a:stretch>
        </p:blipFill>
        <p:spPr>
          <a:xfrm>
            <a:off x="94989" y="91458"/>
            <a:ext cx="814533" cy="804672"/>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FA37841A-4B73-3055-1F47-243B8623590D}"/>
              </a:ext>
            </a:extLst>
          </p:cNvPr>
          <p:cNvPicPr>
            <a:picLocks noChangeAspect="1"/>
          </p:cNvPicPr>
          <p:nvPr userDrawn="1"/>
        </p:nvPicPr>
        <p:blipFill>
          <a:blip r:embed="rId14"/>
          <a:stretch>
            <a:fillRect/>
          </a:stretch>
        </p:blipFill>
        <p:spPr>
          <a:xfrm>
            <a:off x="9425411" y="6454602"/>
            <a:ext cx="1066800" cy="320040"/>
          </a:xfrm>
          <a:prstGeom prst="rect">
            <a:avLst/>
          </a:prstGeom>
        </p:spPr>
      </p:pic>
    </p:spTree>
    <p:extLst>
      <p:ext uri="{BB962C8B-B14F-4D97-AF65-F5344CB8AC3E}">
        <p14:creationId xmlns:p14="http://schemas.microsoft.com/office/powerpoint/2010/main" val="392895190"/>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a:t>Welcome to GSU</a:t>
            </a:r>
          </a:p>
        </p:txBody>
      </p:sp>
      <p:sp>
        <p:nvSpPr>
          <p:cNvPr id="3" name="Subtitle 2"/>
          <p:cNvSpPr>
            <a:spLocks noGrp="1"/>
          </p:cNvSpPr>
          <p:nvPr>
            <p:ph type="subTitle" idx="1"/>
          </p:nvPr>
        </p:nvSpPr>
        <p:spPr/>
        <p:txBody>
          <a:bodyPr/>
          <a:lstStyle/>
          <a:p>
            <a:r>
              <a:rPr lang="en-US" dirty="0"/>
              <a:t>Dean Sara Rosen</a:t>
            </a:r>
          </a:p>
          <a:p>
            <a:r>
              <a:rPr lang="en-US" dirty="0"/>
              <a:t>College of Arts &amp; Sciences</a:t>
            </a:r>
          </a:p>
          <a:p>
            <a:r>
              <a:rPr lang="en-US" dirty="0"/>
              <a:t>Georgia State University</a:t>
            </a:r>
          </a:p>
        </p:txBody>
      </p:sp>
      <p:sp>
        <p:nvSpPr>
          <p:cNvPr id="4" name="Footer Placeholder 3"/>
          <p:cNvSpPr>
            <a:spLocks noGrp="1"/>
          </p:cNvSpPr>
          <p:nvPr>
            <p:ph type="ftr" sz="quarter" idx="11"/>
          </p:nvPr>
        </p:nvSpPr>
        <p:spPr>
          <a:xfrm>
            <a:off x="131618" y="6395026"/>
            <a:ext cx="1827810" cy="365125"/>
          </a:xfrm>
        </p:spPr>
        <p:txBody>
          <a:bodyPr/>
          <a:lstStyle/>
          <a:p>
            <a:r>
              <a:rPr lang="en-US"/>
              <a:t>Welcome</a:t>
            </a:r>
            <a:endParaRPr lang="en-US" dirty="0"/>
          </a:p>
        </p:txBody>
      </p:sp>
      <p:sp>
        <p:nvSpPr>
          <p:cNvPr id="5" name="Slide Number Placeholder 4"/>
          <p:cNvSpPr>
            <a:spLocks noGrp="1"/>
          </p:cNvSpPr>
          <p:nvPr>
            <p:ph type="sldNum" sz="quarter" idx="12"/>
          </p:nvPr>
        </p:nvSpPr>
        <p:spPr/>
        <p:txBody>
          <a:bodyPr/>
          <a:lstStyle/>
          <a:p>
            <a:fld id="{EC7E484E-D9B0-EF48-8060-2F19FFE281E1}" type="slidenum">
              <a:rPr lang="en-US" smtClean="0"/>
              <a:t>1</a:t>
            </a:fld>
            <a:endParaRPr lang="en-US" dirty="0"/>
          </a:p>
        </p:txBody>
      </p:sp>
    </p:spTree>
    <p:extLst>
      <p:ext uri="{BB962C8B-B14F-4D97-AF65-F5344CB8AC3E}">
        <p14:creationId xmlns:p14="http://schemas.microsoft.com/office/powerpoint/2010/main" val="41392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074058" y="406402"/>
            <a:ext cx="6122389" cy="1458024"/>
          </a:xfrm>
        </p:spPr>
        <p:txBody>
          <a:bodyPr/>
          <a:lstStyle/>
          <a:p>
            <a:r>
              <a:rPr lang="en-US" dirty="0"/>
              <a:t>Special Participants</a:t>
            </a:r>
          </a:p>
        </p:txBody>
      </p:sp>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527915" y="2273466"/>
            <a:ext cx="7016751" cy="3291939"/>
          </a:xfrm>
        </p:spPr>
        <p:txBody>
          <a:bodyPr/>
          <a:lstStyle/>
          <a:p>
            <a:pPr marL="342900" indent="-342900" algn="l">
              <a:buFont typeface="Arial" panose="020B0604020202020204" pitchFamily="34" charset="0"/>
              <a:buChar char="•"/>
            </a:pPr>
            <a:r>
              <a:rPr lang="en-US" b="1" dirty="0"/>
              <a:t>Dr. Hal McAlister</a:t>
            </a:r>
            <a:br>
              <a:rPr lang="en-US" dirty="0"/>
            </a:br>
            <a:r>
              <a:rPr lang="en-US" dirty="0"/>
              <a:t>GSU Regents’ Professor Emeritus</a:t>
            </a:r>
            <a:br>
              <a:rPr lang="en-US" dirty="0"/>
            </a:br>
            <a:r>
              <a:rPr lang="en-US" dirty="0"/>
              <a:t>CHARA Director (Founder), 1985 - 2015</a:t>
            </a:r>
          </a:p>
          <a:p>
            <a:pPr marL="342900" indent="-342900" algn="l">
              <a:buFont typeface="Arial" panose="020B0604020202020204" pitchFamily="34" charset="0"/>
              <a:buChar char="•"/>
            </a:pPr>
            <a:r>
              <a:rPr lang="en-US" dirty="0"/>
              <a:t>Presenting this morning on “The History of CHARA and Interferometry at Mount Wilson”</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10</a:t>
            </a:fld>
            <a:endParaRPr lang="en-US"/>
          </a:p>
        </p:txBody>
      </p:sp>
      <p:pic>
        <p:nvPicPr>
          <p:cNvPr id="1026" name="Picture 2">
            <a:extLst>
              <a:ext uri="{FF2B5EF4-FFF2-40B4-BE49-F238E27FC236}">
                <a16:creationId xmlns:a16="http://schemas.microsoft.com/office/drawing/2014/main" id="{4248BA9B-3B6B-D73A-55DC-086FD314E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966" y="881593"/>
            <a:ext cx="3470233" cy="497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7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074058" y="406402"/>
            <a:ext cx="6122389" cy="1458024"/>
          </a:xfrm>
        </p:spPr>
        <p:txBody>
          <a:bodyPr/>
          <a:lstStyle/>
          <a:p>
            <a:r>
              <a:rPr lang="en-US" dirty="0"/>
              <a:t>Special Participants</a:t>
            </a:r>
          </a:p>
        </p:txBody>
      </p:sp>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527915" y="2273466"/>
            <a:ext cx="7016751" cy="3291939"/>
          </a:xfrm>
        </p:spPr>
        <p:txBody>
          <a:bodyPr/>
          <a:lstStyle/>
          <a:p>
            <a:pPr marL="342900" indent="-342900" algn="l">
              <a:buFont typeface="Arial" panose="020B0604020202020204" pitchFamily="34" charset="0"/>
              <a:buChar char="•"/>
            </a:pPr>
            <a:r>
              <a:rPr lang="en-US" b="1" dirty="0"/>
              <a:t>Dr. Theo ten </a:t>
            </a:r>
            <a:r>
              <a:rPr lang="en-US" b="1" dirty="0" err="1"/>
              <a:t>Brummelaar</a:t>
            </a:r>
            <a:br>
              <a:rPr lang="en-US" dirty="0"/>
            </a:br>
            <a:r>
              <a:rPr lang="en-US" dirty="0"/>
              <a:t>Director of the CHARA Array, 2015-2022, </a:t>
            </a:r>
            <a:br>
              <a:rPr lang="en-US" dirty="0"/>
            </a:br>
            <a:r>
              <a:rPr lang="en-US" dirty="0"/>
              <a:t>and key instrument scientist since the start of the project</a:t>
            </a:r>
          </a:p>
          <a:p>
            <a:pPr marL="342900" indent="-342900" algn="l">
              <a:buFont typeface="Arial" panose="020B0604020202020204" pitchFamily="34" charset="0"/>
              <a:buChar char="•"/>
            </a:pPr>
            <a:r>
              <a:rPr lang="en-US" dirty="0"/>
              <a:t>Now living in Sydney, Australia, but continues to work on several projects underway.</a:t>
            </a:r>
          </a:p>
          <a:p>
            <a:pPr marL="342900" indent="-342900" algn="l">
              <a:buFont typeface="Arial" panose="020B0604020202020204" pitchFamily="34" charset="0"/>
              <a:buChar char="•"/>
            </a:pPr>
            <a:r>
              <a:rPr lang="en-US" dirty="0"/>
              <a:t>Participant who travelled farthest to attend!</a:t>
            </a:r>
            <a:br>
              <a:rPr lang="en-US" dirty="0"/>
            </a:br>
            <a:endParaRPr lang="en-US" dirty="0"/>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11</a:t>
            </a:fld>
            <a:endParaRPr lang="en-US"/>
          </a:p>
        </p:txBody>
      </p:sp>
      <p:pic>
        <p:nvPicPr>
          <p:cNvPr id="2" name="Picture 2" descr="Theo Ten Brummelaar">
            <a:extLst>
              <a:ext uri="{FF2B5EF4-FFF2-40B4-BE49-F238E27FC236}">
                <a16:creationId xmlns:a16="http://schemas.microsoft.com/office/drawing/2014/main" id="{3AAC8166-C041-322F-88AA-4BFE1D363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4666" y="181098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4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074058" y="406402"/>
            <a:ext cx="6122389" cy="1458024"/>
          </a:xfrm>
        </p:spPr>
        <p:txBody>
          <a:bodyPr/>
          <a:lstStyle/>
          <a:p>
            <a:r>
              <a:rPr lang="en-US" dirty="0"/>
              <a:t>Special Participants</a:t>
            </a:r>
          </a:p>
        </p:txBody>
      </p:sp>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527916" y="2273466"/>
            <a:ext cx="5706630" cy="3453565"/>
          </a:xfrm>
        </p:spPr>
        <p:txBody>
          <a:bodyPr/>
          <a:lstStyle/>
          <a:p>
            <a:pPr marL="342900" indent="-342900" algn="l">
              <a:buFont typeface="Arial" panose="020B0604020202020204" pitchFamily="34" charset="0"/>
              <a:buChar char="•"/>
            </a:pPr>
            <a:r>
              <a:rPr lang="en-US" b="1" dirty="0"/>
              <a:t>Dr. Gail Schaefer</a:t>
            </a:r>
            <a:br>
              <a:rPr lang="en-US" dirty="0"/>
            </a:br>
            <a:r>
              <a:rPr lang="en-US" dirty="0"/>
              <a:t>Director of the CHARA Array  since </a:t>
            </a:r>
            <a:br>
              <a:rPr lang="en-US" dirty="0"/>
            </a:br>
            <a:r>
              <a:rPr lang="en-US" dirty="0"/>
              <a:t>May, 2022</a:t>
            </a:r>
          </a:p>
          <a:p>
            <a:pPr marL="342900" indent="-342900" algn="l">
              <a:buFont typeface="Arial" panose="020B0604020202020204" pitchFamily="34" charset="0"/>
              <a:buChar char="•"/>
            </a:pPr>
            <a:r>
              <a:rPr lang="en-US" dirty="0"/>
              <a:t>First CHARA Meeting with Gail in this leadership role</a:t>
            </a:r>
          </a:p>
          <a:p>
            <a:pPr marL="342900" indent="-342900" algn="l">
              <a:buFont typeface="Arial" panose="020B0604020202020204" pitchFamily="34" charset="0"/>
              <a:buChar char="•"/>
            </a:pPr>
            <a:r>
              <a:rPr lang="en-US" dirty="0"/>
              <a:t>Looking forward to working together in the years ahead</a:t>
            </a:r>
            <a:br>
              <a:rPr lang="en-US" dirty="0"/>
            </a:br>
            <a:endParaRPr lang="en-US" dirty="0"/>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12</a:t>
            </a:fld>
            <a:endParaRPr lang="en-US"/>
          </a:p>
        </p:txBody>
      </p:sp>
      <p:pic>
        <p:nvPicPr>
          <p:cNvPr id="3" name="Picture 2">
            <a:extLst>
              <a:ext uri="{FF2B5EF4-FFF2-40B4-BE49-F238E27FC236}">
                <a16:creationId xmlns:a16="http://schemas.microsoft.com/office/drawing/2014/main" id="{087FB7D4-9BCA-FFF0-91C6-93ECBD303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460" y="2018804"/>
            <a:ext cx="4870482" cy="370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23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074058" y="406402"/>
            <a:ext cx="6122389" cy="1458024"/>
          </a:xfrm>
        </p:spPr>
        <p:txBody>
          <a:bodyPr/>
          <a:lstStyle/>
          <a:p>
            <a:r>
              <a:rPr lang="en-US" dirty="0"/>
              <a:t>Special Participants</a:t>
            </a:r>
          </a:p>
        </p:txBody>
      </p:sp>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527916" y="2273467"/>
            <a:ext cx="4863481" cy="3177308"/>
          </a:xfrm>
        </p:spPr>
        <p:txBody>
          <a:bodyPr/>
          <a:lstStyle/>
          <a:p>
            <a:pPr marL="342900" indent="-342900" algn="l">
              <a:buFont typeface="Arial" panose="020B0604020202020204" pitchFamily="34" charset="0"/>
              <a:buChar char="•"/>
            </a:pPr>
            <a:r>
              <a:rPr lang="en-US" b="1" dirty="0"/>
              <a:t>Dr. Bill Hartkopf</a:t>
            </a:r>
            <a:br>
              <a:rPr lang="en-US" dirty="0"/>
            </a:br>
            <a:r>
              <a:rPr lang="en-US" dirty="0"/>
              <a:t>Early CHARA faculty member</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b="1" dirty="0"/>
              <a:t>Dr. Denis Mourard</a:t>
            </a:r>
            <a:br>
              <a:rPr lang="en-US" dirty="0"/>
            </a:br>
            <a:r>
              <a:rPr lang="en-US" dirty="0"/>
              <a:t>Collaborator from Univ. Nice, France</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13</a:t>
            </a:fld>
            <a:endParaRPr lang="en-US"/>
          </a:p>
        </p:txBody>
      </p:sp>
      <p:sp>
        <p:nvSpPr>
          <p:cNvPr id="2" name="Subtitle 8">
            <a:extLst>
              <a:ext uri="{FF2B5EF4-FFF2-40B4-BE49-F238E27FC236}">
                <a16:creationId xmlns:a16="http://schemas.microsoft.com/office/drawing/2014/main" id="{476E7FA4-BD29-0201-C57C-1535D0EC8AC9}"/>
              </a:ext>
            </a:extLst>
          </p:cNvPr>
          <p:cNvSpPr txBox="1">
            <a:spLocks/>
          </p:cNvSpPr>
          <p:nvPr/>
        </p:nvSpPr>
        <p:spPr>
          <a:xfrm>
            <a:off x="5834207" y="2273467"/>
            <a:ext cx="4863481" cy="317730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b="1" dirty="0"/>
              <a:t>Dr. John Monnier</a:t>
            </a:r>
            <a:br>
              <a:rPr lang="en-US" dirty="0"/>
            </a:br>
            <a:r>
              <a:rPr lang="en-US" dirty="0"/>
              <a:t>Collaborator, Univ. of Michigan</a:t>
            </a:r>
            <a:br>
              <a:rPr lang="en-US" dirty="0"/>
            </a:br>
            <a:endParaRPr lang="en-US" dirty="0"/>
          </a:p>
          <a:p>
            <a:pPr marL="342900" indent="-342900" algn="l">
              <a:buFont typeface="Arial" panose="020B0604020202020204" pitchFamily="34" charset="0"/>
              <a:buChar char="•"/>
            </a:pPr>
            <a:r>
              <a:rPr lang="en-US" b="1" dirty="0"/>
              <a:t>Dr. Stefan Kraus</a:t>
            </a:r>
            <a:br>
              <a:rPr lang="en-US" dirty="0"/>
            </a:br>
            <a:r>
              <a:rPr lang="en-US" dirty="0"/>
              <a:t>Collaborator, Univ. Exeter, </a:t>
            </a:r>
            <a:br>
              <a:rPr lang="en-US" dirty="0"/>
            </a:br>
            <a:r>
              <a:rPr lang="en-US" dirty="0"/>
              <a:t>United Kingdom</a:t>
            </a:r>
          </a:p>
        </p:txBody>
      </p:sp>
    </p:spTree>
    <p:extLst>
      <p:ext uri="{BB962C8B-B14F-4D97-AF65-F5344CB8AC3E}">
        <p14:creationId xmlns:p14="http://schemas.microsoft.com/office/powerpoint/2010/main" val="309986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427512" y="1481281"/>
            <a:ext cx="5438897" cy="3910116"/>
          </a:xfrm>
        </p:spPr>
        <p:txBody>
          <a:bodyPr/>
          <a:lstStyle/>
          <a:p>
            <a:pPr marL="342900" indent="-342900" algn="l">
              <a:buFont typeface="Arial" panose="020B0604020202020204" pitchFamily="34" charset="0"/>
              <a:buChar char="•"/>
            </a:pPr>
            <a:r>
              <a:rPr lang="en-US" dirty="0"/>
              <a:t>Best wishes for a successful week of:</a:t>
            </a:r>
            <a:br>
              <a:rPr lang="en-US" dirty="0"/>
            </a:br>
            <a:r>
              <a:rPr lang="en-US" dirty="0"/>
              <a:t> </a:t>
            </a:r>
            <a:br>
              <a:rPr lang="en-US" dirty="0"/>
            </a:br>
            <a:r>
              <a:rPr lang="en-US" b="1" dirty="0"/>
              <a:t>exciting science </a:t>
            </a:r>
            <a:br>
              <a:rPr lang="en-US" b="1" dirty="0"/>
            </a:br>
            <a:br>
              <a:rPr lang="en-US" b="1" dirty="0"/>
            </a:br>
            <a:r>
              <a:rPr lang="en-US" b="1" dirty="0"/>
              <a:t>new opportunities in instrumentation</a:t>
            </a:r>
            <a:br>
              <a:rPr lang="en-US" b="1" dirty="0"/>
            </a:br>
            <a:br>
              <a:rPr lang="en-US" b="1" dirty="0"/>
            </a:br>
            <a:r>
              <a:rPr lang="en-US" b="1" dirty="0"/>
              <a:t>innovative methods in data analysis </a:t>
            </a:r>
          </a:p>
          <a:p>
            <a:pPr marL="342900" indent="-342900" algn="l">
              <a:buFont typeface="Arial" panose="020B0604020202020204" pitchFamily="34" charset="0"/>
              <a:buChar char="•"/>
            </a:pPr>
            <a:endParaRPr lang="en-US" b="1" dirty="0"/>
          </a:p>
          <a:p>
            <a:pPr marL="342900" indent="-342900" algn="l">
              <a:buFont typeface="Arial" panose="020B0604020202020204" pitchFamily="34" charset="0"/>
              <a:buChar char="•"/>
            </a:pPr>
            <a:r>
              <a:rPr lang="en-US" dirty="0"/>
              <a:t>Enjoy springtime in Atlanta! </a:t>
            </a:r>
          </a:p>
          <a:p>
            <a:pPr algn="l"/>
            <a:endParaRPr lang="en-US" dirty="0"/>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14</a:t>
            </a:fld>
            <a:endParaRPr lang="en-US"/>
          </a:p>
        </p:txBody>
      </p:sp>
      <p:pic>
        <p:nvPicPr>
          <p:cNvPr id="3074" name="Picture 2" descr="Indian Creek Lodge Entrance">
            <a:extLst>
              <a:ext uri="{FF2B5EF4-FFF2-40B4-BE49-F238E27FC236}">
                <a16:creationId xmlns:a16="http://schemas.microsoft.com/office/drawing/2014/main" id="{046F3165-27F8-EA22-8749-0E9975500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06385"/>
            <a:ext cx="5510150" cy="413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50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524000" y="1122363"/>
            <a:ext cx="9144000" cy="932068"/>
          </a:xfrm>
        </p:spPr>
        <p:txBody>
          <a:bodyPr/>
          <a:lstStyle/>
          <a:p>
            <a:r>
              <a:rPr lang="en-US" dirty="0"/>
              <a:t>Introduction</a:t>
            </a:r>
          </a:p>
        </p:txBody>
      </p:sp>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1524000" y="2446812"/>
            <a:ext cx="9144000" cy="3001488"/>
          </a:xfrm>
        </p:spPr>
        <p:txBody>
          <a:bodyPr/>
          <a:lstStyle/>
          <a:p>
            <a:pPr marL="342900" indent="-342900" algn="l">
              <a:buFont typeface="Arial" panose="020B0604020202020204" pitchFamily="34" charset="0"/>
              <a:buChar char="•"/>
            </a:pPr>
            <a:r>
              <a:rPr lang="en-US" sz="2800" b="1" dirty="0">
                <a:solidFill>
                  <a:srgbClr val="0039A6"/>
                </a:solidFill>
              </a:rPr>
              <a:t>A bit about myself</a:t>
            </a:r>
          </a:p>
          <a:p>
            <a:pPr marL="342900" indent="-342900" algn="l">
              <a:buFont typeface="Arial" panose="020B0604020202020204" pitchFamily="34" charset="0"/>
              <a:buChar char="•"/>
            </a:pPr>
            <a:r>
              <a:rPr lang="en-US" sz="2800" dirty="0"/>
              <a:t>Georgia State University campuses</a:t>
            </a:r>
          </a:p>
          <a:p>
            <a:pPr marL="342900" indent="-342900" algn="l">
              <a:buFont typeface="Arial" panose="020B0604020202020204" pitchFamily="34" charset="0"/>
              <a:buChar char="•"/>
            </a:pPr>
            <a:r>
              <a:rPr lang="en-US" sz="2800" dirty="0"/>
              <a:t>College of Arts &amp; Sciences</a:t>
            </a:r>
          </a:p>
          <a:p>
            <a:pPr marL="342900" indent="-342900" algn="l">
              <a:buFont typeface="Arial" panose="020B0604020202020204" pitchFamily="34" charset="0"/>
              <a:buChar char="•"/>
            </a:pPr>
            <a:r>
              <a:rPr lang="en-US" sz="2800" dirty="0"/>
              <a:t>CHARA and the Department of Physics &amp; Astronomy</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2</a:t>
            </a:fld>
            <a:endParaRPr lang="en-US"/>
          </a:p>
        </p:txBody>
      </p:sp>
    </p:spTree>
    <p:extLst>
      <p:ext uri="{BB962C8B-B14F-4D97-AF65-F5344CB8AC3E}">
        <p14:creationId xmlns:p14="http://schemas.microsoft.com/office/powerpoint/2010/main" val="298165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524000" y="1122363"/>
            <a:ext cx="9144000" cy="932068"/>
          </a:xfrm>
        </p:spPr>
        <p:txBody>
          <a:bodyPr/>
          <a:lstStyle/>
          <a:p>
            <a:r>
              <a:rPr lang="en-US" dirty="0"/>
              <a:t>Introduction</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3</a:t>
            </a:fld>
            <a:endParaRPr lang="en-US"/>
          </a:p>
        </p:txBody>
      </p:sp>
      <p:sp>
        <p:nvSpPr>
          <p:cNvPr id="10" name="Subtitle 8">
            <a:extLst>
              <a:ext uri="{FF2B5EF4-FFF2-40B4-BE49-F238E27FC236}">
                <a16:creationId xmlns:a16="http://schemas.microsoft.com/office/drawing/2014/main" id="{597F4696-5CDE-4FA8-96F9-4F4594B0787B}"/>
              </a:ext>
            </a:extLst>
          </p:cNvPr>
          <p:cNvSpPr txBox="1">
            <a:spLocks/>
          </p:cNvSpPr>
          <p:nvPr/>
        </p:nvSpPr>
        <p:spPr>
          <a:xfrm>
            <a:off x="1524000" y="2446812"/>
            <a:ext cx="9144000" cy="300148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A bit about myself</a:t>
            </a:r>
          </a:p>
          <a:p>
            <a:pPr marL="342900" indent="-342900" algn="l">
              <a:buFont typeface="Arial" panose="020B0604020202020204" pitchFamily="34" charset="0"/>
              <a:buChar char="•"/>
            </a:pPr>
            <a:r>
              <a:rPr lang="en-US" sz="2800" b="1" dirty="0">
                <a:solidFill>
                  <a:srgbClr val="0039A6"/>
                </a:solidFill>
              </a:rPr>
              <a:t>Georgia State University campuses</a:t>
            </a:r>
          </a:p>
          <a:p>
            <a:pPr marL="342900" indent="-342900" algn="l">
              <a:buFont typeface="Arial" panose="020B0604020202020204" pitchFamily="34" charset="0"/>
              <a:buChar char="•"/>
            </a:pPr>
            <a:r>
              <a:rPr lang="en-US" sz="2800" dirty="0"/>
              <a:t>College of Arts &amp; Sciences</a:t>
            </a:r>
          </a:p>
          <a:p>
            <a:pPr marL="342900" indent="-342900" algn="l">
              <a:buFont typeface="Arial" panose="020B0604020202020204" pitchFamily="34" charset="0"/>
              <a:buChar char="•"/>
            </a:pPr>
            <a:r>
              <a:rPr lang="en-US" sz="2800" dirty="0"/>
              <a:t>CHARA and the Department of Physics &amp; Astronomy</a:t>
            </a:r>
          </a:p>
        </p:txBody>
      </p:sp>
    </p:spTree>
    <p:extLst>
      <p:ext uri="{BB962C8B-B14F-4D97-AF65-F5344CB8AC3E}">
        <p14:creationId xmlns:p14="http://schemas.microsoft.com/office/powerpoint/2010/main" val="196425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524000" y="1122363"/>
            <a:ext cx="9144000" cy="932068"/>
          </a:xfrm>
        </p:spPr>
        <p:txBody>
          <a:bodyPr/>
          <a:lstStyle/>
          <a:p>
            <a:r>
              <a:rPr lang="en-US" dirty="0"/>
              <a:t>Introduction</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4</a:t>
            </a:fld>
            <a:endParaRPr lang="en-US"/>
          </a:p>
        </p:txBody>
      </p:sp>
      <p:sp>
        <p:nvSpPr>
          <p:cNvPr id="10" name="Subtitle 8">
            <a:extLst>
              <a:ext uri="{FF2B5EF4-FFF2-40B4-BE49-F238E27FC236}">
                <a16:creationId xmlns:a16="http://schemas.microsoft.com/office/drawing/2014/main" id="{83FE5BDF-1720-40F9-A690-24AB4B3439FC}"/>
              </a:ext>
            </a:extLst>
          </p:cNvPr>
          <p:cNvSpPr>
            <a:spLocks noGrp="1"/>
          </p:cNvSpPr>
          <p:nvPr>
            <p:ph type="subTitle" idx="1"/>
          </p:nvPr>
        </p:nvSpPr>
        <p:spPr>
          <a:xfrm>
            <a:off x="1524000" y="2446812"/>
            <a:ext cx="9144000" cy="3001488"/>
          </a:xfrm>
        </p:spPr>
        <p:txBody>
          <a:bodyPr/>
          <a:lstStyle/>
          <a:p>
            <a:pPr marL="342900" indent="-342900" algn="l">
              <a:buFont typeface="Arial" panose="020B0604020202020204" pitchFamily="34" charset="0"/>
              <a:buChar char="•"/>
            </a:pPr>
            <a:r>
              <a:rPr lang="en-US" sz="2800" dirty="0"/>
              <a:t>A bit about myself</a:t>
            </a:r>
          </a:p>
          <a:p>
            <a:pPr marL="342900" indent="-342900" algn="l">
              <a:buFont typeface="Arial" panose="020B0604020202020204" pitchFamily="34" charset="0"/>
              <a:buChar char="•"/>
            </a:pPr>
            <a:r>
              <a:rPr lang="en-US" sz="2800" dirty="0"/>
              <a:t>Georgia State University campuses</a:t>
            </a:r>
          </a:p>
          <a:p>
            <a:pPr marL="342900" indent="-342900" algn="l">
              <a:buFont typeface="Arial" panose="020B0604020202020204" pitchFamily="34" charset="0"/>
              <a:buChar char="•"/>
            </a:pPr>
            <a:r>
              <a:rPr lang="en-US" sz="2800" b="1" dirty="0">
                <a:solidFill>
                  <a:srgbClr val="0039A6"/>
                </a:solidFill>
              </a:rPr>
              <a:t>College of Arts &amp; Sciences</a:t>
            </a:r>
          </a:p>
          <a:p>
            <a:pPr marL="342900" indent="-342900" algn="l">
              <a:buFont typeface="Arial" panose="020B0604020202020204" pitchFamily="34" charset="0"/>
              <a:buChar char="•"/>
            </a:pPr>
            <a:r>
              <a:rPr lang="en-US" sz="2800" dirty="0"/>
              <a:t>CHARA and the Department of Physics &amp; Astronomy</a:t>
            </a:r>
          </a:p>
        </p:txBody>
      </p:sp>
    </p:spTree>
    <p:extLst>
      <p:ext uri="{BB962C8B-B14F-4D97-AF65-F5344CB8AC3E}">
        <p14:creationId xmlns:p14="http://schemas.microsoft.com/office/powerpoint/2010/main" val="928265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5</a:t>
            </a:fld>
            <a:endParaRPr lang="en-US"/>
          </a:p>
        </p:txBody>
      </p:sp>
      <p:grpSp>
        <p:nvGrpSpPr>
          <p:cNvPr id="10" name="Group 9">
            <a:extLst>
              <a:ext uri="{FF2B5EF4-FFF2-40B4-BE49-F238E27FC236}">
                <a16:creationId xmlns:a16="http://schemas.microsoft.com/office/drawing/2014/main" id="{64EA8C84-6B00-4326-9DDC-40F8768AA8D4}"/>
              </a:ext>
            </a:extLst>
          </p:cNvPr>
          <p:cNvGrpSpPr/>
          <p:nvPr/>
        </p:nvGrpSpPr>
        <p:grpSpPr>
          <a:xfrm>
            <a:off x="1765233" y="1362083"/>
            <a:ext cx="8594230" cy="4585072"/>
            <a:chOff x="1998663" y="1952915"/>
            <a:chExt cx="8294548" cy="4591814"/>
          </a:xfrm>
        </p:grpSpPr>
        <p:sp>
          <p:nvSpPr>
            <p:cNvPr id="11" name="Oval 10">
              <a:extLst>
                <a:ext uri="{FF2B5EF4-FFF2-40B4-BE49-F238E27FC236}">
                  <a16:creationId xmlns:a16="http://schemas.microsoft.com/office/drawing/2014/main" id="{C7845D5E-CD35-4787-9BC5-56EB4F7EA50C}"/>
                </a:ext>
              </a:extLst>
            </p:cNvPr>
            <p:cNvSpPr/>
            <p:nvPr/>
          </p:nvSpPr>
          <p:spPr>
            <a:xfrm>
              <a:off x="1998663" y="1952915"/>
              <a:ext cx="2673047" cy="2673047"/>
            </a:xfrm>
            <a:prstGeom prst="ellipse">
              <a:avLst/>
            </a:prstGeom>
            <a:solidFill>
              <a:schemeClr val="tx1">
                <a:lumMod val="65000"/>
                <a:lumOff val="35000"/>
                <a:alpha val="71765"/>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dirty="0">
                <a:solidFill>
                  <a:schemeClr val="tx1">
                    <a:lumMod val="85000"/>
                    <a:lumOff val="15000"/>
                  </a:schemeClr>
                </a:solidFill>
                <a:latin typeface="Century Gothic" panose="020B0502020202020204" pitchFamily="34" charset="0"/>
              </a:endParaRPr>
            </a:p>
          </p:txBody>
        </p:sp>
        <p:sp>
          <p:nvSpPr>
            <p:cNvPr id="12" name="Oval 11">
              <a:extLst>
                <a:ext uri="{FF2B5EF4-FFF2-40B4-BE49-F238E27FC236}">
                  <a16:creationId xmlns:a16="http://schemas.microsoft.com/office/drawing/2014/main" id="{29C0F665-59A6-40ED-9A21-C9BCAB2FBA1F}"/>
                </a:ext>
              </a:extLst>
            </p:cNvPr>
            <p:cNvSpPr/>
            <p:nvPr/>
          </p:nvSpPr>
          <p:spPr>
            <a:xfrm>
              <a:off x="4127063" y="1952915"/>
              <a:ext cx="2673047" cy="2673047"/>
            </a:xfrm>
            <a:prstGeom prst="ellipse">
              <a:avLst/>
            </a:prstGeom>
            <a:solidFill>
              <a:srgbClr val="D85053">
                <a:alpha val="85000"/>
              </a:srgb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dirty="0">
                <a:solidFill>
                  <a:schemeClr val="tx1">
                    <a:lumMod val="85000"/>
                    <a:lumOff val="15000"/>
                  </a:schemeClr>
                </a:solidFill>
                <a:latin typeface="Century Gothic" panose="020B0502020202020204" pitchFamily="34" charset="0"/>
              </a:endParaRPr>
            </a:p>
          </p:txBody>
        </p:sp>
        <p:sp>
          <p:nvSpPr>
            <p:cNvPr id="13" name="Oval 12">
              <a:extLst>
                <a:ext uri="{FF2B5EF4-FFF2-40B4-BE49-F238E27FC236}">
                  <a16:creationId xmlns:a16="http://schemas.microsoft.com/office/drawing/2014/main" id="{9646C2C1-4AB5-447F-8F6C-02DB0021B357}"/>
                </a:ext>
              </a:extLst>
            </p:cNvPr>
            <p:cNvSpPr/>
            <p:nvPr/>
          </p:nvSpPr>
          <p:spPr>
            <a:xfrm>
              <a:off x="6255464" y="1952915"/>
              <a:ext cx="2673047" cy="2673047"/>
            </a:xfrm>
            <a:prstGeom prst="ellipse">
              <a:avLst/>
            </a:prstGeom>
            <a:solidFill>
              <a:srgbClr val="00B050">
                <a:alpha val="80000"/>
              </a:srgb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dirty="0">
                <a:solidFill>
                  <a:schemeClr val="tx1">
                    <a:lumMod val="85000"/>
                    <a:lumOff val="15000"/>
                  </a:schemeClr>
                </a:solidFill>
                <a:latin typeface="Century Gothic" panose="020B0502020202020204" pitchFamily="34" charset="0"/>
              </a:endParaRPr>
            </a:p>
          </p:txBody>
        </p:sp>
        <p:sp>
          <p:nvSpPr>
            <p:cNvPr id="14" name="Oval 13">
              <a:extLst>
                <a:ext uri="{FF2B5EF4-FFF2-40B4-BE49-F238E27FC236}">
                  <a16:creationId xmlns:a16="http://schemas.microsoft.com/office/drawing/2014/main" id="{BB810FE4-0BA7-4ADC-8FD0-06BB74A4454C}"/>
                </a:ext>
              </a:extLst>
            </p:cNvPr>
            <p:cNvSpPr/>
            <p:nvPr/>
          </p:nvSpPr>
          <p:spPr>
            <a:xfrm>
              <a:off x="7591986" y="3871681"/>
              <a:ext cx="2673047" cy="2673047"/>
            </a:xfrm>
            <a:prstGeom prst="ellipse">
              <a:avLst/>
            </a:prstGeom>
            <a:solidFill>
              <a:srgbClr val="0039A6">
                <a:alpha val="80000"/>
              </a:srgb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dirty="0">
                <a:solidFill>
                  <a:schemeClr val="tx1">
                    <a:lumMod val="85000"/>
                    <a:lumOff val="15000"/>
                  </a:schemeClr>
                </a:solidFill>
                <a:latin typeface="Century Gothic" panose="020B0502020202020204" pitchFamily="34" charset="0"/>
              </a:endParaRPr>
            </a:p>
          </p:txBody>
        </p:sp>
        <p:sp>
          <p:nvSpPr>
            <p:cNvPr id="15" name="Oval 14">
              <a:extLst>
                <a:ext uri="{FF2B5EF4-FFF2-40B4-BE49-F238E27FC236}">
                  <a16:creationId xmlns:a16="http://schemas.microsoft.com/office/drawing/2014/main" id="{971B7B47-36B6-4134-B971-2E31B78B4876}"/>
                </a:ext>
              </a:extLst>
            </p:cNvPr>
            <p:cNvSpPr/>
            <p:nvPr/>
          </p:nvSpPr>
          <p:spPr>
            <a:xfrm>
              <a:off x="3160241" y="3851256"/>
              <a:ext cx="2673047" cy="2673047"/>
            </a:xfrm>
            <a:prstGeom prst="ellipse">
              <a:avLst/>
            </a:prstGeom>
            <a:solidFill>
              <a:srgbClr val="7030A0">
                <a:alpha val="80000"/>
              </a:srgb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dirty="0">
                <a:solidFill>
                  <a:schemeClr val="tx1">
                    <a:lumMod val="85000"/>
                    <a:lumOff val="15000"/>
                  </a:schemeClr>
                </a:solidFill>
                <a:latin typeface="Century Gothic" panose="020B0502020202020204" pitchFamily="34" charset="0"/>
              </a:endParaRPr>
            </a:p>
          </p:txBody>
        </p:sp>
        <p:sp>
          <p:nvSpPr>
            <p:cNvPr id="16" name="Oval 15">
              <a:extLst>
                <a:ext uri="{FF2B5EF4-FFF2-40B4-BE49-F238E27FC236}">
                  <a16:creationId xmlns:a16="http://schemas.microsoft.com/office/drawing/2014/main" id="{9540B9F2-5B09-4356-B5AE-0C4956214DA0}"/>
                </a:ext>
              </a:extLst>
            </p:cNvPr>
            <p:cNvSpPr/>
            <p:nvPr/>
          </p:nvSpPr>
          <p:spPr>
            <a:xfrm>
              <a:off x="5288641" y="3871682"/>
              <a:ext cx="2673047" cy="2673047"/>
            </a:xfrm>
            <a:prstGeom prst="ellipse">
              <a:avLst/>
            </a:prstGeom>
            <a:solidFill>
              <a:srgbClr val="FFC000">
                <a:alpha val="80000"/>
              </a:srgb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dirty="0">
                <a:solidFill>
                  <a:schemeClr val="tx1">
                    <a:lumMod val="85000"/>
                    <a:lumOff val="15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CD97A5C4-ECC0-4A82-94F4-971FE08B5DB8}"/>
                </a:ext>
              </a:extLst>
            </p:cNvPr>
            <p:cNvSpPr txBox="1"/>
            <p:nvPr/>
          </p:nvSpPr>
          <p:spPr>
            <a:xfrm>
              <a:off x="2090163" y="2724027"/>
              <a:ext cx="2324448" cy="1017156"/>
            </a:xfrm>
            <a:prstGeom prst="rect">
              <a:avLst/>
            </a:prstGeom>
            <a:noFill/>
            <a:ln>
              <a:noFill/>
            </a:ln>
          </p:spPr>
          <p:txBody>
            <a:bodyPr wrap="square" rtlCol="0">
              <a:spAutoFit/>
            </a:bodyPr>
            <a:lstStyle/>
            <a:p>
              <a:pPr algn="ctr"/>
              <a:r>
                <a:rPr lang="en-US" sz="2000" dirty="0">
                  <a:solidFill>
                    <a:schemeClr val="bg1"/>
                  </a:solidFill>
                </a:rPr>
                <a:t>Social Change,</a:t>
              </a:r>
            </a:p>
            <a:p>
              <a:pPr algn="ctr"/>
              <a:r>
                <a:rPr lang="en-US" sz="2000" dirty="0">
                  <a:solidFill>
                    <a:schemeClr val="bg1"/>
                  </a:solidFill>
                </a:rPr>
                <a:t>Conflict</a:t>
              </a:r>
            </a:p>
            <a:p>
              <a:pPr algn="ctr"/>
              <a:r>
                <a:rPr lang="en-US" sz="2000" dirty="0">
                  <a:solidFill>
                    <a:schemeClr val="bg1"/>
                  </a:solidFill>
                </a:rPr>
                <a:t>&amp; Resilience</a:t>
              </a:r>
            </a:p>
          </p:txBody>
        </p:sp>
        <p:sp>
          <p:nvSpPr>
            <p:cNvPr id="18" name="TextBox 17">
              <a:extLst>
                <a:ext uri="{FF2B5EF4-FFF2-40B4-BE49-F238E27FC236}">
                  <a16:creationId xmlns:a16="http://schemas.microsoft.com/office/drawing/2014/main" id="{CD740917-3B13-440D-A593-2A96529F53F4}"/>
                </a:ext>
              </a:extLst>
            </p:cNvPr>
            <p:cNvSpPr txBox="1"/>
            <p:nvPr/>
          </p:nvSpPr>
          <p:spPr>
            <a:xfrm>
              <a:off x="4132946" y="2878142"/>
              <a:ext cx="2661282" cy="708927"/>
            </a:xfrm>
            <a:prstGeom prst="rect">
              <a:avLst/>
            </a:prstGeom>
            <a:noFill/>
            <a:ln>
              <a:noFill/>
            </a:ln>
          </p:spPr>
          <p:txBody>
            <a:bodyPr wrap="square" rtlCol="0">
              <a:spAutoFit/>
            </a:bodyPr>
            <a:lstStyle/>
            <a:p>
              <a:pPr algn="ctr"/>
              <a:r>
                <a:rPr lang="en-US" sz="2000" dirty="0">
                  <a:solidFill>
                    <a:schemeClr val="bg1"/>
                  </a:solidFill>
                </a:rPr>
                <a:t>Digital</a:t>
              </a:r>
            </a:p>
            <a:p>
              <a:pPr algn="ctr"/>
              <a:r>
                <a:rPr lang="en-US" sz="2000" dirty="0">
                  <a:solidFill>
                    <a:schemeClr val="bg1"/>
                  </a:solidFill>
                </a:rPr>
                <a:t>Innovation</a:t>
              </a:r>
            </a:p>
          </p:txBody>
        </p:sp>
        <p:sp>
          <p:nvSpPr>
            <p:cNvPr id="19" name="TextBox 18">
              <a:extLst>
                <a:ext uri="{FF2B5EF4-FFF2-40B4-BE49-F238E27FC236}">
                  <a16:creationId xmlns:a16="http://schemas.microsoft.com/office/drawing/2014/main" id="{7195CEE3-73C0-4BF7-A2F2-D7168BC55E50}"/>
                </a:ext>
              </a:extLst>
            </p:cNvPr>
            <p:cNvSpPr txBox="1"/>
            <p:nvPr/>
          </p:nvSpPr>
          <p:spPr>
            <a:xfrm>
              <a:off x="6288329" y="2483817"/>
              <a:ext cx="2661282" cy="1325385"/>
            </a:xfrm>
            <a:prstGeom prst="rect">
              <a:avLst/>
            </a:prstGeom>
            <a:noFill/>
            <a:ln>
              <a:noFill/>
            </a:ln>
          </p:spPr>
          <p:txBody>
            <a:bodyPr wrap="square" rtlCol="0">
              <a:spAutoFit/>
            </a:bodyPr>
            <a:lstStyle/>
            <a:p>
              <a:pPr algn="ctr"/>
              <a:r>
                <a:rPr lang="en-US" sz="2000" dirty="0">
                  <a:solidFill>
                    <a:schemeClr val="bg1"/>
                  </a:solidFill>
                </a:rPr>
                <a:t>Life</a:t>
              </a:r>
            </a:p>
            <a:p>
              <a:pPr algn="ctr"/>
              <a:r>
                <a:rPr lang="en-US" sz="2000" dirty="0">
                  <a:solidFill>
                    <a:schemeClr val="bg1"/>
                  </a:solidFill>
                </a:rPr>
                <a:t>&amp;</a:t>
              </a:r>
            </a:p>
            <a:p>
              <a:pPr algn="ctr"/>
              <a:r>
                <a:rPr lang="en-US" sz="2000" dirty="0">
                  <a:solidFill>
                    <a:schemeClr val="bg1"/>
                  </a:solidFill>
                </a:rPr>
                <a:t>Health</a:t>
              </a:r>
            </a:p>
            <a:p>
              <a:pPr algn="ctr"/>
              <a:r>
                <a:rPr lang="en-US" sz="2000" dirty="0">
                  <a:solidFill>
                    <a:schemeClr val="bg1"/>
                  </a:solidFill>
                </a:rPr>
                <a:t>Sciences</a:t>
              </a:r>
            </a:p>
          </p:txBody>
        </p:sp>
        <p:sp>
          <p:nvSpPr>
            <p:cNvPr id="20" name="TextBox 19">
              <a:extLst>
                <a:ext uri="{FF2B5EF4-FFF2-40B4-BE49-F238E27FC236}">
                  <a16:creationId xmlns:a16="http://schemas.microsoft.com/office/drawing/2014/main" id="{4C3C14C7-7E4D-4430-AFAB-83C70D82BBCC}"/>
                </a:ext>
              </a:extLst>
            </p:cNvPr>
            <p:cNvSpPr txBox="1"/>
            <p:nvPr/>
          </p:nvSpPr>
          <p:spPr>
            <a:xfrm>
              <a:off x="7631928" y="4523814"/>
              <a:ext cx="2661283" cy="1325385"/>
            </a:xfrm>
            <a:prstGeom prst="rect">
              <a:avLst/>
            </a:prstGeom>
            <a:noFill/>
            <a:ln>
              <a:noFill/>
            </a:ln>
          </p:spPr>
          <p:txBody>
            <a:bodyPr wrap="square" rtlCol="0">
              <a:spAutoFit/>
            </a:bodyPr>
            <a:lstStyle/>
            <a:p>
              <a:pPr algn="ctr"/>
              <a:r>
                <a:rPr lang="en-US" sz="2000" dirty="0">
                  <a:solidFill>
                    <a:schemeClr val="bg1"/>
                  </a:solidFill>
                </a:rPr>
                <a:t>Global</a:t>
              </a:r>
            </a:p>
            <a:p>
              <a:pPr algn="ctr"/>
              <a:r>
                <a:rPr lang="en-US" sz="2000" dirty="0">
                  <a:solidFill>
                    <a:schemeClr val="bg1"/>
                  </a:solidFill>
                </a:rPr>
                <a:t>Language</a:t>
              </a:r>
            </a:p>
            <a:p>
              <a:pPr algn="ctr"/>
              <a:r>
                <a:rPr lang="en-US" sz="2000" dirty="0">
                  <a:solidFill>
                    <a:schemeClr val="bg1"/>
                  </a:solidFill>
                </a:rPr>
                <a:t>&amp;</a:t>
              </a:r>
            </a:p>
            <a:p>
              <a:pPr algn="ctr"/>
              <a:r>
                <a:rPr lang="en-US" sz="2000" dirty="0">
                  <a:solidFill>
                    <a:schemeClr val="bg1"/>
                  </a:solidFill>
                </a:rPr>
                <a:t>Culture</a:t>
              </a:r>
            </a:p>
          </p:txBody>
        </p:sp>
        <p:sp>
          <p:nvSpPr>
            <p:cNvPr id="21" name="TextBox 20">
              <a:extLst>
                <a:ext uri="{FF2B5EF4-FFF2-40B4-BE49-F238E27FC236}">
                  <a16:creationId xmlns:a16="http://schemas.microsoft.com/office/drawing/2014/main" id="{DC01AF6C-A57F-45F3-BB5A-6D852EC7DB41}"/>
                </a:ext>
              </a:extLst>
            </p:cNvPr>
            <p:cNvSpPr txBox="1"/>
            <p:nvPr/>
          </p:nvSpPr>
          <p:spPr>
            <a:xfrm>
              <a:off x="3074628" y="4525087"/>
              <a:ext cx="2661282" cy="1325385"/>
            </a:xfrm>
            <a:prstGeom prst="rect">
              <a:avLst/>
            </a:prstGeom>
            <a:noFill/>
            <a:ln>
              <a:noFill/>
            </a:ln>
          </p:spPr>
          <p:txBody>
            <a:bodyPr wrap="square" rtlCol="0">
              <a:spAutoFit/>
            </a:bodyPr>
            <a:lstStyle/>
            <a:p>
              <a:pPr algn="ctr"/>
              <a:r>
                <a:rPr lang="en-US" sz="2000" dirty="0">
                  <a:solidFill>
                    <a:schemeClr val="bg1"/>
                  </a:solidFill>
                </a:rPr>
                <a:t>Matter,</a:t>
              </a:r>
            </a:p>
            <a:p>
              <a:pPr algn="ctr"/>
              <a:r>
                <a:rPr lang="en-US" sz="2000" dirty="0">
                  <a:solidFill>
                    <a:schemeClr val="bg1"/>
                  </a:solidFill>
                </a:rPr>
                <a:t>Energy,</a:t>
              </a:r>
            </a:p>
            <a:p>
              <a:pPr algn="ctr"/>
              <a:r>
                <a:rPr lang="en-US" sz="2000" dirty="0">
                  <a:solidFill>
                    <a:schemeClr val="bg1"/>
                  </a:solidFill>
                </a:rPr>
                <a:t>Earth,</a:t>
              </a:r>
            </a:p>
            <a:p>
              <a:pPr algn="ctr"/>
              <a:r>
                <a:rPr lang="en-US" sz="2000" dirty="0">
                  <a:solidFill>
                    <a:schemeClr val="bg1"/>
                  </a:solidFill>
                </a:rPr>
                <a:t>and Space</a:t>
              </a:r>
            </a:p>
          </p:txBody>
        </p:sp>
        <p:sp>
          <p:nvSpPr>
            <p:cNvPr id="22" name="TextBox 21">
              <a:extLst>
                <a:ext uri="{FF2B5EF4-FFF2-40B4-BE49-F238E27FC236}">
                  <a16:creationId xmlns:a16="http://schemas.microsoft.com/office/drawing/2014/main" id="{5E278EBB-F84F-45A9-B622-3476079C0439}"/>
                </a:ext>
              </a:extLst>
            </p:cNvPr>
            <p:cNvSpPr txBox="1"/>
            <p:nvPr/>
          </p:nvSpPr>
          <p:spPr>
            <a:xfrm>
              <a:off x="5344622" y="4877828"/>
              <a:ext cx="2661282" cy="708927"/>
            </a:xfrm>
            <a:prstGeom prst="rect">
              <a:avLst/>
            </a:prstGeom>
            <a:noFill/>
            <a:ln>
              <a:noFill/>
            </a:ln>
          </p:spPr>
          <p:txBody>
            <a:bodyPr wrap="square" rtlCol="0">
              <a:spAutoFit/>
            </a:bodyPr>
            <a:lstStyle/>
            <a:p>
              <a:pPr algn="ctr"/>
              <a:r>
                <a:rPr lang="en-US" sz="2000" dirty="0">
                  <a:solidFill>
                    <a:schemeClr val="bg1"/>
                  </a:solidFill>
                </a:rPr>
                <a:t>Mind, Brain</a:t>
              </a:r>
            </a:p>
            <a:p>
              <a:pPr algn="ctr"/>
              <a:r>
                <a:rPr lang="en-US" sz="2000" dirty="0">
                  <a:solidFill>
                    <a:schemeClr val="bg1"/>
                  </a:solidFill>
                </a:rPr>
                <a:t>&amp; Behavior</a:t>
              </a:r>
            </a:p>
          </p:txBody>
        </p:sp>
      </p:grpSp>
      <p:sp>
        <p:nvSpPr>
          <p:cNvPr id="23" name="Title 1">
            <a:extLst>
              <a:ext uri="{FF2B5EF4-FFF2-40B4-BE49-F238E27FC236}">
                <a16:creationId xmlns:a16="http://schemas.microsoft.com/office/drawing/2014/main" id="{F8632375-8CC6-41F1-BFAF-A94E92BD2406}"/>
              </a:ext>
            </a:extLst>
          </p:cNvPr>
          <p:cNvSpPr txBox="1">
            <a:spLocks/>
          </p:cNvSpPr>
          <p:nvPr/>
        </p:nvSpPr>
        <p:spPr bwMode="gray">
          <a:xfrm>
            <a:off x="997288" y="278745"/>
            <a:ext cx="10197423" cy="1173931"/>
          </a:xfrm>
          <a:prstGeom prst="rect">
            <a:avLst/>
          </a:prstGeom>
          <a:ln w="19050">
            <a:noFill/>
          </a:ln>
        </p:spPr>
        <p:txBody>
          <a:bodyPr vert="horz" lIns="91440" tIns="45720" rIns="91440" bIns="45720" rtlCol="0" anchor="ctr">
            <a:noAutofit/>
          </a:bodyPr>
          <a:lstStyle>
            <a:lvl1pPr algn="l" defTabSz="457200" rtl="0" eaLnBrk="1" latinLnBrk="0" hangingPunct="1">
              <a:spcBef>
                <a:spcPct val="0"/>
              </a:spcBef>
              <a:buNone/>
              <a:defRPr sz="4000" b="0" i="0" kern="1200">
                <a:solidFill>
                  <a:srgbClr val="0039A6"/>
                </a:solidFill>
                <a:latin typeface="Gill Sans MT" panose="020B0502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a:solidFill>
                  <a:schemeClr val="tx1"/>
                </a:solidFill>
                <a:latin typeface="+mj-lt"/>
              </a:rPr>
              <a:t>Arts &amp; Sciences = Research + Discovery</a:t>
            </a:r>
          </a:p>
        </p:txBody>
      </p:sp>
    </p:spTree>
    <p:extLst>
      <p:ext uri="{BB962C8B-B14F-4D97-AF65-F5344CB8AC3E}">
        <p14:creationId xmlns:p14="http://schemas.microsoft.com/office/powerpoint/2010/main" val="3703640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524000" y="1122363"/>
            <a:ext cx="9144000" cy="932068"/>
          </a:xfrm>
        </p:spPr>
        <p:txBody>
          <a:bodyPr/>
          <a:lstStyle/>
          <a:p>
            <a:r>
              <a:rPr lang="en-US" dirty="0"/>
              <a:t>Introduction</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6</a:t>
            </a:fld>
            <a:endParaRPr lang="en-US"/>
          </a:p>
        </p:txBody>
      </p:sp>
      <p:sp>
        <p:nvSpPr>
          <p:cNvPr id="10" name="Subtitle 8">
            <a:extLst>
              <a:ext uri="{FF2B5EF4-FFF2-40B4-BE49-F238E27FC236}">
                <a16:creationId xmlns:a16="http://schemas.microsoft.com/office/drawing/2014/main" id="{1787D631-D108-45CA-B248-0DA595BF7FFD}"/>
              </a:ext>
            </a:extLst>
          </p:cNvPr>
          <p:cNvSpPr>
            <a:spLocks noGrp="1"/>
          </p:cNvSpPr>
          <p:nvPr>
            <p:ph type="subTitle" idx="1"/>
          </p:nvPr>
        </p:nvSpPr>
        <p:spPr>
          <a:xfrm>
            <a:off x="1524000" y="2446812"/>
            <a:ext cx="9144000" cy="3001488"/>
          </a:xfrm>
        </p:spPr>
        <p:txBody>
          <a:bodyPr/>
          <a:lstStyle/>
          <a:p>
            <a:pPr marL="342900" indent="-342900" algn="l">
              <a:buFont typeface="Arial" panose="020B0604020202020204" pitchFamily="34" charset="0"/>
              <a:buChar char="•"/>
            </a:pPr>
            <a:r>
              <a:rPr lang="en-US" sz="2800" dirty="0"/>
              <a:t>A bit about myself</a:t>
            </a:r>
          </a:p>
          <a:p>
            <a:pPr marL="342900" indent="-342900" algn="l">
              <a:buFont typeface="Arial" panose="020B0604020202020204" pitchFamily="34" charset="0"/>
              <a:buChar char="•"/>
            </a:pPr>
            <a:r>
              <a:rPr lang="en-US" sz="2800" dirty="0"/>
              <a:t>Georgia State University campuses</a:t>
            </a:r>
          </a:p>
          <a:p>
            <a:pPr marL="342900" indent="-342900" algn="l">
              <a:buFont typeface="Arial" panose="020B0604020202020204" pitchFamily="34" charset="0"/>
              <a:buChar char="•"/>
            </a:pPr>
            <a:r>
              <a:rPr lang="en-US" sz="2800" dirty="0"/>
              <a:t>College of Arts &amp; Sciences</a:t>
            </a:r>
          </a:p>
          <a:p>
            <a:pPr marL="342900" indent="-342900" algn="l">
              <a:buFont typeface="Arial" panose="020B0604020202020204" pitchFamily="34" charset="0"/>
              <a:buChar char="•"/>
            </a:pPr>
            <a:r>
              <a:rPr lang="en-US" sz="2800" b="1" dirty="0">
                <a:solidFill>
                  <a:srgbClr val="0039A6"/>
                </a:solidFill>
              </a:rPr>
              <a:t>CHARA and the Department of Physics &amp; Astronomy</a:t>
            </a:r>
          </a:p>
        </p:txBody>
      </p:sp>
    </p:spTree>
    <p:extLst>
      <p:ext uri="{BB962C8B-B14F-4D97-AF65-F5344CB8AC3E}">
        <p14:creationId xmlns:p14="http://schemas.microsoft.com/office/powerpoint/2010/main" val="2329202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009898" y="377541"/>
            <a:ext cx="6313714" cy="2532082"/>
          </a:xfrm>
        </p:spPr>
        <p:txBody>
          <a:bodyPr/>
          <a:lstStyle/>
          <a:p>
            <a:r>
              <a:rPr lang="en-US" sz="5400" dirty="0"/>
              <a:t>CHARA Array at </a:t>
            </a:r>
            <a:br>
              <a:rPr lang="en-US" sz="5400" dirty="0"/>
            </a:br>
            <a:r>
              <a:rPr lang="en-US" sz="5400" dirty="0"/>
              <a:t>Mount Wilson Observatory</a:t>
            </a:r>
          </a:p>
        </p:txBody>
      </p:sp>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566058" y="3078185"/>
            <a:ext cx="7016751" cy="2979716"/>
          </a:xfrm>
        </p:spPr>
        <p:txBody>
          <a:bodyPr/>
          <a:lstStyle/>
          <a:p>
            <a:pPr marL="342900" indent="-342900" algn="l">
              <a:buFont typeface="Arial" panose="020B0604020202020204" pitchFamily="34" charset="0"/>
              <a:buChar char="•"/>
            </a:pPr>
            <a:r>
              <a:rPr lang="en-US" dirty="0"/>
              <a:t>My visits to our “western campus” to meet staff</a:t>
            </a:r>
          </a:p>
          <a:p>
            <a:pPr marL="342900" indent="-342900" algn="l">
              <a:buFont typeface="Arial" panose="020B0604020202020204" pitchFamily="34" charset="0"/>
              <a:buChar char="•"/>
            </a:pPr>
            <a:r>
              <a:rPr lang="en-US" dirty="0"/>
              <a:t>Role of CHARA in </a:t>
            </a:r>
            <a:r>
              <a:rPr lang="en-US" b="1" dirty="0"/>
              <a:t>scholarship</a:t>
            </a:r>
            <a:r>
              <a:rPr lang="en-US" dirty="0"/>
              <a:t> and </a:t>
            </a:r>
            <a:br>
              <a:rPr lang="en-US" dirty="0"/>
            </a:br>
            <a:r>
              <a:rPr lang="en-US" b="1" dirty="0"/>
              <a:t>training of the next generation of scientists</a:t>
            </a:r>
          </a:p>
          <a:p>
            <a:pPr marL="342900" indent="-342900" algn="l">
              <a:buFont typeface="Arial" panose="020B0604020202020204" pitchFamily="34" charset="0"/>
              <a:buChar char="•"/>
            </a:pPr>
            <a:r>
              <a:rPr lang="en-US" dirty="0"/>
              <a:t>Participants at this meeting include</a:t>
            </a:r>
            <a:br>
              <a:rPr lang="en-US" dirty="0"/>
            </a:br>
            <a:r>
              <a:rPr lang="en-US" dirty="0"/>
              <a:t>10 past GSU PhDs</a:t>
            </a:r>
            <a:br>
              <a:rPr lang="en-US" dirty="0"/>
            </a:br>
            <a:r>
              <a:rPr lang="en-US" dirty="0"/>
              <a:t>10 current GSU PhDs</a:t>
            </a:r>
            <a:br>
              <a:rPr lang="en-US" dirty="0"/>
            </a:br>
            <a:r>
              <a:rPr lang="en-US" dirty="0"/>
              <a:t>5 GSU undergraduate students</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7</a:t>
            </a:fld>
            <a:endParaRPr lang="en-US"/>
          </a:p>
        </p:txBody>
      </p:sp>
      <p:pic>
        <p:nvPicPr>
          <p:cNvPr id="2" name="Picture 1">
            <a:extLst>
              <a:ext uri="{FF2B5EF4-FFF2-40B4-BE49-F238E27FC236}">
                <a16:creationId xmlns:a16="http://schemas.microsoft.com/office/drawing/2014/main" id="{E02B2184-AA5D-1A1D-C212-A7A6B8057E39}"/>
              </a:ext>
            </a:extLst>
          </p:cNvPr>
          <p:cNvPicPr>
            <a:picLocks noChangeAspect="1"/>
          </p:cNvPicPr>
          <p:nvPr/>
        </p:nvPicPr>
        <p:blipFill>
          <a:blip r:embed="rId3"/>
          <a:stretch>
            <a:fillRect/>
          </a:stretch>
        </p:blipFill>
        <p:spPr>
          <a:xfrm>
            <a:off x="7752442" y="598549"/>
            <a:ext cx="3873500" cy="5207000"/>
          </a:xfrm>
          <a:prstGeom prst="rect">
            <a:avLst/>
          </a:prstGeom>
        </p:spPr>
      </p:pic>
    </p:spTree>
    <p:extLst>
      <p:ext uri="{BB962C8B-B14F-4D97-AF65-F5344CB8AC3E}">
        <p14:creationId xmlns:p14="http://schemas.microsoft.com/office/powerpoint/2010/main" val="1334373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3176896" y="270169"/>
            <a:ext cx="5685188" cy="1458024"/>
          </a:xfrm>
        </p:spPr>
        <p:txBody>
          <a:bodyPr/>
          <a:lstStyle/>
          <a:p>
            <a:r>
              <a:rPr lang="en-US" dirty="0"/>
              <a:t>This meeting</a:t>
            </a:r>
          </a:p>
        </p:txBody>
      </p:sp>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1156009" y="3441867"/>
            <a:ext cx="4863481" cy="2146133"/>
          </a:xfrm>
        </p:spPr>
        <p:txBody>
          <a:bodyPr/>
          <a:lstStyle/>
          <a:p>
            <a:pPr marL="342900" indent="-342900" algn="l">
              <a:buFont typeface="Arial" panose="020B0604020202020204" pitchFamily="34" charset="0"/>
              <a:buChar char="•"/>
            </a:pPr>
            <a:r>
              <a:rPr lang="en-US" dirty="0"/>
              <a:t>17th meeting since 2005</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First in Atlanta since 2015</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8</a:t>
            </a:fld>
            <a:endParaRPr lang="en-US"/>
          </a:p>
        </p:txBody>
      </p:sp>
      <p:sp>
        <p:nvSpPr>
          <p:cNvPr id="2" name="Subtitle 8">
            <a:extLst>
              <a:ext uri="{FF2B5EF4-FFF2-40B4-BE49-F238E27FC236}">
                <a16:creationId xmlns:a16="http://schemas.microsoft.com/office/drawing/2014/main" id="{476E7FA4-BD29-0201-C57C-1535D0EC8AC9}"/>
              </a:ext>
            </a:extLst>
          </p:cNvPr>
          <p:cNvSpPr txBox="1">
            <a:spLocks/>
          </p:cNvSpPr>
          <p:nvPr/>
        </p:nvSpPr>
        <p:spPr>
          <a:xfrm>
            <a:off x="6462300" y="3441867"/>
            <a:ext cx="4863481" cy="2146133"/>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50 in-person plus 60 online participants through Webex</a:t>
            </a:r>
            <a:br>
              <a:rPr lang="en-US" dirty="0"/>
            </a:br>
            <a:endParaRPr lang="en-US" dirty="0"/>
          </a:p>
          <a:p>
            <a:pPr marL="342900" indent="-342900" algn="l">
              <a:buFont typeface="Arial" panose="020B0604020202020204" pitchFamily="34" charset="0"/>
              <a:buChar char="•"/>
            </a:pPr>
            <a:r>
              <a:rPr lang="en-US" dirty="0"/>
              <a:t>Participants from 13 countries </a:t>
            </a:r>
          </a:p>
        </p:txBody>
      </p:sp>
      <p:sp>
        <p:nvSpPr>
          <p:cNvPr id="7" name="Title 7">
            <a:extLst>
              <a:ext uri="{FF2B5EF4-FFF2-40B4-BE49-F238E27FC236}">
                <a16:creationId xmlns:a16="http://schemas.microsoft.com/office/drawing/2014/main" id="{F184B98D-4163-4A22-AB15-97E98632A3F3}"/>
              </a:ext>
            </a:extLst>
          </p:cNvPr>
          <p:cNvSpPr txBox="1">
            <a:spLocks/>
          </p:cNvSpPr>
          <p:nvPr/>
        </p:nvSpPr>
        <p:spPr>
          <a:xfrm>
            <a:off x="3587750" y="1484339"/>
            <a:ext cx="5016500" cy="1458024"/>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39A6"/>
                </a:solidFill>
              </a:rPr>
              <a:t>March 13-14</a:t>
            </a:r>
          </a:p>
          <a:p>
            <a:r>
              <a:rPr lang="en-US" sz="3600" dirty="0">
                <a:solidFill>
                  <a:srgbClr val="0039A6"/>
                </a:solidFill>
              </a:rPr>
              <a:t>Indian Creek Lodge</a:t>
            </a:r>
          </a:p>
        </p:txBody>
      </p:sp>
    </p:spTree>
    <p:extLst>
      <p:ext uri="{BB962C8B-B14F-4D97-AF65-F5344CB8AC3E}">
        <p14:creationId xmlns:p14="http://schemas.microsoft.com/office/powerpoint/2010/main" val="267507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B1C582-76FF-D5EA-692E-8847E2314757}"/>
              </a:ext>
            </a:extLst>
          </p:cNvPr>
          <p:cNvSpPr>
            <a:spLocks noGrp="1"/>
          </p:cNvSpPr>
          <p:nvPr>
            <p:ph type="ctrTitle"/>
          </p:nvPr>
        </p:nvSpPr>
        <p:spPr>
          <a:xfrm>
            <a:off x="1074058" y="269510"/>
            <a:ext cx="10114642" cy="1458024"/>
          </a:xfrm>
        </p:spPr>
        <p:txBody>
          <a:bodyPr/>
          <a:lstStyle/>
          <a:p>
            <a:r>
              <a:rPr lang="en-US" dirty="0"/>
              <a:t>CHARA Imaging Workshop</a:t>
            </a:r>
          </a:p>
        </p:txBody>
      </p:sp>
      <p:sp>
        <p:nvSpPr>
          <p:cNvPr id="9" name="Subtitle 8">
            <a:extLst>
              <a:ext uri="{FF2B5EF4-FFF2-40B4-BE49-F238E27FC236}">
                <a16:creationId xmlns:a16="http://schemas.microsoft.com/office/drawing/2014/main" id="{EBA2C0E8-C65F-B9F6-3BE9-37F941D5AAFD}"/>
              </a:ext>
            </a:extLst>
          </p:cNvPr>
          <p:cNvSpPr>
            <a:spLocks noGrp="1"/>
          </p:cNvSpPr>
          <p:nvPr>
            <p:ph type="subTitle" idx="1"/>
          </p:nvPr>
        </p:nvSpPr>
        <p:spPr>
          <a:xfrm>
            <a:off x="3664259" y="3792848"/>
            <a:ext cx="4863481" cy="1856510"/>
          </a:xfrm>
        </p:spPr>
        <p:txBody>
          <a:bodyPr/>
          <a:lstStyle/>
          <a:p>
            <a:pPr marL="342900" indent="-342900" algn="l">
              <a:buFont typeface="Arial" panose="020B0604020202020204" pitchFamily="34" charset="0"/>
              <a:buChar char="•"/>
            </a:pPr>
            <a:r>
              <a:rPr lang="en-US" dirty="0"/>
              <a:t>Introduction to interferometry</a:t>
            </a:r>
          </a:p>
          <a:p>
            <a:pPr marL="342900" indent="-342900" algn="l">
              <a:buFont typeface="Arial" panose="020B0604020202020204" pitchFamily="34" charset="0"/>
              <a:buChar char="•"/>
            </a:pPr>
            <a:r>
              <a:rPr lang="en-US" dirty="0"/>
              <a:t>Summary of observing strategies</a:t>
            </a:r>
          </a:p>
          <a:p>
            <a:pPr marL="342900" indent="-342900" algn="l">
              <a:buFont typeface="Arial" panose="020B0604020202020204" pitchFamily="34" charset="0"/>
              <a:buChar char="•"/>
            </a:pPr>
            <a:r>
              <a:rPr lang="en-US" dirty="0"/>
              <a:t>Overview of modeling and imaging software packages</a:t>
            </a:r>
          </a:p>
        </p:txBody>
      </p:sp>
      <p:sp>
        <p:nvSpPr>
          <p:cNvPr id="4" name="Footer Placeholder 3">
            <a:extLst>
              <a:ext uri="{FF2B5EF4-FFF2-40B4-BE49-F238E27FC236}">
                <a16:creationId xmlns:a16="http://schemas.microsoft.com/office/drawing/2014/main" id="{32E56B6C-3645-5C94-AAE2-1D94E86A04D0}"/>
              </a:ext>
            </a:extLst>
          </p:cNvPr>
          <p:cNvSpPr>
            <a:spLocks noGrp="1"/>
          </p:cNvSpPr>
          <p:nvPr>
            <p:ph type="ftr" sz="quarter" idx="11"/>
          </p:nvPr>
        </p:nvSpPr>
        <p:spPr/>
        <p:txBody>
          <a:bodyPr/>
          <a:lstStyle/>
          <a:p>
            <a:r>
              <a:rPr lang="en-US"/>
              <a:t>Welcome</a:t>
            </a:r>
            <a:endParaRPr lang="en-US" dirty="0"/>
          </a:p>
        </p:txBody>
      </p:sp>
      <p:sp>
        <p:nvSpPr>
          <p:cNvPr id="5" name="Slide Number Placeholder 4">
            <a:extLst>
              <a:ext uri="{FF2B5EF4-FFF2-40B4-BE49-F238E27FC236}">
                <a16:creationId xmlns:a16="http://schemas.microsoft.com/office/drawing/2014/main" id="{19CEE485-2718-82DF-EA76-F95CC9612508}"/>
              </a:ext>
            </a:extLst>
          </p:cNvPr>
          <p:cNvSpPr>
            <a:spLocks noGrp="1"/>
          </p:cNvSpPr>
          <p:nvPr>
            <p:ph type="sldNum" sz="quarter" idx="12"/>
          </p:nvPr>
        </p:nvSpPr>
        <p:spPr/>
        <p:txBody>
          <a:bodyPr/>
          <a:lstStyle/>
          <a:p>
            <a:fld id="{EC7E484E-D9B0-EF48-8060-2F19FFE281E1}" type="slidenum">
              <a:rPr lang="en-US" smtClean="0"/>
              <a:pPr/>
              <a:t>9</a:t>
            </a:fld>
            <a:endParaRPr lang="en-US"/>
          </a:p>
        </p:txBody>
      </p:sp>
      <p:sp>
        <p:nvSpPr>
          <p:cNvPr id="7" name="Title 7">
            <a:extLst>
              <a:ext uri="{FF2B5EF4-FFF2-40B4-BE49-F238E27FC236}">
                <a16:creationId xmlns:a16="http://schemas.microsoft.com/office/drawing/2014/main" id="{977B41E3-35D1-49A3-BDA0-792DC3382B92}"/>
              </a:ext>
            </a:extLst>
          </p:cNvPr>
          <p:cNvSpPr txBox="1">
            <a:spLocks/>
          </p:cNvSpPr>
          <p:nvPr/>
        </p:nvSpPr>
        <p:spPr>
          <a:xfrm>
            <a:off x="1226458" y="1943432"/>
            <a:ext cx="10114642" cy="1458024"/>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39A6"/>
                </a:solidFill>
              </a:rPr>
              <a:t>March 16-17</a:t>
            </a:r>
          </a:p>
          <a:p>
            <a:r>
              <a:rPr lang="en-US" sz="3600" dirty="0">
                <a:solidFill>
                  <a:srgbClr val="0039A6"/>
                </a:solidFill>
              </a:rPr>
              <a:t>Aderhold Learning Center</a:t>
            </a:r>
          </a:p>
          <a:p>
            <a:r>
              <a:rPr lang="en-US" sz="3600" dirty="0">
                <a:solidFill>
                  <a:srgbClr val="0039A6"/>
                </a:solidFill>
              </a:rPr>
              <a:t>GSU Downtown Campus</a:t>
            </a:r>
          </a:p>
        </p:txBody>
      </p:sp>
    </p:spTree>
    <p:extLst>
      <p:ext uri="{BB962C8B-B14F-4D97-AF65-F5344CB8AC3E}">
        <p14:creationId xmlns:p14="http://schemas.microsoft.com/office/powerpoint/2010/main" val="1992709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2282</TotalTime>
  <Words>1876</Words>
  <Application>Microsoft Macintosh PowerPoint</Application>
  <PresentationFormat>Widescreen</PresentationFormat>
  <Paragraphs>196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Century Gothic</vt:lpstr>
      <vt:lpstr>Times New Roman</vt:lpstr>
      <vt:lpstr>Office Theme</vt:lpstr>
      <vt:lpstr>Welcome to GSU</vt:lpstr>
      <vt:lpstr>Introduction</vt:lpstr>
      <vt:lpstr>Introduction</vt:lpstr>
      <vt:lpstr>Introduction</vt:lpstr>
      <vt:lpstr>PowerPoint Presentation</vt:lpstr>
      <vt:lpstr>Introduction</vt:lpstr>
      <vt:lpstr>CHARA Array at  Mount Wilson Observatory</vt:lpstr>
      <vt:lpstr>This meeting</vt:lpstr>
      <vt:lpstr>CHARA Imaging Workshop</vt:lpstr>
      <vt:lpstr>Special Participants</vt:lpstr>
      <vt:lpstr>Special Participants</vt:lpstr>
      <vt:lpstr>Special Participants</vt:lpstr>
      <vt:lpstr>Special Participants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Armand Ten Brummelaar</dc:creator>
  <cp:lastModifiedBy>Douglas Russell Gies</cp:lastModifiedBy>
  <cp:revision>61</cp:revision>
  <dcterms:created xsi:type="dcterms:W3CDTF">2018-01-14T18:57:25Z</dcterms:created>
  <dcterms:modified xsi:type="dcterms:W3CDTF">2023-03-12T18:55:15Z</dcterms:modified>
</cp:coreProperties>
</file>