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6" r:id="rId3"/>
    <p:sldMasterId id="2147483698" r:id="rId4"/>
  </p:sldMasterIdLst>
  <p:notesMasterIdLst>
    <p:notesMasterId r:id="rId17"/>
  </p:notesMasterIdLst>
  <p:sldIdLst>
    <p:sldId id="256" r:id="rId5"/>
    <p:sldId id="495" r:id="rId6"/>
    <p:sldId id="488" r:id="rId7"/>
    <p:sldId id="496" r:id="rId8"/>
    <p:sldId id="357" r:id="rId9"/>
    <p:sldId id="489" r:id="rId10"/>
    <p:sldId id="490" r:id="rId11"/>
    <p:sldId id="491" r:id="rId12"/>
    <p:sldId id="498" r:id="rId13"/>
    <p:sldId id="492" r:id="rId14"/>
    <p:sldId id="493" r:id="rId15"/>
    <p:sldId id="4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7959"/>
  </p:normalViewPr>
  <p:slideViewPr>
    <p:cSldViewPr snapToGrid="0">
      <p:cViewPr varScale="1">
        <p:scale>
          <a:sx n="107" d="100"/>
          <a:sy n="107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3D61-5ED6-0649-BCE9-0A715DC55DE8}" type="datetimeFigureOut">
              <a:rPr lang="en-US" smtClean="0"/>
              <a:t>3/11/23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9EF41-AC91-0E46-AC2E-674E6749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9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of uber-project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9EF41-AC91-0E46-AC2E-674E6749AB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8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>
            <a:extLst>
              <a:ext uri="{FF2B5EF4-FFF2-40B4-BE49-F238E27FC236}">
                <a16:creationId xmlns:a16="http://schemas.microsoft.com/office/drawing/2014/main" id="{1464F179-D5DB-1944-827E-3B94FFBDC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6A328-8AD4-3348-8A1D-0CE87B4E29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C83D61C3-F606-9346-A8BF-0815477A7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C54EBB42-B554-5E45-BBB3-8FB68F541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omega = 261°     i≈80°</a:t>
            </a:r>
          </a:p>
        </p:txBody>
      </p:sp>
    </p:spTree>
    <p:extLst>
      <p:ext uri="{BB962C8B-B14F-4D97-AF65-F5344CB8AC3E}">
        <p14:creationId xmlns:p14="http://schemas.microsoft.com/office/powerpoint/2010/main" val="299874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8A810-3AC3-2B46-8B53-8976A9034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233474" name="Notes Placeholder 2">
            <a:extLst>
              <a:ext uri="{FF2B5EF4-FFF2-40B4-BE49-F238E27FC236}">
                <a16:creationId xmlns:a16="http://schemas.microsoft.com/office/drawing/2014/main" id="{E7951FCD-5536-6749-8D10-F3CBC9EB6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8.5+/-1.5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Msun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from SN</a:t>
            </a:r>
          </a:p>
        </p:txBody>
      </p:sp>
      <p:sp>
        <p:nvSpPr>
          <p:cNvPr id="233475" name="Slide Number Placeholder 3">
            <a:extLst>
              <a:ext uri="{FF2B5EF4-FFF2-40B4-BE49-F238E27FC236}">
                <a16:creationId xmlns:a16="http://schemas.microsoft.com/office/drawing/2014/main" id="{B3F8DC1A-3BE5-E942-82A6-1EABAA2C8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E3A40-6289-644E-B39F-AB2FCC6731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76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1" name="Rectangle 7">
            <a:extLst>
              <a:ext uri="{FF2B5EF4-FFF2-40B4-BE49-F238E27FC236}">
                <a16:creationId xmlns:a16="http://schemas.microsoft.com/office/drawing/2014/main" id="{6C37EA60-8F38-9343-BA9F-056CE0ED4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08B03-34E4-0442-A077-C327C29CB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1E9AE0B0-0F24-EA4E-BE9A-0A3C5EF515D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6963" name="Rectangle 3">
            <a:extLst>
              <a:ext uri="{FF2B5EF4-FFF2-40B4-BE49-F238E27FC236}">
                <a16:creationId xmlns:a16="http://schemas.microsoft.com/office/drawing/2014/main" id="{D60D0B3F-3A39-4847-A076-E4A21F9C8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gorgeous CMDS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many age dating techniques can be tested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if we are honest with ourselves, isochrone fitting ages usually are uncertain in the first digit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(convection in core! uncertainties directly affect age!)</a:t>
            </a:r>
          </a:p>
        </p:txBody>
      </p:sp>
    </p:spTree>
    <p:extLst>
      <p:ext uri="{BB962C8B-B14F-4D97-AF65-F5344CB8AC3E}">
        <p14:creationId xmlns:p14="http://schemas.microsoft.com/office/powerpoint/2010/main" val="367158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8A810-3AC3-2B46-8B53-8976A9034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233474" name="Notes Placeholder 2">
            <a:extLst>
              <a:ext uri="{FF2B5EF4-FFF2-40B4-BE49-F238E27FC236}">
                <a16:creationId xmlns:a16="http://schemas.microsoft.com/office/drawing/2014/main" id="{E7951FCD-5536-6749-8D10-F3CBC9EB6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Wingdings" pitchFamily="2" charset="2"/>
                <a:ea typeface="ＭＳ Ｐゴシック" panose="020B0600070205080204" pitchFamily="34" charset="-128"/>
                <a:sym typeface="Wingdings" pitchFamily="2" charset="2"/>
              </a:rPr>
              <a:t>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new kind of WD (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ONeMg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instead of CO) above 1.05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Msun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?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uncovers the uncertainties in our understanding of WD production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clusters provide us the main means of translating to progenitor star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shows clusters constraining transition from 1.0 to 0.6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Msun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Praesepe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Hyades, M37 (Cummings et al. 2015), NGC 6633 (Williams &amp; Bolte 2007)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most massive WD in NGC 2516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8.5+/-1.5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Msun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from SN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***M35 and NGC 2516 are the critical ~1Msun WDs near 5-6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Msun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initial mass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3475" name="Slide Number Placeholder 3">
            <a:extLst>
              <a:ext uri="{FF2B5EF4-FFF2-40B4-BE49-F238E27FC236}">
                <a16:creationId xmlns:a16="http://schemas.microsoft.com/office/drawing/2014/main" id="{B3F8DC1A-3BE5-E942-82A6-1EABAA2C8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E3A40-6289-644E-B39F-AB2FCC6731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74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>
            <a:extLst>
              <a:ext uri="{FF2B5EF4-FFF2-40B4-BE49-F238E27FC236}">
                <a16:creationId xmlns:a16="http://schemas.microsoft.com/office/drawing/2014/main" id="{1464F179-D5DB-1944-827E-3B94FFBDC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6A328-8AD4-3348-8A1D-0CE87B4E29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C83D61C3-F606-9346-A8BF-0815477A7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C54EBB42-B554-5E45-BBB3-8FB68F541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show CMD to prove accurate age from interferometry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omega = 261°     i≈80°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>
            <a:extLst>
              <a:ext uri="{FF2B5EF4-FFF2-40B4-BE49-F238E27FC236}">
                <a16:creationId xmlns:a16="http://schemas.microsoft.com/office/drawing/2014/main" id="{1464F179-D5DB-1944-827E-3B94FFBDC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6A328-8AD4-3348-8A1D-0CE87B4E29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C83D61C3-F606-9346-A8BF-0815477A7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C54EBB42-B554-5E45-BBB3-8FB68F541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show CMD to prove accurate age from interferometry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5 sigma uncertainties on positions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omega = 261°     i≈80°</a:t>
            </a:r>
          </a:p>
        </p:txBody>
      </p:sp>
    </p:spTree>
    <p:extLst>
      <p:ext uri="{BB962C8B-B14F-4D97-AF65-F5344CB8AC3E}">
        <p14:creationId xmlns:p14="http://schemas.microsoft.com/office/powerpoint/2010/main" val="13250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>
            <a:extLst>
              <a:ext uri="{FF2B5EF4-FFF2-40B4-BE49-F238E27FC236}">
                <a16:creationId xmlns:a16="http://schemas.microsoft.com/office/drawing/2014/main" id="{1464F179-D5DB-1944-827E-3B94FFBDC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6A328-8AD4-3348-8A1D-0CE87B4E29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C83D61C3-F606-9346-A8BF-0815477A7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C54EBB42-B554-5E45-BBB3-8FB68F541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resolved both giants in the cluster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12 Com: G7 giant + A3 dwarf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51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>
            <a:extLst>
              <a:ext uri="{FF2B5EF4-FFF2-40B4-BE49-F238E27FC236}">
                <a16:creationId xmlns:a16="http://schemas.microsoft.com/office/drawing/2014/main" id="{1464F179-D5DB-1944-827E-3B94FFBDC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6A328-8AD4-3348-8A1D-0CE87B4E29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C83D61C3-F606-9346-A8BF-0815477A7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C54EBB42-B554-5E45-BBB3-8FB68F541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Julie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Vinter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Hansen 1940 orbit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omega = 261°     i≈80°</a:t>
            </a:r>
          </a:p>
        </p:txBody>
      </p:sp>
    </p:spTree>
    <p:extLst>
      <p:ext uri="{BB962C8B-B14F-4D97-AF65-F5344CB8AC3E}">
        <p14:creationId xmlns:p14="http://schemas.microsoft.com/office/powerpoint/2010/main" val="414446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>
            <a:extLst>
              <a:ext uri="{FF2B5EF4-FFF2-40B4-BE49-F238E27FC236}">
                <a16:creationId xmlns:a16="http://schemas.microsoft.com/office/drawing/2014/main" id="{1464F179-D5DB-1944-827E-3B94FFBDC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6A328-8AD4-3348-8A1D-0CE87B4E29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C83D61C3-F606-9346-A8BF-0815477A7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C54EBB42-B554-5E45-BBB3-8FB68F541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Julie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Vinter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Hansen 1940 orbit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omega = 261°     i≈80°</a:t>
            </a:r>
          </a:p>
        </p:txBody>
      </p:sp>
    </p:spTree>
    <p:extLst>
      <p:ext uri="{BB962C8B-B14F-4D97-AF65-F5344CB8AC3E}">
        <p14:creationId xmlns:p14="http://schemas.microsoft.com/office/powerpoint/2010/main" val="3434379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>
            <a:extLst>
              <a:ext uri="{FF2B5EF4-FFF2-40B4-BE49-F238E27FC236}">
                <a16:creationId xmlns:a16="http://schemas.microsoft.com/office/drawing/2014/main" id="{1464F179-D5DB-1944-827E-3B94FFBDC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6A328-8AD4-3348-8A1D-0CE87B4E29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C83D61C3-F606-9346-A8BF-0815477A7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C54EBB42-B554-5E45-BBB3-8FB68F541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omega = 261°     i≈80°</a:t>
            </a:r>
          </a:p>
        </p:txBody>
      </p:sp>
    </p:spTree>
    <p:extLst>
      <p:ext uri="{BB962C8B-B14F-4D97-AF65-F5344CB8AC3E}">
        <p14:creationId xmlns:p14="http://schemas.microsoft.com/office/powerpoint/2010/main" val="218310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2F8DC0-A9F1-1043-A518-636D3DB9D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FF218C-4666-9D4C-808F-9A75A8D17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6E6099-1672-1245-B7CC-B1BABEEE8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A52B5844-DDCC-ED4F-AB5E-15E2BE813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30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E6B29B-3FC2-C74E-8480-2748F24B0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F00E37-4972-E746-8668-D9E618592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FC8BD0-7A2F-AD41-95F4-5DF36118D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AB9D8336-7FAC-C24D-811A-D96800F29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7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08DA4-616C-E441-ABF7-5894CE46F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FF6960-FB72-A047-B5FA-B64939AF5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23A583-A66E-EE48-867A-E5BF243342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56E04605-9E25-864D-8771-B719CEAA7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857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14976-7BFF-8043-893B-5CD823E5E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4DD9F-DEB8-3145-956C-CBA56D8DD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DF2E-18B2-3141-A1B5-DB4C2DE96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8F6FA9E9-6FCC-674C-B0E2-B5DAD65D1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68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DA82F-D001-A543-B5E2-8BE713BC6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E542D-0D74-A646-9643-283AA945A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99BF7-F07F-5148-AE62-1B151AD9C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D8FFCFF3-A72E-7E4D-830E-3DD00CDDA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28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9A6457-0A0C-D549-9E0D-71010FE61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E98844-3399-BE46-8235-E185141581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97BA2D-F3F6-B740-AD4B-58E94F4E2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16C5B-0AEC-8F4B-BAE9-9F7B547C8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96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E6B188-27C9-AC4B-B851-ED2F3EEEB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D6877E-03F7-C741-B335-D6E2BD15A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F497BD-73F1-D44D-B409-FD69EDFB3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85EA0-5A40-5F4D-9332-20CD4CFB8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778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D6458C-9D89-244B-8836-54D7A5191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7FF55F-4F15-314D-9F50-E3C5F2D18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F68A98-3A64-7F4A-93A7-220336C27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FA672-FA0A-FB4B-9F05-D754D5872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34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14379-82C2-414A-99E1-D7E0C65D8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BDBAE-4B03-1346-AA22-FB40461FFE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C39F8-AB7B-DC48-8106-863A4419DE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7FF3D-85FC-7843-9F9A-C81D71ABE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006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5951ED-3B9C-5248-AC8C-A420FE5D4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FC6B45-B3E7-274F-ACA5-30F28F418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920A97-887C-A64A-8B1C-EB248A9D2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1AD8B-1E84-1D43-A06D-11B090C31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977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6FE238-BC31-5044-9E4C-9BF25DEB76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27EF86-3DDA-1445-9CAF-11C5BECEA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7F184E-BEF3-D043-B323-33071393A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7725E-38DA-6940-9B2E-CCE530FF7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58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74992-2886-0B46-A1F6-9FDD011BB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2124BD-4EF5-4D46-B43A-DD7668F96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F167D6-4AA1-264B-84CC-D4359513B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B8769B36-8A1C-E548-9D8D-BBEBE57DC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071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EF3E59-745E-6541-A697-39F4EE9A7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0DAC85-EC0B-B045-B434-A4285232C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68EB9F-381F-BB4B-9E66-1EEEC93F2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45F01-8B9F-9043-B121-ABE9F2C2C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527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88C5FC-2F2B-AF4F-BE43-4CCF89DEF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11519-3C51-5749-B7C6-B1623FAC1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78F2C-B3A7-CB41-95BB-806324DB8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2F042-8F01-B149-8F5B-B224D69FB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94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C459E-C070-DA41-8AAF-454BD7B96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5F20E-0848-6B4B-A415-24286DDC8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9A644-17A8-5E4E-B2D2-39200CE48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7BBB9-BEBA-DE41-8737-6BCE0E291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823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421440-CEB6-8B4B-A952-1E9192CF0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3AE9D-58FF-0741-B0FA-7B7D79EA9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735DD7-1233-9A4C-89D6-33693E2BF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2DA0E-C9BE-2742-93CE-19CB61DAA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298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0547D7-0DDD-454B-AF9F-9C9CF68BD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22E517-0DA2-1C45-A921-70C4A56C8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3A8CF9-9E66-8740-94E8-C27D7895E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B4E0C-8491-854D-A6AC-DE7509196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761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489B-A54A-A746-98D2-D020208409AF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ADB-2225-9C42-B6CF-087CB458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7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489B-A54A-A746-98D2-D020208409AF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ADB-2225-9C42-B6CF-087CB458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32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489B-A54A-A746-98D2-D020208409AF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ADB-2225-9C42-B6CF-087CB458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9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489B-A54A-A746-98D2-D020208409AF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ADB-2225-9C42-B6CF-087CB458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16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489B-A54A-A746-98D2-D020208409AF}" type="datetimeFigureOut">
              <a:rPr lang="en-US" smtClean="0"/>
              <a:t>3/11/23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ADB-2225-9C42-B6CF-087CB458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9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7EE64A-DD80-014B-9C61-3D9121DD5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F2F126-2EFA-2B48-B189-093A18247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F738DE-3895-3C46-A3EA-9414698C5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9D3F8659-5F63-7F48-9343-DED58BD9E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48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489B-A54A-A746-98D2-D020208409AF}" type="datetimeFigureOut">
              <a:rPr lang="en-US" smtClean="0"/>
              <a:t>3/11/23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ADB-2225-9C42-B6CF-087CB458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87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489B-A54A-A746-98D2-D020208409AF}" type="datetimeFigureOut">
              <a:rPr lang="en-US" smtClean="0"/>
              <a:t>3/11/23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ADB-2225-9C42-B6CF-087CB458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90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489B-A54A-A746-98D2-D020208409AF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ADB-2225-9C42-B6CF-087CB458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8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489B-A54A-A746-98D2-D020208409AF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ADB-2225-9C42-B6CF-087CB458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489B-A54A-A746-98D2-D020208409AF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ADB-2225-9C42-B6CF-087CB458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4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489B-A54A-A746-98D2-D020208409AF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ADB-2225-9C42-B6CF-087CB458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84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24BCB2-400A-8942-A7E2-DD6369A88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EED9C-D6B5-D54B-8FCC-EDA745AEB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7E081-FEB5-7D4A-B5AD-F290C39B0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94119-6757-D348-BAE0-8F2DB564A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851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D06447-5EBA-D84B-9DE5-E4B4B9D2A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32D47C-3C97-B049-946E-BE902B3E9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383466-7B8E-B64D-A522-305A2B818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38E8C-D799-5A4D-A8D9-91479FCEB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452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DAD5F5-20E5-BF40-BAE4-71F6F77DE6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732C55-B5D4-4148-9587-89B7CC2A1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97B7F2-2AA2-C54B-8F87-008A29D03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81A3F-ED57-3942-B611-C6D8643AA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332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20F92-5F8F-524E-BE2A-9F2E4F6B4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53A3E9-DBE3-864A-8B63-060CDD3D6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D373-4297-234A-A159-F1185750B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64480-DD3D-014A-8BBE-BEA546AB6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9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7FA6F-A702-5C46-8FD8-B295E4665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9A276-8146-524E-875A-225ECE7E4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9163C-F6B0-A844-A063-F2A1B044C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C0157FF5-1994-D145-8763-7AF90CE86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507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BC41BA-5241-D14F-ACE3-19D0F1B3E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3B86CF-B018-A847-9CC9-202418B67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098B50-C4BA-954D-AEFD-893E893B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E2F98-5434-8E42-A251-4F98E7788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124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B90F49-7463-FE4E-921E-9CE338F79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6F6DDA-BFD5-0D41-A030-D517EAF66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4F1954-AA6F-D749-9F08-C06CFBDD5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C9258-C1E4-0E47-B0EF-A29D46C6D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315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381230-AE38-3544-B5D6-DCA4ADBDB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866562-E2F6-3941-80DB-385CA4113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608D27-E2A0-1247-9883-6334B4834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23EB4-FD20-334C-898C-C921853EB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959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C26A6-29D6-904C-BD7E-3F1566897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F7A52-E9A5-FB41-97A7-E30843C55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AF16D-41C7-0C44-ACA5-61F8198CC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A6182-BB39-A24D-B2F7-0A7124709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738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AAE8D3-3858-F84E-ACBC-54F19071E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FFE821-C34C-334D-90B5-6AF5D7C29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32385-9B3A-AB4B-92BA-0CE7F7019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6F4A7-7262-CE48-94F4-9ABBA2E6D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692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4BA97F-17FA-CD4E-BD58-B8FE4F870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5B2ED6-86EE-E544-9D4D-5E7AA2989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955F47-CB05-C84F-93F9-5AB863BF5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00BA-03E8-EC45-B336-92A58FDA1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84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E77272-006F-D94D-9206-D56D04D70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4CF387-E9BB-CB42-A026-7ED77B94D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38BFF-8B50-9346-ABD8-5C3A5E5FD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7BA7D-44E3-714B-B5CA-D55BD15A1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60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B1CDB3-5303-EE4E-AD47-93F8483BC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EE7E39-11FF-2444-9977-259FA54A7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6DA084-B828-E34F-A699-97CB20EB0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EC93E755-7791-F942-BFA6-641B29FBA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04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A1C0E7-56A2-A24C-B9C7-3520EB879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82C20D-5F00-304C-A851-D3AFEF464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ED67BB-B023-1248-96AE-100979D38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F354BCB9-09B5-A244-9296-146DD5B45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75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42ED10-3ECC-4645-BAFB-266AAE987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2DDEA2-3159-1140-AD9D-2B3013780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D5D086-A3C6-424A-A6B5-36667DDFD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A04474FE-CDBF-8744-91AF-7349324D4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96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91690-41A6-C44B-B07E-641F3ACB5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7A4A6-D600-2D47-A180-AE45EFC7D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EF4A9-F93C-0C43-8EC1-BB31F7F66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629098D1-52BC-9544-B994-E683F3422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B8DFF-FBB4-1743-A4EA-CF1414055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E0EDA-54A2-5B4E-B236-391E5BEC1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64087-5B6B-8E4A-92FB-E26144642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880FD340-3C87-814B-BA51-3463C17E4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58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0460AD9-C82D-3E49-A325-D89EE8531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5A4E65-DF60-1C4B-B836-11834537E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16546F-D62F-D649-A089-97B98CE71E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E457CE-22CF-0C4F-BD0B-E2D71A9D56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9FAB84-6085-C146-B621-705DF60ED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B0CEEAE1-F49E-B14E-83DA-12D6942A6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6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392994-D0DC-8A42-A426-944C4616E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E5B3BC-557B-1F4B-B34F-F4C41451B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9B1F69-5B60-0C43-9DC2-C2E0ED4A2E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D36DB2-E79B-8041-A015-62E8800D1C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9A937C-AD37-D245-A284-461841C57F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83E474-5188-8B43-B72E-3FC169BBB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349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489B-A54A-A746-98D2-D020208409AF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AADB-2225-9C42-B6CF-087CB458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7B2600B-CDC9-5E4E-9F2F-0973E9D96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7592FA1-649D-5E42-B0E9-E1A51A111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0202778-84D0-3540-BA7F-59869FEB79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369E836-C445-774C-AF6A-7A1BD5874A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55FA69C-509D-0B45-94B2-604072E6F1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D5AC0917-5C9F-1642-B66E-E32887E91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41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E4AC-A3DA-1230-29E0-5E99501F3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9766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Age Calibrations with Resolved Binaries in Nearby Clusters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34907-5249-1F08-876C-2B80D95DB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85269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Eric </a:t>
            </a:r>
            <a:r>
              <a:rPr lang="en-US" sz="2800" dirty="0" err="1">
                <a:solidFill>
                  <a:schemeClr val="bg1"/>
                </a:solidFill>
              </a:rPr>
              <a:t>Sandquist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9" descr="logo_sdsu">
            <a:extLst>
              <a:ext uri="{FF2B5EF4-FFF2-40B4-BE49-F238E27FC236}">
                <a16:creationId xmlns:a16="http://schemas.microsoft.com/office/drawing/2014/main" id="{00BA17FB-CFD3-0A77-752A-9B03A2C66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213100"/>
            <a:ext cx="2819400" cy="622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32E83F3-6925-8353-D437-4320D8060C9D}"/>
              </a:ext>
            </a:extLst>
          </p:cNvPr>
          <p:cNvSpPr txBox="1">
            <a:spLocks/>
          </p:cNvSpPr>
          <p:nvPr/>
        </p:nvSpPr>
        <p:spPr>
          <a:xfrm>
            <a:off x="0" y="4098472"/>
            <a:ext cx="496388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with </a:t>
            </a:r>
          </a:p>
          <a:p>
            <a:r>
              <a:rPr lang="en-US" dirty="0">
                <a:solidFill>
                  <a:schemeClr val="bg1"/>
                </a:solidFill>
              </a:rPr>
              <a:t>Leslie Morales, Rex Lam, Chris Danner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9FE72E-6386-BDBE-EAC5-2B5D48E52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5" y="4955149"/>
            <a:ext cx="1682496" cy="168249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283EFF4-B55A-5164-48D1-99800E575B49}"/>
              </a:ext>
            </a:extLst>
          </p:cNvPr>
          <p:cNvSpPr txBox="1">
            <a:spLocks/>
          </p:cNvSpPr>
          <p:nvPr/>
        </p:nvSpPr>
        <p:spPr>
          <a:xfrm>
            <a:off x="4631375" y="4124544"/>
            <a:ext cx="496388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and many thanks to CHARA/CLIMB/MIRCX/MYSTIC people!!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25C9A46-0E32-8893-345E-F4325EC22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093" y="5187966"/>
            <a:ext cx="1682496" cy="1670033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50EC99C-2152-5441-8BA6-3BFC35DA9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268" y="4955149"/>
            <a:ext cx="1637132" cy="18889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03C9E6-3697-CAD8-9654-1E4511A5E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0400" y="4905079"/>
            <a:ext cx="1718049" cy="1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7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>
            <a:extLst>
              <a:ext uri="{FF2B5EF4-FFF2-40B4-BE49-F238E27FC236}">
                <a16:creationId xmlns:a16="http://schemas.microsoft.com/office/drawing/2014/main" id="{B055C10C-ED20-8444-8015-54A3BBFBB9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2057400" y="1"/>
            <a:ext cx="5370402" cy="682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18" name="Rectangle 2">
            <a:extLst>
              <a:ext uri="{FF2B5EF4-FFF2-40B4-BE49-F238E27FC236}">
                <a16:creationId xmlns:a16="http://schemas.microsoft.com/office/drawing/2014/main" id="{17F6D93F-93E3-4B41-8B4C-141A851DE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85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Garamond"/>
                <a:cs typeface="Garamond"/>
              </a:rPr>
              <a:t>𝛼 Per</a:t>
            </a:r>
          </a:p>
        </p:txBody>
      </p:sp>
      <p:sp>
        <p:nvSpPr>
          <p:cNvPr id="444422" name="Text Box 6">
            <a:extLst>
              <a:ext uri="{FF2B5EF4-FFF2-40B4-BE49-F238E27FC236}">
                <a16:creationId xmlns:a16="http://schemas.microsoft.com/office/drawing/2014/main" id="{A3388B56-9E7F-AD44-84BD-3396135B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2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~ 100 </a:t>
            </a:r>
            <a:r>
              <a:rPr lang="en-US" sz="3200" b="1" dirty="0" err="1">
                <a:solidFill>
                  <a:srgbClr val="FFFFFF"/>
                </a:solidFill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Myr</a:t>
            </a:r>
            <a:endParaRPr lang="en-US" sz="3200" b="1" dirty="0">
              <a:solidFill>
                <a:srgbClr val="FFFFFF"/>
              </a:solidFill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0885" name="TextBox 3">
            <a:extLst>
              <a:ext uri="{FF2B5EF4-FFF2-40B4-BE49-F238E27FC236}">
                <a16:creationId xmlns:a16="http://schemas.microsoft.com/office/drawing/2014/main" id="{D2315402-0157-0040-81AC-D6FFB9718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2" y="6324600"/>
            <a:ext cx="2406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Garamond" panose="02020404030301010803" pitchFamily="18" charset="0"/>
              </a:rPr>
              <a:t>credit: </a:t>
            </a:r>
            <a:r>
              <a:rPr lang="en-US" altLang="en-US" sz="2000" dirty="0" err="1">
                <a:solidFill>
                  <a:srgbClr val="FFFFFF"/>
                </a:solidFill>
                <a:latin typeface="Garamond" panose="02020404030301010803" pitchFamily="18" charset="0"/>
              </a:rPr>
              <a:t>Naoyuki</a:t>
            </a:r>
            <a:r>
              <a:rPr lang="en-US" altLang="en-US" sz="2000" dirty="0">
                <a:solidFill>
                  <a:srgbClr val="FFFFFF"/>
                </a:solidFill>
                <a:latin typeface="Garamond" panose="02020404030301010803" pitchFamily="18" charset="0"/>
              </a:rPr>
              <a:t> Kurita</a:t>
            </a:r>
          </a:p>
        </p:txBody>
      </p:sp>
      <p:pic>
        <p:nvPicPr>
          <p:cNvPr id="250887" name="Picture 2">
            <a:extLst>
              <a:ext uri="{FF2B5EF4-FFF2-40B4-BE49-F238E27FC236}">
                <a16:creationId xmlns:a16="http://schemas.microsoft.com/office/drawing/2014/main" id="{B8F21795-D9F0-D042-83D3-786E778060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96900" y="4297078"/>
            <a:ext cx="244984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14B7C233-E9D2-264D-8C66-F306F808B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69496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BF8FF"/>
                </a:solidFill>
                <a:latin typeface="Lucida Grande" panose="020B0600040502020204" pitchFamily="34" charset="0"/>
              </a:rPr>
              <a:t>HD 21278</a:t>
            </a:r>
            <a:endParaRPr lang="en-US" altLang="en-US" sz="2000" dirty="0">
              <a:solidFill>
                <a:srgbClr val="FBF8FF"/>
              </a:solidFill>
              <a:latin typeface="Garamond" panose="02020404030301010803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BF8FF"/>
                </a:solidFill>
                <a:latin typeface="Garamond" panose="02020404030301010803" pitchFamily="18" charset="0"/>
              </a:rPr>
              <a:t>P=21.69d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51A92C-3727-6C40-9530-B267EFE2E8B3}"/>
              </a:ext>
            </a:extLst>
          </p:cNvPr>
          <p:cNvCxnSpPr>
            <a:cxnSpLocks/>
            <a:endCxn id="250887" idx="2"/>
          </p:cNvCxnSpPr>
          <p:nvPr/>
        </p:nvCxnSpPr>
        <p:spPr bwMode="auto">
          <a:xfrm flipV="1">
            <a:off x="979714" y="5655978"/>
            <a:ext cx="442110" cy="45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4239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557194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17F6D93F-93E3-4B41-8B4C-141A851DE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72144" y="571297"/>
            <a:ext cx="3603171" cy="68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Garamond"/>
                <a:cs typeface="Garamond"/>
              </a:rPr>
              <a:t>HD 21278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A17BD-7422-4A19-45CA-3CCF91B49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90221" y="4169035"/>
            <a:ext cx="5453779" cy="2662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ED477-FD4B-2DC6-5C7B-41BBD374CEF0}"/>
              </a:ext>
            </a:extLst>
          </p:cNvPr>
          <p:cNvSpPr txBox="1"/>
          <p:nvPr/>
        </p:nvSpPr>
        <p:spPr>
          <a:xfrm>
            <a:off x="6324600" y="378018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Danner et al. (in prep.)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6">
                <a:extLst>
                  <a:ext uri="{FF2B5EF4-FFF2-40B4-BE49-F238E27FC236}">
                    <a16:creationId xmlns:a16="http://schemas.microsoft.com/office/drawing/2014/main" id="{918FEF5D-1883-821A-065E-3BA04B47F5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5339" y="297875"/>
                <a:ext cx="4267200" cy="123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Arial"/>
                    <a:ea typeface="ＭＳ Ｐゴシック" charset="0"/>
                    <a:cs typeface="ＭＳ Ｐゴシック" charset="0"/>
                  </a:rPr>
                  <a:t>	age:  101±10 </a:t>
                </a:r>
                <a:r>
                  <a:rPr lang="en-US" sz="2400" dirty="0" err="1">
                    <a:solidFill>
                      <a:srgbClr val="FFFFFF"/>
                    </a:solidFill>
                    <a:latin typeface="Arial"/>
                    <a:ea typeface="ＭＳ Ｐゴシック" charset="0"/>
                    <a:cs typeface="ＭＳ Ｐゴシック" charset="0"/>
                  </a:rPr>
                  <a:t>Myr</a:t>
                </a:r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=4.55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0.07 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=2.83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±0.06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>
          <p:sp>
            <p:nvSpPr>
              <p:cNvPr id="3" name="Text Box 6">
                <a:extLst>
                  <a:ext uri="{FF2B5EF4-FFF2-40B4-BE49-F238E27FC236}">
                    <a16:creationId xmlns:a16="http://schemas.microsoft.com/office/drawing/2014/main" id="{918FEF5D-1883-821A-065E-3BA04B47F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5339" y="297875"/>
                <a:ext cx="4267200" cy="1232645"/>
              </a:xfrm>
              <a:prstGeom prst="rect">
                <a:avLst/>
              </a:prstGeom>
              <a:blipFill>
                <a:blip r:embed="rId4"/>
                <a:stretch>
                  <a:fillRect t="-5102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4FFA443-BB9C-CA46-2CD0-6C476F80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622" y="46589"/>
            <a:ext cx="3200400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73160D-2A73-6591-4BB4-68DBCC0F1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94" y="1676398"/>
            <a:ext cx="3345665" cy="52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644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1">
            <a:extLst>
              <a:ext uri="{FF2B5EF4-FFF2-40B4-BE49-F238E27FC236}">
                <a16:creationId xmlns:a16="http://schemas.microsoft.com/office/drawing/2014/main" id="{8D9C5C64-728C-5945-B7B9-A1AB65A567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207009" y="749808"/>
            <a:ext cx="6729982" cy="50474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9E2A5FBC-D332-8745-A953-C423F54B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940" y="6047766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Cummings et al. (2018)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Richer et al (2021)</a:t>
            </a:r>
          </a:p>
        </p:txBody>
      </p:sp>
      <p:sp>
        <p:nvSpPr>
          <p:cNvPr id="232452" name="TextBox 1">
            <a:extLst>
              <a:ext uri="{FF2B5EF4-FFF2-40B4-BE49-F238E27FC236}">
                <a16:creationId xmlns:a16="http://schemas.microsoft.com/office/drawing/2014/main" id="{38233F4A-F518-7644-B0F5-6D74528E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402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</a:rPr>
              <a:t>White Dwarf Initial-Final Mass Relation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D67A-6676-CEF7-D0B6-78BF8010EA66}"/>
              </a:ext>
            </a:extLst>
          </p:cNvPr>
          <p:cNvSpPr txBox="1"/>
          <p:nvPr/>
        </p:nvSpPr>
        <p:spPr>
          <a:xfrm>
            <a:off x="4191000" y="6047767"/>
            <a:ext cx="21266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Marigo et al. (2021)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rgbClr val="FFFFFF">
                    <a:lumMod val="65000"/>
                  </a:srgbClr>
                </a:solidFill>
                <a:latin typeface="Garamond"/>
                <a:ea typeface="ＭＳ Ｐゴシック" charset="0"/>
                <a:cs typeface="Garamond"/>
              </a:rPr>
              <a:t>Heyl</a:t>
            </a:r>
            <a:r>
              <a:rPr lang="en-US" sz="1600" dirty="0">
                <a:solidFill>
                  <a:srgbClr val="FFFFFF">
                    <a:lumMod val="65000"/>
                  </a:srgbClr>
                </a:solidFill>
                <a:latin typeface="Garamond"/>
                <a:ea typeface="ＭＳ Ｐゴシック" charset="0"/>
                <a:cs typeface="Garamond"/>
              </a:rPr>
              <a:t> et al. (2022)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Garamond"/>
              <a:ea typeface="ＭＳ Ｐゴシック" charset="0"/>
              <a:cs typeface="Garamond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A3A6E1E-6BF6-7C3E-0289-E92A5BF5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80" y="6039869"/>
            <a:ext cx="2438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sources: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28F15-7AD6-7029-02DE-EA21944F7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07008" y="749808"/>
            <a:ext cx="6729984" cy="5047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F1CBB8-FE78-9E90-3BE1-702D59EA2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07008" y="749808"/>
            <a:ext cx="6729984" cy="5047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024FC-B2F4-53E0-18A8-9840EB29D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008" y="749808"/>
            <a:ext cx="6729984" cy="5047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6CC16A-798A-4319-772C-D9EE7D2C24DA}"/>
              </a:ext>
            </a:extLst>
          </p:cNvPr>
          <p:cNvSpPr txBox="1"/>
          <p:nvPr/>
        </p:nvSpPr>
        <p:spPr>
          <a:xfrm>
            <a:off x="6317673" y="6047765"/>
            <a:ext cx="2648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Miller et al. </a:t>
            </a:r>
            <a:r>
              <a:rPr lang="en-US" sz="1600" dirty="0">
                <a:solidFill>
                  <a:srgbClr val="FFFFFF">
                    <a:lumMod val="65000"/>
                  </a:srgbClr>
                </a:solidFill>
                <a:latin typeface="Garamond"/>
                <a:ea typeface="ＭＳ Ｐゴシック" charset="0"/>
                <a:cs typeface="Garamond"/>
              </a:rPr>
              <a:t>(2022)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Garamond"/>
              <a:ea typeface="ＭＳ Ｐゴシック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31198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E4AC-A3DA-1230-29E0-5E99501F3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128" y="3815784"/>
            <a:ext cx="8681357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ass and </a:t>
            </a:r>
            <a:r>
              <a:rPr lang="en-US" dirty="0">
                <a:solidFill>
                  <a:srgbClr val="FFC000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ge </a:t>
            </a:r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tandard </a:t>
            </a:r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tars – </a:t>
            </a:r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tudying </a:t>
            </a:r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iming </a:t>
            </a:r>
            <a:r>
              <a:rPr lang="en-US" dirty="0">
                <a:solidFill>
                  <a:srgbClr val="FFC000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eliability </a:t>
            </a:r>
            <a:r>
              <a:rPr lang="en-US" dirty="0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n </a:t>
            </a:r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luster </a:t>
            </a:r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erritory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A35CF0-CCB8-A06A-B604-9C8E481610AC}"/>
              </a:ext>
            </a:extLst>
          </p:cNvPr>
          <p:cNvSpPr txBox="1">
            <a:spLocks/>
          </p:cNvSpPr>
          <p:nvPr/>
        </p:nvSpPr>
        <p:spPr>
          <a:xfrm>
            <a:off x="321127" y="1676399"/>
            <a:ext cx="8681357" cy="10653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  <a:latin typeface="Copperplate Gothic Bold" panose="020E0705020206020404" pitchFamily="34" charset="77"/>
              </a:rPr>
              <a:t>MASS</a:t>
            </a:r>
            <a:r>
              <a:rPr lang="en-US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 – </a:t>
            </a:r>
            <a:r>
              <a:rPr lang="en-US" dirty="0">
                <a:solidFill>
                  <a:srgbClr val="FFC000"/>
                </a:solidFill>
                <a:latin typeface="Copperplate Gothic Bold" panose="020E0705020206020404" pitchFamily="34" charset="77"/>
              </a:rPr>
              <a:t>STRICT</a:t>
            </a:r>
            <a:endParaRPr lang="en-US" dirty="0">
              <a:solidFill>
                <a:schemeClr val="bg1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03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DE16806F-34E6-BB49-91A7-4A88BD01E1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67" y="304804"/>
            <a:ext cx="5562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bg1"/>
                </a:solidFill>
                <a:latin typeface="Garamond" panose="02020404030301010803" pitchFamily="18" charset="0"/>
                <a:cs typeface="+mj-cs"/>
              </a:rPr>
              <a:t>Gaia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  <a:cs typeface="+mj-cs"/>
              </a:rPr>
              <a:t> Color-Magnitude Diagrams</a:t>
            </a:r>
          </a:p>
        </p:txBody>
      </p:sp>
      <p:pic>
        <p:nvPicPr>
          <p:cNvPr id="935940" name="Picture 5">
            <a:extLst>
              <a:ext uri="{FF2B5EF4-FFF2-40B4-BE49-F238E27FC236}">
                <a16:creationId xmlns:a16="http://schemas.microsoft.com/office/drawing/2014/main" id="{5791F623-B75B-EF40-965C-17431A76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835007" y="1734087"/>
            <a:ext cx="3142083" cy="488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5D5F9E15-FE44-617D-1D5A-DF0558921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438" y="1741714"/>
            <a:ext cx="3142083" cy="4887685"/>
          </a:xfrm>
          <a:prstGeom prst="rect">
            <a:avLst/>
          </a:prstGeom>
        </p:spPr>
      </p:pic>
      <p:pic>
        <p:nvPicPr>
          <p:cNvPr id="935946" name="Picture 4">
            <a:extLst>
              <a:ext uri="{FF2B5EF4-FFF2-40B4-BE49-F238E27FC236}">
                <a16:creationId xmlns:a16="http://schemas.microsoft.com/office/drawing/2014/main" id="{56009025-928F-BB4B-8686-339FFDEC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84836" y="1741714"/>
            <a:ext cx="3141042" cy="488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8C707F-CC65-4D44-A2FE-1941EAC57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0386"/>
            <a:ext cx="2329639" cy="174723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B2C81C-01FB-3649-A472-82AC2C3D227B}"/>
              </a:ext>
            </a:extLst>
          </p:cNvPr>
          <p:cNvCxnSpPr/>
          <p:nvPr/>
        </p:nvCxnSpPr>
        <p:spPr bwMode="auto">
          <a:xfrm>
            <a:off x="-849085" y="3069772"/>
            <a:ext cx="60960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arrow" w="lg" len="lg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29D55E-E9F9-DC46-ADB2-BD68CF6E972E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-827313" y="3429000"/>
            <a:ext cx="60960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arrow" w="lg" len="lg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54F8161-C0A6-F144-939E-6D6DB261D7D8}"/>
              </a:ext>
            </a:extLst>
          </p:cNvPr>
          <p:cNvSpPr txBox="1"/>
          <p:nvPr/>
        </p:nvSpPr>
        <p:spPr>
          <a:xfrm>
            <a:off x="2155370" y="4148236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t>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t>Myr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C838DC-C846-104D-B229-C52BBE12D6E9}"/>
              </a:ext>
            </a:extLst>
          </p:cNvPr>
          <p:cNvSpPr txBox="1"/>
          <p:nvPr/>
        </p:nvSpPr>
        <p:spPr>
          <a:xfrm>
            <a:off x="7717973" y="4136569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t>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t>Myr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6D0E98-88D1-3AA3-4DDA-6CD6F638DBB4}"/>
              </a:ext>
            </a:extLst>
          </p:cNvPr>
          <p:cNvSpPr/>
          <p:nvPr/>
        </p:nvSpPr>
        <p:spPr bwMode="auto">
          <a:xfrm>
            <a:off x="990596" y="2340430"/>
            <a:ext cx="87086" cy="8708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AutoNum type="alphaUcPeriod" startAt="5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5A4585-50AF-B352-22A3-1199957D11F5}"/>
              </a:ext>
            </a:extLst>
          </p:cNvPr>
          <p:cNvSpPr/>
          <p:nvPr/>
        </p:nvSpPr>
        <p:spPr bwMode="auto">
          <a:xfrm>
            <a:off x="6836221" y="2775862"/>
            <a:ext cx="87086" cy="8708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AutoNum type="alphaUcPeriod" startAt="5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02F922-9496-E7ED-A6D8-F9C9428405EB}"/>
              </a:ext>
            </a:extLst>
          </p:cNvPr>
          <p:cNvSpPr/>
          <p:nvPr/>
        </p:nvSpPr>
        <p:spPr bwMode="auto">
          <a:xfrm>
            <a:off x="4419594" y="2830288"/>
            <a:ext cx="87086" cy="8708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AutoNum type="alphaUcPeriod" startAt="5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2D244-16CC-0B3B-E853-6E2A5599B040}"/>
              </a:ext>
            </a:extLst>
          </p:cNvPr>
          <p:cNvSpPr txBox="1"/>
          <p:nvPr/>
        </p:nvSpPr>
        <p:spPr>
          <a:xfrm>
            <a:off x="4923468" y="4136569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t>500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t>Myr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19EFFD-CAA1-4DFC-FD41-D66F16247F6C}"/>
              </a:ext>
            </a:extLst>
          </p:cNvPr>
          <p:cNvSpPr/>
          <p:nvPr/>
        </p:nvSpPr>
        <p:spPr bwMode="auto">
          <a:xfrm>
            <a:off x="4536369" y="2875813"/>
            <a:ext cx="87086" cy="8708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AutoNum type="alphaUcPeriod" startAt="5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100907-B04F-9827-F1E3-F498F8F38688}"/>
              </a:ext>
            </a:extLst>
          </p:cNvPr>
          <p:cNvGrpSpPr>
            <a:grpSpLocks noChangeAspect="1"/>
          </p:cNvGrpSpPr>
          <p:nvPr/>
        </p:nvGrpSpPr>
        <p:grpSpPr>
          <a:xfrm>
            <a:off x="7032173" y="102429"/>
            <a:ext cx="1615196" cy="1615196"/>
            <a:chOff x="-1632186" y="-10386"/>
            <a:chExt cx="1371600" cy="1371600"/>
          </a:xfrm>
        </p:grpSpPr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0336E482-C395-DBD4-CFC6-F6A8CCF86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32186" y="-10386"/>
              <a:ext cx="1371600" cy="1371600"/>
            </a:xfrm>
            <a:prstGeom prst="star24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5F6B1EA-9098-1114-5D79-4B21F4E290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1422386" y="187537"/>
              <a:ext cx="959023" cy="959023"/>
            </a:xfrm>
            <a:prstGeom prst="ellipse">
              <a:avLst/>
            </a:prstGeom>
            <a:gradFill rotWithShape="0">
              <a:gsLst>
                <a:gs pos="0">
                  <a:srgbClr val="9DB4FF">
                    <a:gamma/>
                    <a:tint val="65490"/>
                    <a:invGamma/>
                  </a:srgbClr>
                </a:gs>
                <a:gs pos="100000">
                  <a:srgbClr val="9DB4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9211514-392C-5640-29E0-9B5A2ED8DC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078948" y="547730"/>
              <a:ext cx="251635" cy="252374"/>
              <a:chOff x="-1279679" y="3967631"/>
              <a:chExt cx="1012012" cy="101498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A76D8BA-853E-8082-0410-0708A5550D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-1279679" y="3967631"/>
                <a:ext cx="1012012" cy="101498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AutoNum type="alphaUcPeriod" startAt="5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389B738-1C63-DD55-FF41-2FF3452699D7}"/>
                  </a:ext>
                </a:extLst>
              </p:cNvPr>
              <p:cNvSpPr/>
              <p:nvPr/>
            </p:nvSpPr>
            <p:spPr bwMode="auto">
              <a:xfrm>
                <a:off x="-1087865" y="4112148"/>
                <a:ext cx="168165" cy="220717"/>
              </a:xfrm>
              <a:custGeom>
                <a:avLst/>
                <a:gdLst>
                  <a:gd name="connsiteX0" fmla="*/ 168165 w 168165"/>
                  <a:gd name="connsiteY0" fmla="*/ 210207 h 220717"/>
                  <a:gd name="connsiteX1" fmla="*/ 84083 w 168165"/>
                  <a:gd name="connsiteY1" fmla="*/ 220717 h 220717"/>
                  <a:gd name="connsiteX2" fmla="*/ 31531 w 168165"/>
                  <a:gd name="connsiteY2" fmla="*/ 178676 h 220717"/>
                  <a:gd name="connsiteX3" fmla="*/ 0 w 168165"/>
                  <a:gd name="connsiteY3" fmla="*/ 147145 h 220717"/>
                  <a:gd name="connsiteX4" fmla="*/ 42041 w 168165"/>
                  <a:gd name="connsiteY4" fmla="*/ 10511 h 220717"/>
                  <a:gd name="connsiteX5" fmla="*/ 73572 w 168165"/>
                  <a:gd name="connsiteY5" fmla="*/ 0 h 220717"/>
                  <a:gd name="connsiteX6" fmla="*/ 105103 w 168165"/>
                  <a:gd name="connsiteY6" fmla="*/ 10511 h 220717"/>
                  <a:gd name="connsiteX7" fmla="*/ 126124 w 168165"/>
                  <a:gd name="connsiteY7" fmla="*/ 73573 h 22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165" h="220717">
                    <a:moveTo>
                      <a:pt x="168165" y="210207"/>
                    </a:moveTo>
                    <a:cubicBezTo>
                      <a:pt x="140138" y="213710"/>
                      <a:pt x="112328" y="220717"/>
                      <a:pt x="84083" y="220717"/>
                    </a:cubicBezTo>
                    <a:cubicBezTo>
                      <a:pt x="46699" y="220717"/>
                      <a:pt x="51707" y="202887"/>
                      <a:pt x="31531" y="178676"/>
                    </a:cubicBezTo>
                    <a:cubicBezTo>
                      <a:pt x="22015" y="167257"/>
                      <a:pt x="10510" y="157655"/>
                      <a:pt x="0" y="147145"/>
                    </a:cubicBezTo>
                    <a:cubicBezTo>
                      <a:pt x="8555" y="53035"/>
                      <a:pt x="-20677" y="41870"/>
                      <a:pt x="42041" y="10511"/>
                    </a:cubicBezTo>
                    <a:cubicBezTo>
                      <a:pt x="51950" y="5556"/>
                      <a:pt x="63062" y="3504"/>
                      <a:pt x="73572" y="0"/>
                    </a:cubicBezTo>
                    <a:cubicBezTo>
                      <a:pt x="84082" y="3504"/>
                      <a:pt x="96452" y="3590"/>
                      <a:pt x="105103" y="10511"/>
                    </a:cubicBezTo>
                    <a:cubicBezTo>
                      <a:pt x="131954" y="31992"/>
                      <a:pt x="126124" y="45048"/>
                      <a:pt x="126124" y="7357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AutoNum type="alphaUcPeriod" startAt="5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6C2E2F0-2534-A583-E005-C1296021DABB}"/>
                  </a:ext>
                </a:extLst>
              </p:cNvPr>
              <p:cNvSpPr/>
              <p:nvPr/>
            </p:nvSpPr>
            <p:spPr bwMode="auto">
              <a:xfrm>
                <a:off x="-1153695" y="4348631"/>
                <a:ext cx="178816" cy="199696"/>
              </a:xfrm>
              <a:custGeom>
                <a:avLst/>
                <a:gdLst>
                  <a:gd name="connsiteX0" fmla="*/ 178816 w 178816"/>
                  <a:gd name="connsiteY0" fmla="*/ 0 h 199696"/>
                  <a:gd name="connsiteX1" fmla="*/ 105244 w 178816"/>
                  <a:gd name="connsiteY1" fmla="*/ 31531 h 199696"/>
                  <a:gd name="connsiteX2" fmla="*/ 31672 w 178816"/>
                  <a:gd name="connsiteY2" fmla="*/ 52552 h 199696"/>
                  <a:gd name="connsiteX3" fmla="*/ 141 w 178816"/>
                  <a:gd name="connsiteY3" fmla="*/ 73572 h 199696"/>
                  <a:gd name="connsiteX4" fmla="*/ 42182 w 178816"/>
                  <a:gd name="connsiteY4" fmla="*/ 168165 h 199696"/>
                  <a:gd name="connsiteX5" fmla="*/ 73713 w 178816"/>
                  <a:gd name="connsiteY5" fmla="*/ 189186 h 199696"/>
                  <a:gd name="connsiteX6" fmla="*/ 105244 w 178816"/>
                  <a:gd name="connsiteY6" fmla="*/ 199696 h 199696"/>
                  <a:gd name="connsiteX7" fmla="*/ 147285 w 178816"/>
                  <a:gd name="connsiteY7" fmla="*/ 157655 h 199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816" h="199696">
                    <a:moveTo>
                      <a:pt x="178816" y="0"/>
                    </a:moveTo>
                    <a:cubicBezTo>
                      <a:pt x="154292" y="10510"/>
                      <a:pt x="130017" y="21622"/>
                      <a:pt x="105244" y="31531"/>
                    </a:cubicBezTo>
                    <a:cubicBezTo>
                      <a:pt x="80119" y="41581"/>
                      <a:pt x="58241" y="45909"/>
                      <a:pt x="31672" y="52552"/>
                    </a:cubicBezTo>
                    <a:cubicBezTo>
                      <a:pt x="21162" y="59559"/>
                      <a:pt x="1708" y="61038"/>
                      <a:pt x="141" y="73572"/>
                    </a:cubicBezTo>
                    <a:cubicBezTo>
                      <a:pt x="-2172" y="92075"/>
                      <a:pt x="24449" y="150432"/>
                      <a:pt x="42182" y="168165"/>
                    </a:cubicBezTo>
                    <a:cubicBezTo>
                      <a:pt x="51114" y="177097"/>
                      <a:pt x="62415" y="183537"/>
                      <a:pt x="73713" y="189186"/>
                    </a:cubicBezTo>
                    <a:cubicBezTo>
                      <a:pt x="83622" y="194141"/>
                      <a:pt x="94734" y="196193"/>
                      <a:pt x="105244" y="199696"/>
                    </a:cubicBezTo>
                    <a:lnTo>
                      <a:pt x="147285" y="15765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AutoNum type="alphaUcPeriod" startAt="5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B1A4644-1B00-83D3-8C26-8E4F7968676F}"/>
                  </a:ext>
                </a:extLst>
              </p:cNvPr>
              <p:cNvSpPr/>
              <p:nvPr/>
            </p:nvSpPr>
            <p:spPr bwMode="auto">
              <a:xfrm>
                <a:off x="-888169" y="4143679"/>
                <a:ext cx="220718" cy="199697"/>
              </a:xfrm>
              <a:custGeom>
                <a:avLst/>
                <a:gdLst>
                  <a:gd name="connsiteX0" fmla="*/ 73573 w 220718"/>
                  <a:gd name="connsiteY0" fmla="*/ 199697 h 199697"/>
                  <a:gd name="connsiteX1" fmla="*/ 147145 w 220718"/>
                  <a:gd name="connsiteY1" fmla="*/ 189186 h 199697"/>
                  <a:gd name="connsiteX2" fmla="*/ 189187 w 220718"/>
                  <a:gd name="connsiteY2" fmla="*/ 136635 h 199697"/>
                  <a:gd name="connsiteX3" fmla="*/ 220718 w 220718"/>
                  <a:gd name="connsiteY3" fmla="*/ 73573 h 199697"/>
                  <a:gd name="connsiteX4" fmla="*/ 210207 w 220718"/>
                  <a:gd name="connsiteY4" fmla="*/ 31531 h 199697"/>
                  <a:gd name="connsiteX5" fmla="*/ 147145 w 220718"/>
                  <a:gd name="connsiteY5" fmla="*/ 0 h 199697"/>
                  <a:gd name="connsiteX6" fmla="*/ 10511 w 220718"/>
                  <a:gd name="connsiteY6" fmla="*/ 42042 h 199697"/>
                  <a:gd name="connsiteX7" fmla="*/ 0 w 220718"/>
                  <a:gd name="connsiteY7" fmla="*/ 73573 h 199697"/>
                  <a:gd name="connsiteX8" fmla="*/ 21021 w 220718"/>
                  <a:gd name="connsiteY8" fmla="*/ 105104 h 199697"/>
                  <a:gd name="connsiteX9" fmla="*/ 63062 w 220718"/>
                  <a:gd name="connsiteY9" fmla="*/ 115614 h 199697"/>
                  <a:gd name="connsiteX10" fmla="*/ 84083 w 220718"/>
                  <a:gd name="connsiteY10" fmla="*/ 126124 h 19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718" h="199697">
                    <a:moveTo>
                      <a:pt x="73573" y="199697"/>
                    </a:moveTo>
                    <a:cubicBezTo>
                      <a:pt x="98097" y="196193"/>
                      <a:pt x="123417" y="196304"/>
                      <a:pt x="147145" y="189186"/>
                    </a:cubicBezTo>
                    <a:cubicBezTo>
                      <a:pt x="188833" y="176680"/>
                      <a:pt x="173858" y="167292"/>
                      <a:pt x="189187" y="136635"/>
                    </a:cubicBezTo>
                    <a:cubicBezTo>
                      <a:pt x="229936" y="55136"/>
                      <a:pt x="194298" y="152828"/>
                      <a:pt x="220718" y="73573"/>
                    </a:cubicBezTo>
                    <a:cubicBezTo>
                      <a:pt x="217214" y="59559"/>
                      <a:pt x="218220" y="43550"/>
                      <a:pt x="210207" y="31531"/>
                    </a:cubicBezTo>
                    <a:cubicBezTo>
                      <a:pt x="198565" y="14069"/>
                      <a:pt x="165130" y="5995"/>
                      <a:pt x="147145" y="0"/>
                    </a:cubicBezTo>
                    <a:cubicBezTo>
                      <a:pt x="53035" y="8556"/>
                      <a:pt x="41870" y="-20676"/>
                      <a:pt x="10511" y="42042"/>
                    </a:cubicBezTo>
                    <a:cubicBezTo>
                      <a:pt x="5556" y="51951"/>
                      <a:pt x="3504" y="63063"/>
                      <a:pt x="0" y="73573"/>
                    </a:cubicBezTo>
                    <a:cubicBezTo>
                      <a:pt x="7007" y="84083"/>
                      <a:pt x="10511" y="98097"/>
                      <a:pt x="21021" y="105104"/>
                    </a:cubicBezTo>
                    <a:cubicBezTo>
                      <a:pt x="33040" y="113117"/>
                      <a:pt x="49358" y="111046"/>
                      <a:pt x="63062" y="115614"/>
                    </a:cubicBezTo>
                    <a:cubicBezTo>
                      <a:pt x="70494" y="118091"/>
                      <a:pt x="77076" y="122621"/>
                      <a:pt x="84083" y="12612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AutoNum type="alphaUcPeriod" startAt="5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0CFFCAEA-BF28-AC16-5130-96F906687097}"/>
                  </a:ext>
                </a:extLst>
              </p:cNvPr>
              <p:cNvSpPr/>
              <p:nvPr/>
            </p:nvSpPr>
            <p:spPr bwMode="auto">
              <a:xfrm>
                <a:off x="-656941" y="4217252"/>
                <a:ext cx="210207" cy="212956"/>
              </a:xfrm>
              <a:custGeom>
                <a:avLst/>
                <a:gdLst>
                  <a:gd name="connsiteX0" fmla="*/ 0 w 210207"/>
                  <a:gd name="connsiteY0" fmla="*/ 168165 h 212956"/>
                  <a:gd name="connsiteX1" fmla="*/ 42041 w 210207"/>
                  <a:gd name="connsiteY1" fmla="*/ 63062 h 212956"/>
                  <a:gd name="connsiteX2" fmla="*/ 52552 w 210207"/>
                  <a:gd name="connsiteY2" fmla="*/ 31531 h 212956"/>
                  <a:gd name="connsiteX3" fmla="*/ 115614 w 210207"/>
                  <a:gd name="connsiteY3" fmla="*/ 0 h 212956"/>
                  <a:gd name="connsiteX4" fmla="*/ 199696 w 210207"/>
                  <a:gd name="connsiteY4" fmla="*/ 31531 h 212956"/>
                  <a:gd name="connsiteX5" fmla="*/ 210207 w 210207"/>
                  <a:gd name="connsiteY5" fmla="*/ 63062 h 212956"/>
                  <a:gd name="connsiteX6" fmla="*/ 178676 w 210207"/>
                  <a:gd name="connsiteY6" fmla="*/ 189186 h 212956"/>
                  <a:gd name="connsiteX7" fmla="*/ 115614 w 210207"/>
                  <a:gd name="connsiteY7" fmla="*/ 210207 h 212956"/>
                  <a:gd name="connsiteX8" fmla="*/ 94593 w 210207"/>
                  <a:gd name="connsiteY8" fmla="*/ 199696 h 21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207" h="212956">
                    <a:moveTo>
                      <a:pt x="0" y="168165"/>
                    </a:moveTo>
                    <a:cubicBezTo>
                      <a:pt x="48160" y="-390"/>
                      <a:pt x="-4848" y="156841"/>
                      <a:pt x="42041" y="63062"/>
                    </a:cubicBezTo>
                    <a:cubicBezTo>
                      <a:pt x="46996" y="53153"/>
                      <a:pt x="45631" y="40182"/>
                      <a:pt x="52552" y="31531"/>
                    </a:cubicBezTo>
                    <a:cubicBezTo>
                      <a:pt x="67371" y="13008"/>
                      <a:pt x="94841" y="6924"/>
                      <a:pt x="115614" y="0"/>
                    </a:cubicBezTo>
                    <a:cubicBezTo>
                      <a:pt x="144102" y="5698"/>
                      <a:pt x="179075" y="5755"/>
                      <a:pt x="199696" y="31531"/>
                    </a:cubicBezTo>
                    <a:cubicBezTo>
                      <a:pt x="206617" y="40182"/>
                      <a:pt x="206703" y="52552"/>
                      <a:pt x="210207" y="63062"/>
                    </a:cubicBezTo>
                    <a:cubicBezTo>
                      <a:pt x="208435" y="79006"/>
                      <a:pt x="213258" y="167572"/>
                      <a:pt x="178676" y="189186"/>
                    </a:cubicBezTo>
                    <a:cubicBezTo>
                      <a:pt x="159886" y="200930"/>
                      <a:pt x="135432" y="220117"/>
                      <a:pt x="115614" y="210207"/>
                    </a:cubicBezTo>
                    <a:lnTo>
                      <a:pt x="94593" y="19969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AutoNum type="alphaUcPeriod" startAt="5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0977BB2-E1A1-3FD4-0878-A0A982C56EED}"/>
                  </a:ext>
                </a:extLst>
              </p:cNvPr>
              <p:cNvSpPr/>
              <p:nvPr/>
            </p:nvSpPr>
            <p:spPr bwMode="auto">
              <a:xfrm>
                <a:off x="-627530" y="4553583"/>
                <a:ext cx="193158" cy="199696"/>
              </a:xfrm>
              <a:custGeom>
                <a:avLst/>
                <a:gdLst>
                  <a:gd name="connsiteX0" fmla="*/ 33651 w 193158"/>
                  <a:gd name="connsiteY0" fmla="*/ 10510 h 199696"/>
                  <a:gd name="connsiteX1" fmla="*/ 12630 w 193158"/>
                  <a:gd name="connsiteY1" fmla="*/ 84082 h 199696"/>
                  <a:gd name="connsiteX2" fmla="*/ 12630 w 193158"/>
                  <a:gd name="connsiteY2" fmla="*/ 168165 h 199696"/>
                  <a:gd name="connsiteX3" fmla="*/ 75692 w 193158"/>
                  <a:gd name="connsiteY3" fmla="*/ 199696 h 199696"/>
                  <a:gd name="connsiteX4" fmla="*/ 128244 w 193158"/>
                  <a:gd name="connsiteY4" fmla="*/ 189186 h 199696"/>
                  <a:gd name="connsiteX5" fmla="*/ 149265 w 193158"/>
                  <a:gd name="connsiteY5" fmla="*/ 157655 h 199696"/>
                  <a:gd name="connsiteX6" fmla="*/ 180796 w 193158"/>
                  <a:gd name="connsiteY6" fmla="*/ 126124 h 199696"/>
                  <a:gd name="connsiteX7" fmla="*/ 180796 w 193158"/>
                  <a:gd name="connsiteY7" fmla="*/ 42041 h 199696"/>
                  <a:gd name="connsiteX8" fmla="*/ 149265 w 193158"/>
                  <a:gd name="connsiteY8" fmla="*/ 21020 h 199696"/>
                  <a:gd name="connsiteX9" fmla="*/ 128244 w 193158"/>
                  <a:gd name="connsiteY9" fmla="*/ 0 h 199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158" h="199696">
                    <a:moveTo>
                      <a:pt x="33651" y="10510"/>
                    </a:moveTo>
                    <a:cubicBezTo>
                      <a:pt x="26644" y="35034"/>
                      <a:pt x="19959" y="59652"/>
                      <a:pt x="12630" y="84082"/>
                    </a:cubicBezTo>
                    <a:cubicBezTo>
                      <a:pt x="2559" y="117651"/>
                      <a:pt x="-9869" y="128791"/>
                      <a:pt x="12630" y="168165"/>
                    </a:cubicBezTo>
                    <a:cubicBezTo>
                      <a:pt x="22219" y="184945"/>
                      <a:pt x="59507" y="194301"/>
                      <a:pt x="75692" y="199696"/>
                    </a:cubicBezTo>
                    <a:cubicBezTo>
                      <a:pt x="93209" y="196193"/>
                      <a:pt x="112733" y="198049"/>
                      <a:pt x="128244" y="189186"/>
                    </a:cubicBezTo>
                    <a:cubicBezTo>
                      <a:pt x="139212" y="182919"/>
                      <a:pt x="141178" y="167359"/>
                      <a:pt x="149265" y="157655"/>
                    </a:cubicBezTo>
                    <a:cubicBezTo>
                      <a:pt x="158781" y="146236"/>
                      <a:pt x="170286" y="136634"/>
                      <a:pt x="180796" y="126124"/>
                    </a:cubicBezTo>
                    <a:cubicBezTo>
                      <a:pt x="191573" y="93791"/>
                      <a:pt x="202156" y="79422"/>
                      <a:pt x="180796" y="42041"/>
                    </a:cubicBezTo>
                    <a:cubicBezTo>
                      <a:pt x="174529" y="31073"/>
                      <a:pt x="159129" y="28911"/>
                      <a:pt x="149265" y="21020"/>
                    </a:cubicBezTo>
                    <a:cubicBezTo>
                      <a:pt x="141527" y="14830"/>
                      <a:pt x="135251" y="7007"/>
                      <a:pt x="128244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AutoNum type="alphaUcPeriod" startAt="5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7B6928E-D2C3-C187-7AAB-933AE4CAC7A2}"/>
                  </a:ext>
                </a:extLst>
              </p:cNvPr>
              <p:cNvSpPr/>
              <p:nvPr/>
            </p:nvSpPr>
            <p:spPr bwMode="auto">
              <a:xfrm>
                <a:off x="-822479" y="4577231"/>
                <a:ext cx="158225" cy="241738"/>
              </a:xfrm>
              <a:custGeom>
                <a:avLst/>
                <a:gdLst>
                  <a:gd name="connsiteX0" fmla="*/ 147145 w 158225"/>
                  <a:gd name="connsiteY0" fmla="*/ 0 h 241738"/>
                  <a:gd name="connsiteX1" fmla="*/ 147145 w 158225"/>
                  <a:gd name="connsiteY1" fmla="*/ 178676 h 241738"/>
                  <a:gd name="connsiteX2" fmla="*/ 136635 w 158225"/>
                  <a:gd name="connsiteY2" fmla="*/ 210207 h 241738"/>
                  <a:gd name="connsiteX3" fmla="*/ 73572 w 158225"/>
                  <a:gd name="connsiteY3" fmla="*/ 241738 h 241738"/>
                  <a:gd name="connsiteX4" fmla="*/ 21021 w 158225"/>
                  <a:gd name="connsiteY4" fmla="*/ 231228 h 241738"/>
                  <a:gd name="connsiteX5" fmla="*/ 0 w 158225"/>
                  <a:gd name="connsiteY5" fmla="*/ 168166 h 241738"/>
                  <a:gd name="connsiteX6" fmla="*/ 31531 w 158225"/>
                  <a:gd name="connsiteY6" fmla="*/ 105104 h 24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25" h="241738">
                    <a:moveTo>
                      <a:pt x="147145" y="0"/>
                    </a:moveTo>
                    <a:cubicBezTo>
                      <a:pt x="160267" y="91860"/>
                      <a:pt x="163484" y="72471"/>
                      <a:pt x="147145" y="178676"/>
                    </a:cubicBezTo>
                    <a:cubicBezTo>
                      <a:pt x="145460" y="189626"/>
                      <a:pt x="143556" y="201556"/>
                      <a:pt x="136635" y="210207"/>
                    </a:cubicBezTo>
                    <a:cubicBezTo>
                      <a:pt x="121817" y="228730"/>
                      <a:pt x="94344" y="234814"/>
                      <a:pt x="73572" y="241738"/>
                    </a:cubicBezTo>
                    <a:cubicBezTo>
                      <a:pt x="56055" y="238235"/>
                      <a:pt x="33653" y="243860"/>
                      <a:pt x="21021" y="231228"/>
                    </a:cubicBezTo>
                    <a:cubicBezTo>
                      <a:pt x="5353" y="215560"/>
                      <a:pt x="0" y="168166"/>
                      <a:pt x="0" y="168166"/>
                    </a:cubicBezTo>
                    <a:cubicBezTo>
                      <a:pt x="22129" y="101780"/>
                      <a:pt x="-1137" y="105104"/>
                      <a:pt x="31531" y="10510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AutoNum type="alphaUcPeriod" startAt="5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B85F830F-4D98-7730-F872-27A62AAC05C8}"/>
                  </a:ext>
                </a:extLst>
              </p:cNvPr>
              <p:cNvSpPr/>
              <p:nvPr/>
            </p:nvSpPr>
            <p:spPr bwMode="auto">
              <a:xfrm>
                <a:off x="-1051079" y="4653431"/>
                <a:ext cx="169322" cy="147145"/>
              </a:xfrm>
              <a:custGeom>
                <a:avLst/>
                <a:gdLst>
                  <a:gd name="connsiteX0" fmla="*/ 136635 w 169322"/>
                  <a:gd name="connsiteY0" fmla="*/ 0 h 147145"/>
                  <a:gd name="connsiteX1" fmla="*/ 21021 w 169322"/>
                  <a:gd name="connsiteY1" fmla="*/ 10511 h 147145"/>
                  <a:gd name="connsiteX2" fmla="*/ 0 w 169322"/>
                  <a:gd name="connsiteY2" fmla="*/ 73573 h 147145"/>
                  <a:gd name="connsiteX3" fmla="*/ 52552 w 169322"/>
                  <a:gd name="connsiteY3" fmla="*/ 147145 h 147145"/>
                  <a:gd name="connsiteX4" fmla="*/ 168166 w 169322"/>
                  <a:gd name="connsiteY4" fmla="*/ 105104 h 147145"/>
                  <a:gd name="connsiteX5" fmla="*/ 168166 w 169322"/>
                  <a:gd name="connsiteY5" fmla="*/ 84083 h 14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322" h="147145">
                    <a:moveTo>
                      <a:pt x="136635" y="0"/>
                    </a:moveTo>
                    <a:lnTo>
                      <a:pt x="21021" y="10511"/>
                    </a:lnTo>
                    <a:cubicBezTo>
                      <a:pt x="1512" y="21016"/>
                      <a:pt x="0" y="73573"/>
                      <a:pt x="0" y="73573"/>
                    </a:cubicBezTo>
                    <a:cubicBezTo>
                      <a:pt x="24524" y="147145"/>
                      <a:pt x="0" y="129628"/>
                      <a:pt x="52552" y="147145"/>
                    </a:cubicBezTo>
                    <a:cubicBezTo>
                      <a:pt x="119098" y="139751"/>
                      <a:pt x="145713" y="161235"/>
                      <a:pt x="168166" y="105104"/>
                    </a:cubicBezTo>
                    <a:cubicBezTo>
                      <a:pt x="170768" y="98598"/>
                      <a:pt x="168166" y="91090"/>
                      <a:pt x="168166" y="8408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AutoNum type="alphaUcPeriod" startAt="5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8642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1">
            <a:extLst>
              <a:ext uri="{FF2B5EF4-FFF2-40B4-BE49-F238E27FC236}">
                <a16:creationId xmlns:a16="http://schemas.microsoft.com/office/drawing/2014/main" id="{8D9C5C64-728C-5945-B7B9-A1AB65A567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278080" y="905158"/>
            <a:ext cx="6730246" cy="504768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9E2A5FBC-D332-8745-A953-C423F54B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940" y="6047766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Cummings et al. (2018)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Richer et al (2021)</a:t>
            </a:r>
          </a:p>
        </p:txBody>
      </p:sp>
      <p:sp>
        <p:nvSpPr>
          <p:cNvPr id="232452" name="TextBox 1">
            <a:extLst>
              <a:ext uri="{FF2B5EF4-FFF2-40B4-BE49-F238E27FC236}">
                <a16:creationId xmlns:a16="http://schemas.microsoft.com/office/drawing/2014/main" id="{38233F4A-F518-7644-B0F5-6D74528E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80" y="25402"/>
            <a:ext cx="88659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</a:rPr>
              <a:t>White Dwarf Initial-Final Mass Relation 								(IFMR)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D67A-6676-CEF7-D0B6-78BF8010EA66}"/>
              </a:ext>
            </a:extLst>
          </p:cNvPr>
          <p:cNvSpPr txBox="1"/>
          <p:nvPr/>
        </p:nvSpPr>
        <p:spPr>
          <a:xfrm>
            <a:off x="4191000" y="604776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Marigo et al. (2021)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rgbClr val="FFFFFF">
                    <a:lumMod val="65000"/>
                  </a:srgbClr>
                </a:solidFill>
                <a:latin typeface="Garamond"/>
                <a:ea typeface="ＭＳ Ｐゴシック" charset="0"/>
                <a:cs typeface="Garamond"/>
              </a:rPr>
              <a:t>Heyl</a:t>
            </a:r>
            <a:r>
              <a:rPr lang="en-US" sz="1600" dirty="0">
                <a:solidFill>
                  <a:srgbClr val="FFFFFF">
                    <a:lumMod val="65000"/>
                  </a:srgbClr>
                </a:solidFill>
                <a:latin typeface="Garamond"/>
                <a:ea typeface="ＭＳ Ｐゴシック" charset="0"/>
                <a:cs typeface="Garamond"/>
              </a:rPr>
              <a:t> et al. (2022)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Garamond"/>
              <a:ea typeface="ＭＳ Ｐゴシック" charset="0"/>
              <a:cs typeface="Garamond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A3A6E1E-6BF6-7C3E-0289-E92A5BF5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80" y="6039869"/>
            <a:ext cx="2438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Garamond"/>
                <a:ea typeface="ＭＳ Ｐゴシック" charset="0"/>
                <a:cs typeface="Garamond"/>
              </a:rPr>
              <a:t>sources: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38262D-11D2-6DD9-9DB0-C390AE31F8F7}"/>
              </a:ext>
            </a:extLst>
          </p:cNvPr>
          <p:cNvCxnSpPr>
            <a:cxnSpLocks/>
          </p:cNvCxnSpPr>
          <p:nvPr/>
        </p:nvCxnSpPr>
        <p:spPr bwMode="auto">
          <a:xfrm>
            <a:off x="125680" y="1435868"/>
            <a:ext cx="2118756" cy="17196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D0A6B3-70AA-715B-832A-B55E4FF22DF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24598" y="2295704"/>
            <a:ext cx="2209800" cy="6422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97C5EC7-DE74-C126-77AA-539CE70A6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083293" y="2001157"/>
            <a:ext cx="3098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4795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m44portada2.jpeg">
            <a:extLst>
              <a:ext uri="{FF2B5EF4-FFF2-40B4-BE49-F238E27FC236}">
                <a16:creationId xmlns:a16="http://schemas.microsoft.com/office/drawing/2014/main" id="{B055C10C-ED20-8444-8015-54A3BBFBB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18" name="Rectangle 2">
            <a:extLst>
              <a:ext uri="{FF2B5EF4-FFF2-40B4-BE49-F238E27FC236}">
                <a16:creationId xmlns:a16="http://schemas.microsoft.com/office/drawing/2014/main" id="{17F6D93F-93E3-4B41-8B4C-141A851DE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85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bg1"/>
                </a:solidFill>
                <a:latin typeface="Garamond"/>
                <a:cs typeface="Garamond"/>
              </a:rPr>
              <a:t>Praesepe</a:t>
            </a:r>
            <a:r>
              <a:rPr lang="en-US" sz="4000" dirty="0">
                <a:solidFill>
                  <a:schemeClr val="bg1"/>
                </a:solidFill>
                <a:latin typeface="Garamond"/>
                <a:cs typeface="Garamond"/>
              </a:rPr>
              <a:t> (M44)</a:t>
            </a:r>
          </a:p>
        </p:txBody>
      </p:sp>
      <p:sp>
        <p:nvSpPr>
          <p:cNvPr id="444422" name="Text Box 6">
            <a:extLst>
              <a:ext uri="{FF2B5EF4-FFF2-40B4-BE49-F238E27FC236}">
                <a16:creationId xmlns:a16="http://schemas.microsoft.com/office/drawing/2014/main" id="{A3388B56-9E7F-AD44-84BD-3396135B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800" y="738252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~ 600 </a:t>
            </a:r>
            <a:r>
              <a:rPr lang="en-US" sz="3200" b="1" dirty="0" err="1">
                <a:solidFill>
                  <a:srgbClr val="FFFFFF"/>
                </a:solidFill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Myr</a:t>
            </a:r>
            <a:endParaRPr lang="en-US" sz="3200" b="1" dirty="0">
              <a:solidFill>
                <a:srgbClr val="FFFFFF"/>
              </a:solidFill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0885" name="TextBox 3">
            <a:extLst>
              <a:ext uri="{FF2B5EF4-FFF2-40B4-BE49-F238E27FC236}">
                <a16:creationId xmlns:a16="http://schemas.microsoft.com/office/drawing/2014/main" id="{D2315402-0157-0040-81AC-D6FFB9718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2" y="6324600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Garamond" panose="02020404030301010803" pitchFamily="18" charset="0"/>
              </a:rPr>
              <a:t>credit: Joseph L. Sendón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FBD5A164-65CE-4A40-8AD7-C24A9C22828E}"/>
              </a:ext>
            </a:extLst>
          </p:cNvPr>
          <p:cNvSpPr>
            <a:spLocks/>
          </p:cNvSpPr>
          <p:nvPr/>
        </p:nvSpPr>
        <p:spPr bwMode="auto">
          <a:xfrm>
            <a:off x="3429000" y="5181600"/>
            <a:ext cx="381000" cy="457200"/>
          </a:xfrm>
          <a:custGeom>
            <a:avLst/>
            <a:gdLst>
              <a:gd name="T0" fmla="*/ 0 w 381000"/>
              <a:gd name="T1" fmla="*/ 228600 h 457200"/>
              <a:gd name="T2" fmla="*/ 190500 w 381000"/>
              <a:gd name="T3" fmla="*/ 0 h 457200"/>
              <a:gd name="T4" fmla="*/ 381000 w 381000"/>
              <a:gd name="T5" fmla="*/ 228600 h 457200"/>
              <a:gd name="T6" fmla="*/ 190500 w 381000"/>
              <a:gd name="T7" fmla="*/ 457200 h 457200"/>
              <a:gd name="T8" fmla="*/ 0 w 381000"/>
              <a:gd name="T9" fmla="*/ 228600 h 457200"/>
              <a:gd name="T10" fmla="*/ 31242 w 381000"/>
              <a:gd name="T11" fmla="*/ 228600 h 457200"/>
              <a:gd name="T12" fmla="*/ 190500 w 381000"/>
              <a:gd name="T13" fmla="*/ 425958 h 457200"/>
              <a:gd name="T14" fmla="*/ 349758 w 381000"/>
              <a:gd name="T15" fmla="*/ 228600 h 457200"/>
              <a:gd name="T16" fmla="*/ 190500 w 381000"/>
              <a:gd name="T17" fmla="*/ 31242 h 457200"/>
              <a:gd name="T18" fmla="*/ 31242 w 381000"/>
              <a:gd name="T19" fmla="*/ 228600 h 4572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1000" h="457200">
                <a:moveTo>
                  <a:pt x="0" y="228600"/>
                </a:moveTo>
                <a:cubicBezTo>
                  <a:pt x="0" y="102348"/>
                  <a:pt x="85290" y="0"/>
                  <a:pt x="190500" y="0"/>
                </a:cubicBezTo>
                <a:cubicBezTo>
                  <a:pt x="295710" y="0"/>
                  <a:pt x="381000" y="102348"/>
                  <a:pt x="381000" y="228600"/>
                </a:cubicBezTo>
                <a:cubicBezTo>
                  <a:pt x="381000" y="354852"/>
                  <a:pt x="295710" y="457200"/>
                  <a:pt x="190500" y="457200"/>
                </a:cubicBezTo>
                <a:cubicBezTo>
                  <a:pt x="85290" y="457200"/>
                  <a:pt x="0" y="354852"/>
                  <a:pt x="0" y="228600"/>
                </a:cubicBezTo>
                <a:close/>
                <a:moveTo>
                  <a:pt x="31242" y="228600"/>
                </a:moveTo>
                <a:cubicBezTo>
                  <a:pt x="31242" y="337598"/>
                  <a:pt x="102544" y="425958"/>
                  <a:pt x="190500" y="425958"/>
                </a:cubicBezTo>
                <a:cubicBezTo>
                  <a:pt x="278456" y="425958"/>
                  <a:pt x="349758" y="337598"/>
                  <a:pt x="349758" y="228600"/>
                </a:cubicBezTo>
                <a:cubicBezTo>
                  <a:pt x="349758" y="119602"/>
                  <a:pt x="278456" y="31242"/>
                  <a:pt x="190500" y="31242"/>
                </a:cubicBezTo>
                <a:cubicBezTo>
                  <a:pt x="102544" y="31242"/>
                  <a:pt x="31242" y="119602"/>
                  <a:pt x="31242" y="22860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50887" name="Picture 2" descr="epscnc.png">
            <a:extLst>
              <a:ext uri="{FF2B5EF4-FFF2-40B4-BE49-F238E27FC236}">
                <a16:creationId xmlns:a16="http://schemas.microsoft.com/office/drawing/2014/main" id="{B8F21795-D9F0-D042-83D3-786E77806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7908">
            <a:off x="5210052" y="4297078"/>
            <a:ext cx="3810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14B7C233-E9D2-264D-8C66-F306F808B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886" y="4702177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FBF8FF"/>
                </a:solidFill>
                <a:latin typeface="Lucida Grande" panose="020B0600040502020204" pitchFamily="34" charset="0"/>
              </a:rPr>
              <a:t>ε</a:t>
            </a:r>
            <a:r>
              <a:rPr lang="en-US" altLang="en-US" sz="2000" dirty="0">
                <a:solidFill>
                  <a:srgbClr val="FBF8FF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solidFill>
                  <a:srgbClr val="FBF8FF"/>
                </a:solidFill>
                <a:latin typeface="Garamond" panose="02020404030301010803" pitchFamily="18" charset="0"/>
              </a:rPr>
              <a:t>Cnc</a:t>
            </a:r>
            <a:endParaRPr lang="en-US" altLang="en-US" sz="2000" dirty="0">
              <a:solidFill>
                <a:srgbClr val="FBF8FF"/>
              </a:solidFill>
              <a:latin typeface="Garamond" panose="02020404030301010803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BF8FF"/>
                </a:solidFill>
                <a:latin typeface="Garamond" panose="02020404030301010803" pitchFamily="18" charset="0"/>
              </a:rPr>
              <a:t>P=35.14d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BF59C7-D2D0-764B-A262-D964EDA67EE2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400" y="3659982"/>
            <a:ext cx="3048000" cy="15216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423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51A92C-3727-6C40-9530-B267EFE2E8B3}"/>
              </a:ext>
            </a:extLst>
          </p:cNvPr>
          <p:cNvCxnSpPr/>
          <p:nvPr/>
        </p:nvCxnSpPr>
        <p:spPr bwMode="auto">
          <a:xfrm flipH="1" flipV="1">
            <a:off x="3581400" y="5638800"/>
            <a:ext cx="30480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423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17F6D93F-93E3-4B41-8B4C-141A851DE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603171" cy="68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Garamond"/>
                <a:cs typeface="Garamond"/>
              </a:rPr>
              <a:t>𝜀 </a:t>
            </a:r>
            <a:r>
              <a:rPr lang="en-US" sz="4000" dirty="0" err="1">
                <a:solidFill>
                  <a:schemeClr val="bg1"/>
                </a:solidFill>
                <a:latin typeface="Garamond"/>
                <a:cs typeface="Garamond"/>
              </a:rPr>
              <a:t>Cnc</a:t>
            </a:r>
            <a:endParaRPr lang="en-US" sz="40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4422" name="Text Box 6">
                <a:extLst>
                  <a:ext uri="{FF2B5EF4-FFF2-40B4-BE49-F238E27FC236}">
                    <a16:creationId xmlns:a16="http://schemas.microsoft.com/office/drawing/2014/main" id="{A3388B56-9E7F-AD44-84BD-3396135B06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855660"/>
                <a:ext cx="4267200" cy="123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Arial"/>
                    <a:ea typeface="ＭＳ Ｐゴシック" charset="0"/>
                    <a:cs typeface="ＭＳ Ｐゴシック" charset="0"/>
                  </a:rPr>
                  <a:t>	age:  637±19 </a:t>
                </a:r>
                <a:r>
                  <a:rPr lang="en-US" sz="2400" dirty="0" err="1">
                    <a:solidFill>
                      <a:srgbClr val="FFFFFF"/>
                    </a:solidFill>
                    <a:latin typeface="Arial"/>
                    <a:ea typeface="ＭＳ Ｐゴシック" charset="0"/>
                    <a:cs typeface="ＭＳ Ｐゴシック" charset="0"/>
                  </a:rPr>
                  <a:t>Myr</a:t>
                </a:r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=2.420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0.008 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=2.226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±0.004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>
          <p:sp>
            <p:nvSpPr>
              <p:cNvPr id="444422" name="Text Box 6">
                <a:extLst>
                  <a:ext uri="{FF2B5EF4-FFF2-40B4-BE49-F238E27FC236}">
                    <a16:creationId xmlns:a16="http://schemas.microsoft.com/office/drawing/2014/main" id="{A3388B56-9E7F-AD44-84BD-3396135B0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55660"/>
                <a:ext cx="4267200" cy="1232645"/>
              </a:xfrm>
              <a:prstGeom prst="rect">
                <a:avLst/>
              </a:prstGeom>
              <a:blipFill>
                <a:blip r:embed="rId3"/>
                <a:stretch>
                  <a:fillRect t="-5102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6A17BD-7422-4A19-45CA-3CCF91B49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346" y="-1"/>
            <a:ext cx="5146654" cy="3331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ED477-FD4B-2DC6-5C7B-41BBD374CEF0}"/>
              </a:ext>
            </a:extLst>
          </p:cNvPr>
          <p:cNvSpPr txBox="1"/>
          <p:nvPr/>
        </p:nvSpPr>
        <p:spPr>
          <a:xfrm>
            <a:off x="304800" y="643345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Morales et al. 2022</a:t>
            </a:r>
          </a:p>
        </p:txBody>
      </p:sp>
      <p:pic>
        <p:nvPicPr>
          <p:cNvPr id="7" name="Picture 6" descr="Chart, diagram&#10;&#10;Description automatically generated">
            <a:extLst>
              <a:ext uri="{FF2B5EF4-FFF2-40B4-BE49-F238E27FC236}">
                <a16:creationId xmlns:a16="http://schemas.microsoft.com/office/drawing/2014/main" id="{EF403B4D-FCE1-903D-B11C-DBBFE74C5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71" y="2204359"/>
            <a:ext cx="3098800" cy="419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9913BC-2187-D0BF-537D-A4EF6E1D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915" y="3323258"/>
            <a:ext cx="4713514" cy="35220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1FB833-85E1-FE71-290D-5123B6C8278E}"/>
              </a:ext>
            </a:extLst>
          </p:cNvPr>
          <p:cNvSpPr txBox="1"/>
          <p:nvPr/>
        </p:nvSpPr>
        <p:spPr>
          <a:xfrm>
            <a:off x="1997025" y="2251859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CLIMB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664B2-3F00-AFEA-F3FC-AF9259BD2C67}"/>
              </a:ext>
            </a:extLst>
          </p:cNvPr>
          <p:cNvSpPr txBox="1"/>
          <p:nvPr/>
        </p:nvSpPr>
        <p:spPr>
          <a:xfrm>
            <a:off x="1915747" y="4899613"/>
            <a:ext cx="928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MIRCX</a:t>
            </a:r>
          </a:p>
        </p:txBody>
      </p:sp>
    </p:spTree>
    <p:extLst>
      <p:ext uri="{BB962C8B-B14F-4D97-AF65-F5344CB8AC3E}">
        <p14:creationId xmlns:p14="http://schemas.microsoft.com/office/powerpoint/2010/main" val="42667946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>
            <a:extLst>
              <a:ext uri="{FF2B5EF4-FFF2-40B4-BE49-F238E27FC236}">
                <a16:creationId xmlns:a16="http://schemas.microsoft.com/office/drawing/2014/main" id="{B055C10C-ED20-8444-8015-54A3BBFBB9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-5464628" y="16319"/>
            <a:ext cx="14576710" cy="972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18" name="Rectangle 2">
            <a:extLst>
              <a:ext uri="{FF2B5EF4-FFF2-40B4-BE49-F238E27FC236}">
                <a16:creationId xmlns:a16="http://schemas.microsoft.com/office/drawing/2014/main" id="{17F6D93F-93E3-4B41-8B4C-141A851DE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8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Garamond"/>
                <a:cs typeface="Garamond"/>
              </a:rPr>
              <a:t>Coma Ber</a:t>
            </a:r>
          </a:p>
        </p:txBody>
      </p:sp>
      <p:sp>
        <p:nvSpPr>
          <p:cNvPr id="444422" name="Text Box 6">
            <a:extLst>
              <a:ext uri="{FF2B5EF4-FFF2-40B4-BE49-F238E27FC236}">
                <a16:creationId xmlns:a16="http://schemas.microsoft.com/office/drawing/2014/main" id="{A3388B56-9E7F-AD44-84BD-3396135B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2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~ 500 </a:t>
            </a:r>
            <a:r>
              <a:rPr lang="en-US" sz="3200" b="1" dirty="0" err="1">
                <a:solidFill>
                  <a:srgbClr val="FFFFFF"/>
                </a:solidFill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Myr</a:t>
            </a:r>
            <a:endParaRPr lang="en-US" sz="3200" b="1" dirty="0">
              <a:solidFill>
                <a:srgbClr val="FFFFFF"/>
              </a:solidFill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0885" name="TextBox 3">
            <a:extLst>
              <a:ext uri="{FF2B5EF4-FFF2-40B4-BE49-F238E27FC236}">
                <a16:creationId xmlns:a16="http://schemas.microsoft.com/office/drawing/2014/main" id="{D2315402-0157-0040-81AC-D6FFB9718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2" y="6324600"/>
            <a:ext cx="2406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Garamond" panose="02020404030301010803" pitchFamily="18" charset="0"/>
              </a:rPr>
              <a:t>credit: </a:t>
            </a:r>
            <a:r>
              <a:rPr lang="en-US" altLang="en-US" sz="2000" dirty="0" err="1">
                <a:solidFill>
                  <a:srgbClr val="FFFFFF"/>
                </a:solidFill>
                <a:latin typeface="Garamond" panose="02020404030301010803" pitchFamily="18" charset="0"/>
              </a:rPr>
              <a:t>Naoyuki</a:t>
            </a:r>
            <a:r>
              <a:rPr lang="en-US" altLang="en-US" sz="2000" dirty="0">
                <a:solidFill>
                  <a:srgbClr val="FFFFFF"/>
                </a:solidFill>
                <a:latin typeface="Garamond" panose="02020404030301010803" pitchFamily="18" charset="0"/>
              </a:rPr>
              <a:t> Kurita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FBD5A164-65CE-4A40-8AD7-C24A9C22828E}"/>
              </a:ext>
            </a:extLst>
          </p:cNvPr>
          <p:cNvSpPr>
            <a:spLocks/>
          </p:cNvSpPr>
          <p:nvPr/>
        </p:nvSpPr>
        <p:spPr bwMode="auto">
          <a:xfrm>
            <a:off x="4336689" y="3429000"/>
            <a:ext cx="381000" cy="457200"/>
          </a:xfrm>
          <a:custGeom>
            <a:avLst/>
            <a:gdLst>
              <a:gd name="T0" fmla="*/ 0 w 381000"/>
              <a:gd name="T1" fmla="*/ 228600 h 457200"/>
              <a:gd name="T2" fmla="*/ 190500 w 381000"/>
              <a:gd name="T3" fmla="*/ 0 h 457200"/>
              <a:gd name="T4" fmla="*/ 381000 w 381000"/>
              <a:gd name="T5" fmla="*/ 228600 h 457200"/>
              <a:gd name="T6" fmla="*/ 190500 w 381000"/>
              <a:gd name="T7" fmla="*/ 457200 h 457200"/>
              <a:gd name="T8" fmla="*/ 0 w 381000"/>
              <a:gd name="T9" fmla="*/ 228600 h 457200"/>
              <a:gd name="T10" fmla="*/ 31242 w 381000"/>
              <a:gd name="T11" fmla="*/ 228600 h 457200"/>
              <a:gd name="T12" fmla="*/ 190500 w 381000"/>
              <a:gd name="T13" fmla="*/ 425958 h 457200"/>
              <a:gd name="T14" fmla="*/ 349758 w 381000"/>
              <a:gd name="T15" fmla="*/ 228600 h 457200"/>
              <a:gd name="T16" fmla="*/ 190500 w 381000"/>
              <a:gd name="T17" fmla="*/ 31242 h 457200"/>
              <a:gd name="T18" fmla="*/ 31242 w 381000"/>
              <a:gd name="T19" fmla="*/ 228600 h 4572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1000" h="457200">
                <a:moveTo>
                  <a:pt x="0" y="228600"/>
                </a:moveTo>
                <a:cubicBezTo>
                  <a:pt x="0" y="102348"/>
                  <a:pt x="85290" y="0"/>
                  <a:pt x="190500" y="0"/>
                </a:cubicBezTo>
                <a:cubicBezTo>
                  <a:pt x="295710" y="0"/>
                  <a:pt x="381000" y="102348"/>
                  <a:pt x="381000" y="228600"/>
                </a:cubicBezTo>
                <a:cubicBezTo>
                  <a:pt x="381000" y="354852"/>
                  <a:pt x="295710" y="457200"/>
                  <a:pt x="190500" y="457200"/>
                </a:cubicBezTo>
                <a:cubicBezTo>
                  <a:pt x="85290" y="457200"/>
                  <a:pt x="0" y="354852"/>
                  <a:pt x="0" y="228600"/>
                </a:cubicBezTo>
                <a:close/>
                <a:moveTo>
                  <a:pt x="31242" y="228600"/>
                </a:moveTo>
                <a:cubicBezTo>
                  <a:pt x="31242" y="337598"/>
                  <a:pt x="102544" y="425958"/>
                  <a:pt x="190500" y="425958"/>
                </a:cubicBezTo>
                <a:cubicBezTo>
                  <a:pt x="278456" y="425958"/>
                  <a:pt x="349758" y="337598"/>
                  <a:pt x="349758" y="228600"/>
                </a:cubicBezTo>
                <a:cubicBezTo>
                  <a:pt x="349758" y="119602"/>
                  <a:pt x="278456" y="31242"/>
                  <a:pt x="190500" y="31242"/>
                </a:cubicBezTo>
                <a:cubicBezTo>
                  <a:pt x="102544" y="31242"/>
                  <a:pt x="31242" y="119602"/>
                  <a:pt x="31242" y="22860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50887" name="Picture 2">
            <a:extLst>
              <a:ext uri="{FF2B5EF4-FFF2-40B4-BE49-F238E27FC236}">
                <a16:creationId xmlns:a16="http://schemas.microsoft.com/office/drawing/2014/main" id="{B8F21795-D9F0-D042-83D3-786E778060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6111758" y="3921187"/>
            <a:ext cx="3000324" cy="263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14B7C233-E9D2-264D-8C66-F306F808B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6431" y="3563801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BF8FF"/>
                </a:solidFill>
                <a:latin typeface="Lucida Grande" panose="020B0600040502020204" pitchFamily="34" charset="0"/>
              </a:rPr>
              <a:t>12 Com</a:t>
            </a:r>
            <a:endParaRPr lang="en-US" altLang="en-US" sz="2000" dirty="0">
              <a:solidFill>
                <a:srgbClr val="FBF8FF"/>
              </a:solidFill>
              <a:latin typeface="Garamond" panose="02020404030301010803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BF8FF"/>
                </a:solidFill>
                <a:latin typeface="Garamond" panose="02020404030301010803" pitchFamily="18" charset="0"/>
              </a:rPr>
              <a:t>P=396.45d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BF59C7-D2D0-764B-A262-D964EDA67EE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33900" y="3436373"/>
            <a:ext cx="2935679" cy="8429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423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51A92C-3727-6C40-9530-B267EFE2E8B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33900" y="3822138"/>
            <a:ext cx="2386878" cy="2269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423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Donut 1">
            <a:extLst>
              <a:ext uri="{FF2B5EF4-FFF2-40B4-BE49-F238E27FC236}">
                <a16:creationId xmlns:a16="http://schemas.microsoft.com/office/drawing/2014/main" id="{E447E86A-B693-5E09-3048-D4D45C7FD8A7}"/>
              </a:ext>
            </a:extLst>
          </p:cNvPr>
          <p:cNvSpPr>
            <a:spLocks/>
          </p:cNvSpPr>
          <p:nvPr/>
        </p:nvSpPr>
        <p:spPr bwMode="auto">
          <a:xfrm>
            <a:off x="668202" y="2601684"/>
            <a:ext cx="381000" cy="457200"/>
          </a:xfrm>
          <a:custGeom>
            <a:avLst/>
            <a:gdLst>
              <a:gd name="T0" fmla="*/ 0 w 381000"/>
              <a:gd name="T1" fmla="*/ 228600 h 457200"/>
              <a:gd name="T2" fmla="*/ 190500 w 381000"/>
              <a:gd name="T3" fmla="*/ 0 h 457200"/>
              <a:gd name="T4" fmla="*/ 381000 w 381000"/>
              <a:gd name="T5" fmla="*/ 228600 h 457200"/>
              <a:gd name="T6" fmla="*/ 190500 w 381000"/>
              <a:gd name="T7" fmla="*/ 457200 h 457200"/>
              <a:gd name="T8" fmla="*/ 0 w 381000"/>
              <a:gd name="T9" fmla="*/ 228600 h 457200"/>
              <a:gd name="T10" fmla="*/ 31242 w 381000"/>
              <a:gd name="T11" fmla="*/ 228600 h 457200"/>
              <a:gd name="T12" fmla="*/ 190500 w 381000"/>
              <a:gd name="T13" fmla="*/ 425958 h 457200"/>
              <a:gd name="T14" fmla="*/ 349758 w 381000"/>
              <a:gd name="T15" fmla="*/ 228600 h 457200"/>
              <a:gd name="T16" fmla="*/ 190500 w 381000"/>
              <a:gd name="T17" fmla="*/ 31242 h 457200"/>
              <a:gd name="T18" fmla="*/ 31242 w 381000"/>
              <a:gd name="T19" fmla="*/ 228600 h 4572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1000" h="457200">
                <a:moveTo>
                  <a:pt x="0" y="228600"/>
                </a:moveTo>
                <a:cubicBezTo>
                  <a:pt x="0" y="102348"/>
                  <a:pt x="85290" y="0"/>
                  <a:pt x="190500" y="0"/>
                </a:cubicBezTo>
                <a:cubicBezTo>
                  <a:pt x="295710" y="0"/>
                  <a:pt x="381000" y="102348"/>
                  <a:pt x="381000" y="228600"/>
                </a:cubicBezTo>
                <a:cubicBezTo>
                  <a:pt x="381000" y="354852"/>
                  <a:pt x="295710" y="457200"/>
                  <a:pt x="190500" y="457200"/>
                </a:cubicBezTo>
                <a:cubicBezTo>
                  <a:pt x="85290" y="457200"/>
                  <a:pt x="0" y="354852"/>
                  <a:pt x="0" y="228600"/>
                </a:cubicBezTo>
                <a:close/>
                <a:moveTo>
                  <a:pt x="31242" y="228600"/>
                </a:moveTo>
                <a:cubicBezTo>
                  <a:pt x="31242" y="337598"/>
                  <a:pt x="102544" y="425958"/>
                  <a:pt x="190500" y="425958"/>
                </a:cubicBezTo>
                <a:cubicBezTo>
                  <a:pt x="278456" y="425958"/>
                  <a:pt x="349758" y="337598"/>
                  <a:pt x="349758" y="228600"/>
                </a:cubicBezTo>
                <a:cubicBezTo>
                  <a:pt x="349758" y="119602"/>
                  <a:pt x="278456" y="31242"/>
                  <a:pt x="190500" y="31242"/>
                </a:cubicBezTo>
                <a:cubicBezTo>
                  <a:pt x="102544" y="31242"/>
                  <a:pt x="31242" y="119602"/>
                  <a:pt x="31242" y="22860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CE7640D-0733-79E9-3E02-7D66CAD4E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58884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BF8FF"/>
                </a:solidFill>
                <a:latin typeface="Lucida Grande" panose="020B0600040502020204" pitchFamily="34" charset="0"/>
              </a:rPr>
              <a:t>31 Com</a:t>
            </a:r>
            <a:endParaRPr lang="en-US" altLang="en-US" sz="2000" dirty="0">
              <a:solidFill>
                <a:srgbClr val="FBF8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46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17F6D93F-93E3-4B41-8B4C-141A851DE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603171" cy="685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Garamond"/>
                <a:cs typeface="Garamond"/>
              </a:rPr>
              <a:t>12 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A17BD-7422-4A19-45CA-3CCF91B49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68364" y="-1"/>
            <a:ext cx="4931228" cy="32548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ED477-FD4B-2DC6-5C7B-41BBD374CEF0}"/>
              </a:ext>
            </a:extLst>
          </p:cNvPr>
          <p:cNvSpPr txBox="1"/>
          <p:nvPr/>
        </p:nvSpPr>
        <p:spPr>
          <a:xfrm>
            <a:off x="304800" y="643345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Lam et al. (submitted)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03B4D-FCE1-903D-B11C-DBBFE74C57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430" y="2725379"/>
            <a:ext cx="3810000" cy="36842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id="{D436703D-A3BC-8A32-1C5E-986C57A73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8" y="864517"/>
                <a:ext cx="4267200" cy="123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Arial"/>
                    <a:ea typeface="ＭＳ Ｐゴシック" charset="0"/>
                    <a:cs typeface="ＭＳ Ｐゴシック" charset="0"/>
                  </a:rPr>
                  <a:t>	age:  533±41 </a:t>
                </a:r>
                <a:r>
                  <a:rPr lang="en-US" sz="2400" dirty="0" err="1">
                    <a:solidFill>
                      <a:srgbClr val="FFFFFF"/>
                    </a:solidFill>
                    <a:latin typeface="Arial"/>
                    <a:ea typeface="ＭＳ Ｐゴシック" charset="0"/>
                    <a:cs typeface="ＭＳ Ｐゴシック" charset="0"/>
                  </a:rPr>
                  <a:t>Myr</a:t>
                </a:r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=2.64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0.07 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=2.10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±0.03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id="{D436703D-A3BC-8A32-1C5E-986C57A73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08" y="864517"/>
                <a:ext cx="4267200" cy="1232645"/>
              </a:xfrm>
              <a:prstGeom prst="rect">
                <a:avLst/>
              </a:prstGeom>
              <a:blipFill>
                <a:blip r:embed="rId5"/>
                <a:stretch>
                  <a:fillRect t="-5102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04CE110-38A5-DC14-8A62-E39C50911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884" y="3376394"/>
            <a:ext cx="4942115" cy="325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DDE512-198C-3E54-6885-F6F1E5E422BC}"/>
              </a:ext>
            </a:extLst>
          </p:cNvPr>
          <p:cNvSpPr txBox="1"/>
          <p:nvPr/>
        </p:nvSpPr>
        <p:spPr>
          <a:xfrm>
            <a:off x="489857" y="500380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40FF"/>
                </a:solidFill>
              </a:rPr>
              <a:t>PTI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F38F5-40AB-51C7-993F-86473B7EB111}"/>
              </a:ext>
            </a:extLst>
          </p:cNvPr>
          <p:cNvSpPr txBox="1"/>
          <p:nvPr/>
        </p:nvSpPr>
        <p:spPr>
          <a:xfrm>
            <a:off x="1906138" y="36430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MIRCX</a:t>
            </a:r>
          </a:p>
        </p:txBody>
      </p:sp>
    </p:spTree>
    <p:extLst>
      <p:ext uri="{BB962C8B-B14F-4D97-AF65-F5344CB8AC3E}">
        <p14:creationId xmlns:p14="http://schemas.microsoft.com/office/powerpoint/2010/main" val="39065446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17F6D93F-93E3-4B41-8B4C-141A851DE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603171" cy="68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Garamond"/>
                <a:cs typeface="Garamond"/>
              </a:rPr>
              <a:t>12 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ED477-FD4B-2DC6-5C7B-41BBD374CEF0}"/>
              </a:ext>
            </a:extLst>
          </p:cNvPr>
          <p:cNvSpPr txBox="1"/>
          <p:nvPr/>
        </p:nvSpPr>
        <p:spPr>
          <a:xfrm>
            <a:off x="304800" y="643345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Lam et al. (submitted)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id="{D436703D-A3BC-8A32-1C5E-986C57A73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3098" y="864517"/>
                <a:ext cx="4267200" cy="10318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Arial"/>
                    <a:ea typeface="ＭＳ Ｐゴシック" charset="0"/>
                    <a:cs typeface="ＭＳ Ｐゴシック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9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12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0.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12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id="{D436703D-A3BC-8A32-1C5E-986C57A73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3098" y="864517"/>
                <a:ext cx="4267200" cy="10318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04CE110-38A5-DC14-8A62-E39C50911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00501" y="-233661"/>
            <a:ext cx="5143499" cy="3429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1E9C18A9-2DBB-A544-0E26-E0960D5CE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0" y="3054400"/>
            <a:ext cx="5143500" cy="385762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7C6C8E8C-1B54-3834-E5C5-9828534F7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68" y="3136197"/>
            <a:ext cx="36031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kern="0" dirty="0">
                <a:solidFill>
                  <a:schemeClr val="bg1"/>
                </a:solidFill>
                <a:latin typeface="Garamond"/>
                <a:cs typeface="Garamond"/>
              </a:rPr>
              <a:t>31 Com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155F05F2-40C2-7414-DD75-5A1769626C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43161" y="3904105"/>
                <a:ext cx="4267200" cy="10318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Arial"/>
                    <a:ea typeface="ＭＳ Ｐゴシック" charset="0"/>
                    <a:cs typeface="ＭＳ Ｐゴシック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31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8.36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0.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15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FFFFFF"/>
                  </a:solidFill>
                  <a:latin typeface="Arial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155F05F2-40C2-7414-DD75-5A1769626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43161" y="3904105"/>
                <a:ext cx="4267200" cy="1031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8567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AutoNum type="alphaUcPeriod" startAt="5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AutoNum type="alphaUcPeriod" startAt="5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522</Words>
  <Application>Microsoft Macintosh PowerPoint</Application>
  <PresentationFormat>On-screen Show (4:3)</PresentationFormat>
  <Paragraphs>102</Paragraphs>
  <Slides>12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Copperplate Gothic Bold</vt:lpstr>
      <vt:lpstr>Garamond</vt:lpstr>
      <vt:lpstr>Lucida Grande</vt:lpstr>
      <vt:lpstr>Wingdings</vt:lpstr>
      <vt:lpstr>1_Default Design</vt:lpstr>
      <vt:lpstr>Blank Presentation</vt:lpstr>
      <vt:lpstr>Office Theme</vt:lpstr>
      <vt:lpstr>Default Design</vt:lpstr>
      <vt:lpstr>Age Calibrations with Resolved Binaries in Nearby Clusters</vt:lpstr>
      <vt:lpstr>Mass and Age Standard Stars – Studying Timing Reliability In Cluster Territory</vt:lpstr>
      <vt:lpstr>Gaia Color-Magnitude Diagrams</vt:lpstr>
      <vt:lpstr>PowerPoint Presentation</vt:lpstr>
      <vt:lpstr>Praesepe (M44)</vt:lpstr>
      <vt:lpstr>𝜀 Cnc</vt:lpstr>
      <vt:lpstr>Coma Ber</vt:lpstr>
      <vt:lpstr>12 Com</vt:lpstr>
      <vt:lpstr>12 Com</vt:lpstr>
      <vt:lpstr>𝛼 Per</vt:lpstr>
      <vt:lpstr>HD 21278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Sandquist</dc:creator>
  <cp:lastModifiedBy>Eric Sandquist</cp:lastModifiedBy>
  <cp:revision>37</cp:revision>
  <dcterms:created xsi:type="dcterms:W3CDTF">2023-03-11T15:46:49Z</dcterms:created>
  <dcterms:modified xsi:type="dcterms:W3CDTF">2023-03-14T07:12:48Z</dcterms:modified>
</cp:coreProperties>
</file>