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926" r:id="rId2"/>
  </p:sldMasterIdLst>
  <p:notesMasterIdLst>
    <p:notesMasterId r:id="rId19"/>
  </p:notesMasterIdLst>
  <p:handoutMasterIdLst>
    <p:handoutMasterId r:id="rId20"/>
  </p:handoutMasterIdLst>
  <p:sldIdLst>
    <p:sldId id="365" r:id="rId3"/>
    <p:sldId id="357" r:id="rId4"/>
    <p:sldId id="348" r:id="rId5"/>
    <p:sldId id="369" r:id="rId6"/>
    <p:sldId id="336" r:id="rId7"/>
    <p:sldId id="349" r:id="rId8"/>
    <p:sldId id="399" r:id="rId9"/>
    <p:sldId id="373" r:id="rId10"/>
    <p:sldId id="358" r:id="rId11"/>
    <p:sldId id="362" r:id="rId12"/>
    <p:sldId id="293" r:id="rId13"/>
    <p:sldId id="297" r:id="rId14"/>
    <p:sldId id="367" r:id="rId15"/>
    <p:sldId id="361" r:id="rId16"/>
    <p:sldId id="387" r:id="rId17"/>
    <p:sldId id="368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04"/>
    <p:restoredTop sz="87515"/>
  </p:normalViewPr>
  <p:slideViewPr>
    <p:cSldViewPr>
      <p:cViewPr varScale="1">
        <p:scale>
          <a:sx n="110" d="100"/>
          <a:sy n="110" d="100"/>
        </p:scale>
        <p:origin x="176" y="4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3" Type="http://schemas.openxmlformats.org/officeDocument/2006/relationships/slide" Target="slides/slide4.xml"/><Relationship Id="rId7" Type="http://schemas.openxmlformats.org/officeDocument/2006/relationships/slide" Target="slides/slide8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5" Type="http://schemas.openxmlformats.org/officeDocument/2006/relationships/slide" Target="slides/slide6.xml"/><Relationship Id="rId4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3764D2E3-654A-A21D-EB7D-265C4C263FC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Rounded MT Bold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FDBE1374-9BA7-4497-5A3F-64E996B0020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Rounded MT Bold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A2290E52-CB4A-3861-34FE-246A52F2F84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Rounded MT Bold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Planetary Sciences</a:t>
            </a:r>
          </a:p>
        </p:txBody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34E04691-50F4-307D-EA23-279E621DAA8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Rounded MT Bold" panose="020F0704030504030204" pitchFamily="34" charset="77"/>
              </a:defRPr>
            </a:lvl1pPr>
          </a:lstStyle>
          <a:p>
            <a:pPr>
              <a:defRPr/>
            </a:pPr>
            <a:fld id="{872418CC-849C-CE4A-AE10-6D9E00B6BC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96408739-4AB3-6192-794E-E94972DDAF4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Rounded MT Bold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883F66FC-AE63-8784-8F7D-A14CEC4E9BA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Rounded MT Bold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92C21D57-EC40-4DED-1E1D-29F3C34B64D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BAB0FCA2-C8C9-295F-625E-9024E724B54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id="{E75D8C31-5F81-FDDA-77FE-9691C950C02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Rounded MT Bold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Planetary Sciences</a:t>
            </a:r>
          </a:p>
        </p:txBody>
      </p:sp>
      <p:sp>
        <p:nvSpPr>
          <p:cNvPr id="41991" name="Rectangle 7">
            <a:extLst>
              <a:ext uri="{FF2B5EF4-FFF2-40B4-BE49-F238E27FC236}">
                <a16:creationId xmlns:a16="http://schemas.microsoft.com/office/drawing/2014/main" id="{FA4F49FA-ACED-B414-1530-0BE462057D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Rounded MT Bold" panose="020F0704030504030204" pitchFamily="34" charset="77"/>
              </a:defRPr>
            </a:lvl1pPr>
          </a:lstStyle>
          <a:p>
            <a:pPr>
              <a:defRPr/>
            </a:pPr>
            <a:fld id="{B83A2867-D23E-1644-B038-3DBD973A83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6">
            <a:extLst>
              <a:ext uri="{FF2B5EF4-FFF2-40B4-BE49-F238E27FC236}">
                <a16:creationId xmlns:a16="http://schemas.microsoft.com/office/drawing/2014/main" id="{37AECA79-5DD0-7D91-1955-F72181459DF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 Rounded MT Bold" panose="020F0704030504030204" pitchFamily="34" charset="77"/>
              </a:rPr>
              <a:t>Planetary Sciences</a:t>
            </a:r>
          </a:p>
        </p:txBody>
      </p:sp>
      <p:sp>
        <p:nvSpPr>
          <p:cNvPr id="29698" name="Rectangle 7">
            <a:extLst>
              <a:ext uri="{FF2B5EF4-FFF2-40B4-BE49-F238E27FC236}">
                <a16:creationId xmlns:a16="http://schemas.microsoft.com/office/drawing/2014/main" id="{0D9BB5BD-ED46-EDBF-BFC7-DC0298E759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9A94315-426F-CE4E-8CB7-3C82F43A5752}" type="slidenum">
              <a:rPr lang="en-US" altLang="en-US" smtClean="0">
                <a:latin typeface="Arial Rounded MT Bold" panose="020F0704030504030204" pitchFamily="34" charset="77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Arial Rounded MT Bold" panose="020F0704030504030204" pitchFamily="34" charset="77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5598D0E4-48F7-9BB9-F646-2CB5D642CB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DDCC7B0C-3173-CDD1-C324-85EA87C395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ENCELADUS by CASSINI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6">
            <a:extLst>
              <a:ext uri="{FF2B5EF4-FFF2-40B4-BE49-F238E27FC236}">
                <a16:creationId xmlns:a16="http://schemas.microsoft.com/office/drawing/2014/main" id="{079461BF-0E98-5BDD-C0A6-146173E8CBB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 Rounded MT Bold" panose="020F0704030504030204" pitchFamily="34" charset="77"/>
              </a:rPr>
              <a:t>Planetary Sciences</a:t>
            </a:r>
          </a:p>
        </p:txBody>
      </p:sp>
      <p:sp>
        <p:nvSpPr>
          <p:cNvPr id="49154" name="Rectangle 7">
            <a:extLst>
              <a:ext uri="{FF2B5EF4-FFF2-40B4-BE49-F238E27FC236}">
                <a16:creationId xmlns:a16="http://schemas.microsoft.com/office/drawing/2014/main" id="{02339196-9775-E8F1-93B1-006E16CCBD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26B6445-7AEB-BF47-BD85-C07C8636A9AB}" type="slidenum">
              <a:rPr lang="en-US" altLang="en-US" smtClean="0">
                <a:latin typeface="Arial Rounded MT Bold" panose="020F0704030504030204" pitchFamily="34" charset="77"/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latin typeface="Arial Rounded MT Bold" panose="020F0704030504030204" pitchFamily="34" charset="77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A440294F-1701-FF45-F965-55A11CB710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7C782A5A-BA3A-C9B6-B2E3-BF14A96CB3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6">
            <a:extLst>
              <a:ext uri="{FF2B5EF4-FFF2-40B4-BE49-F238E27FC236}">
                <a16:creationId xmlns:a16="http://schemas.microsoft.com/office/drawing/2014/main" id="{DBE45869-A805-DD6F-0C0E-8A4C8A057AD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 Rounded MT Bold" panose="020F0704030504030204" pitchFamily="34" charset="77"/>
              </a:rPr>
              <a:t>Planetary Sciences</a:t>
            </a:r>
          </a:p>
        </p:txBody>
      </p:sp>
      <p:sp>
        <p:nvSpPr>
          <p:cNvPr id="51202" name="Rectangle 7">
            <a:extLst>
              <a:ext uri="{FF2B5EF4-FFF2-40B4-BE49-F238E27FC236}">
                <a16:creationId xmlns:a16="http://schemas.microsoft.com/office/drawing/2014/main" id="{44A47243-088B-661D-A7BB-F4E69EE448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3F3BA4E-2729-7B47-AD9F-87E33AEB6791}" type="slidenum">
              <a:rPr lang="en-US" altLang="en-US" smtClean="0">
                <a:latin typeface="Arial Rounded MT Bold" panose="020F0704030504030204" pitchFamily="34" charset="77"/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latin typeface="Arial Rounded MT Bold" panose="020F0704030504030204" pitchFamily="34" charset="77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F1BC237D-8581-4922-B4EC-132303BDE0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88589B29-2AC4-E607-CD98-A6F9B7023B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naked Saturn is useful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6">
            <a:extLst>
              <a:ext uri="{FF2B5EF4-FFF2-40B4-BE49-F238E27FC236}">
                <a16:creationId xmlns:a16="http://schemas.microsoft.com/office/drawing/2014/main" id="{29829743-4642-A56D-5CBA-54FACA47358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 Rounded MT Bold" panose="020F0704030504030204" pitchFamily="34" charset="77"/>
              </a:rPr>
              <a:t>Planetary Sciences</a:t>
            </a:r>
          </a:p>
        </p:txBody>
      </p:sp>
      <p:sp>
        <p:nvSpPr>
          <p:cNvPr id="53250" name="Rectangle 7">
            <a:extLst>
              <a:ext uri="{FF2B5EF4-FFF2-40B4-BE49-F238E27FC236}">
                <a16:creationId xmlns:a16="http://schemas.microsoft.com/office/drawing/2014/main" id="{EA649BA1-2CE9-B68D-AA6D-7DF7CCB996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AC7702F-F37C-2846-804E-6570C07AA3AF}" type="slidenum">
              <a:rPr lang="en-US" altLang="en-US" smtClean="0">
                <a:latin typeface="Arial Rounded MT Bold" panose="020F0704030504030204" pitchFamily="34" charset="77"/>
              </a:rPr>
              <a:pPr>
                <a:spcBef>
                  <a:spcPct val="0"/>
                </a:spcBef>
              </a:pPr>
              <a:t>13</a:t>
            </a:fld>
            <a:endParaRPr lang="en-US" altLang="en-US">
              <a:latin typeface="Arial Rounded MT Bold" panose="020F0704030504030204" pitchFamily="34" charset="77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5E83F539-41F1-89D7-98F0-234B75E8AA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09907D8B-DB9D-194B-5EED-728BD29634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6">
            <a:extLst>
              <a:ext uri="{FF2B5EF4-FFF2-40B4-BE49-F238E27FC236}">
                <a16:creationId xmlns:a16="http://schemas.microsoft.com/office/drawing/2014/main" id="{57C92B83-A236-1740-1415-D479A0BCA00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 Rounded MT Bold" panose="020F0704030504030204" pitchFamily="34" charset="77"/>
              </a:rPr>
              <a:t>Planetary Sciences</a:t>
            </a:r>
          </a:p>
        </p:txBody>
      </p:sp>
      <p:sp>
        <p:nvSpPr>
          <p:cNvPr id="55298" name="Rectangle 7">
            <a:extLst>
              <a:ext uri="{FF2B5EF4-FFF2-40B4-BE49-F238E27FC236}">
                <a16:creationId xmlns:a16="http://schemas.microsoft.com/office/drawing/2014/main" id="{938AD485-F79E-7483-0642-0687ACF9DF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1209E93-1D77-C340-B534-ED3F9A341EB5}" type="slidenum">
              <a:rPr lang="en-US" altLang="en-US" smtClean="0">
                <a:latin typeface="Arial Rounded MT Bold" panose="020F0704030504030204" pitchFamily="34" charset="77"/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latin typeface="Arial Rounded MT Bold" panose="020F0704030504030204" pitchFamily="34" charset="77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016070A2-35F4-9BA3-1915-EF39F0BFF0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83FB94F4-ACC7-8738-2D42-190CE6A833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Venus is most circular with e = 0.007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6">
            <a:extLst>
              <a:ext uri="{FF2B5EF4-FFF2-40B4-BE49-F238E27FC236}">
                <a16:creationId xmlns:a16="http://schemas.microsoft.com/office/drawing/2014/main" id="{C6697678-74B0-6BFC-1724-36991FE0066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 Rounded MT Bold" panose="020F0704030504030204" pitchFamily="34" charset="77"/>
              </a:rPr>
              <a:t>Planetary Sciences</a:t>
            </a:r>
          </a:p>
        </p:txBody>
      </p:sp>
      <p:sp>
        <p:nvSpPr>
          <p:cNvPr id="57346" name="Rectangle 7">
            <a:extLst>
              <a:ext uri="{FF2B5EF4-FFF2-40B4-BE49-F238E27FC236}">
                <a16:creationId xmlns:a16="http://schemas.microsoft.com/office/drawing/2014/main" id="{EFDAF366-D9E0-EDF4-6ED4-024F900CA2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FC662B7-88EA-8843-A3E9-EBC7EDFA4C76}" type="slidenum">
              <a:rPr lang="en-US" altLang="en-US" smtClean="0">
                <a:latin typeface="Arial Rounded MT Bold" panose="020F0704030504030204" pitchFamily="34" charset="77"/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latin typeface="Arial Rounded MT Bold" panose="020F0704030504030204" pitchFamily="34" charset="77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59C5F457-8410-A49E-2BE3-82141B00B0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C074FEA7-09CE-7DC8-E62A-A439B768FF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Venus is most circular with e = 0.007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6">
            <a:extLst>
              <a:ext uri="{FF2B5EF4-FFF2-40B4-BE49-F238E27FC236}">
                <a16:creationId xmlns:a16="http://schemas.microsoft.com/office/drawing/2014/main" id="{18C6AD60-F45C-42F2-EA28-6BEDDEDBA04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 Rounded MT Bold" panose="020F0704030504030204" pitchFamily="34" charset="77"/>
              </a:rPr>
              <a:t>Planetary Sciences</a:t>
            </a:r>
          </a:p>
        </p:txBody>
      </p:sp>
      <p:sp>
        <p:nvSpPr>
          <p:cNvPr id="59394" name="Rectangle 7">
            <a:extLst>
              <a:ext uri="{FF2B5EF4-FFF2-40B4-BE49-F238E27FC236}">
                <a16:creationId xmlns:a16="http://schemas.microsoft.com/office/drawing/2014/main" id="{96FB5F17-B16F-C27A-DEF2-6A5F354494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935C5DA-91C4-3548-86BE-03066943F542}" type="slidenum">
              <a:rPr lang="en-US" altLang="en-US" smtClean="0">
                <a:latin typeface="Arial Rounded MT Bold" panose="020F0704030504030204" pitchFamily="34" charset="77"/>
              </a:rPr>
              <a:pPr>
                <a:spcBef>
                  <a:spcPct val="0"/>
                </a:spcBef>
              </a:pPr>
              <a:t>16</a:t>
            </a:fld>
            <a:endParaRPr lang="en-US" altLang="en-US">
              <a:latin typeface="Arial Rounded MT Bold" panose="020F0704030504030204" pitchFamily="34" charset="77"/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707AC5D2-E6DE-62E5-12B7-828764453F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ADCC4D79-E1FA-9C10-8681-21F421CC14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6">
            <a:extLst>
              <a:ext uri="{FF2B5EF4-FFF2-40B4-BE49-F238E27FC236}">
                <a16:creationId xmlns:a16="http://schemas.microsoft.com/office/drawing/2014/main" id="{8C00A3EE-1AEF-55B0-1B13-0850F36A321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 Rounded MT Bold" panose="020F0704030504030204" pitchFamily="34" charset="77"/>
              </a:rPr>
              <a:t>Planetary Sciences</a:t>
            </a:r>
          </a:p>
        </p:txBody>
      </p:sp>
      <p:sp>
        <p:nvSpPr>
          <p:cNvPr id="31746" name="Rectangle 7">
            <a:extLst>
              <a:ext uri="{FF2B5EF4-FFF2-40B4-BE49-F238E27FC236}">
                <a16:creationId xmlns:a16="http://schemas.microsoft.com/office/drawing/2014/main" id="{C81AD531-FDA3-2300-54AF-9CA37F5DA5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52DBB90-98FB-1D4D-9BF7-839A94AC4B7C}" type="slidenum">
              <a:rPr lang="en-US" altLang="en-US" smtClean="0">
                <a:latin typeface="Arial Rounded MT Bold" panose="020F0704030504030204" pitchFamily="34" charset="77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Arial Rounded MT Bold" panose="020F0704030504030204" pitchFamily="34" charset="77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77CDA3A1-C646-611D-4475-50D4AB39F7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D3B5EC4C-A880-F6B8-9069-9D1461085A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6">
            <a:extLst>
              <a:ext uri="{FF2B5EF4-FFF2-40B4-BE49-F238E27FC236}">
                <a16:creationId xmlns:a16="http://schemas.microsoft.com/office/drawing/2014/main" id="{0AE74F7B-1310-C236-57B7-ED88FB119FE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 Rounded MT Bold" panose="020F0704030504030204" pitchFamily="34" charset="77"/>
              </a:rPr>
              <a:t>Planetary Sciences</a:t>
            </a:r>
          </a:p>
        </p:txBody>
      </p:sp>
      <p:sp>
        <p:nvSpPr>
          <p:cNvPr id="33794" name="Rectangle 7">
            <a:extLst>
              <a:ext uri="{FF2B5EF4-FFF2-40B4-BE49-F238E27FC236}">
                <a16:creationId xmlns:a16="http://schemas.microsoft.com/office/drawing/2014/main" id="{2ABC0EDE-C197-0A22-3982-6FA83A1FE7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315F104-C5F2-1B42-A8AA-009C92C28F12}" type="slidenum">
              <a:rPr lang="en-US" altLang="en-US" smtClean="0">
                <a:latin typeface="Arial Rounded MT Bold" panose="020F0704030504030204" pitchFamily="34" charset="77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latin typeface="Arial Rounded MT Bold" panose="020F0704030504030204" pitchFamily="34" charset="77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88A9C246-2AE6-3FBA-514C-B786DD838A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DA44FEAE-3F83-52D1-2D56-7ED8B66CCD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6">
            <a:extLst>
              <a:ext uri="{FF2B5EF4-FFF2-40B4-BE49-F238E27FC236}">
                <a16:creationId xmlns:a16="http://schemas.microsoft.com/office/drawing/2014/main" id="{EDC84958-0432-ADFA-ABF2-EAD7D8AFDC3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 Rounded MT Bold" panose="020F0704030504030204" pitchFamily="34" charset="77"/>
              </a:rPr>
              <a:t>Planetary Sciences</a:t>
            </a:r>
          </a:p>
        </p:txBody>
      </p:sp>
      <p:sp>
        <p:nvSpPr>
          <p:cNvPr id="35842" name="Rectangle 7">
            <a:extLst>
              <a:ext uri="{FF2B5EF4-FFF2-40B4-BE49-F238E27FC236}">
                <a16:creationId xmlns:a16="http://schemas.microsoft.com/office/drawing/2014/main" id="{E6591358-0CB0-A15F-F420-5A35BB1574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F117A3F-F334-5A4C-8C4D-489851985433}" type="slidenum">
              <a:rPr lang="en-US" altLang="en-US" smtClean="0">
                <a:latin typeface="Arial Rounded MT Bold" panose="020F0704030504030204" pitchFamily="34" charset="77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latin typeface="Arial Rounded MT Bold" panose="020F0704030504030204" pitchFamily="34" charset="77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1A9CC4B6-8846-9521-D23D-F8C1947DE1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D4E68F09-2DC0-5396-CFA9-4C5C65A616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6">
            <a:extLst>
              <a:ext uri="{FF2B5EF4-FFF2-40B4-BE49-F238E27FC236}">
                <a16:creationId xmlns:a16="http://schemas.microsoft.com/office/drawing/2014/main" id="{1297B8A7-F689-60F6-BF7A-09A3AA5ACCD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 Rounded MT Bold" panose="020F0704030504030204" pitchFamily="34" charset="77"/>
              </a:rPr>
              <a:t>Planetary Sciences</a:t>
            </a:r>
          </a:p>
        </p:txBody>
      </p:sp>
      <p:sp>
        <p:nvSpPr>
          <p:cNvPr id="38914" name="Rectangle 7">
            <a:extLst>
              <a:ext uri="{FF2B5EF4-FFF2-40B4-BE49-F238E27FC236}">
                <a16:creationId xmlns:a16="http://schemas.microsoft.com/office/drawing/2014/main" id="{51DF3AD3-DBF3-DB87-3A57-7F01E8A443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999614B-FA33-C243-B6FD-2E21B7B2F194}" type="slidenum">
              <a:rPr lang="en-US" altLang="en-US" smtClean="0">
                <a:latin typeface="Arial Rounded MT Bold" panose="020F0704030504030204" pitchFamily="34" charset="77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Arial Rounded MT Bold" panose="020F0704030504030204" pitchFamily="34" charset="77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36365003-D6E1-DA59-37F4-D81D66AA40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0DC87DE0-A7F9-33DB-F584-BE5B716A6F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6">
            <a:extLst>
              <a:ext uri="{FF2B5EF4-FFF2-40B4-BE49-F238E27FC236}">
                <a16:creationId xmlns:a16="http://schemas.microsoft.com/office/drawing/2014/main" id="{7393E798-FAB8-A33D-20BB-8BE286D15F2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 Rounded MT Bold" panose="020F0704030504030204" pitchFamily="34" charset="77"/>
              </a:rPr>
              <a:t>Planetary Sciences</a:t>
            </a:r>
          </a:p>
        </p:txBody>
      </p:sp>
      <p:sp>
        <p:nvSpPr>
          <p:cNvPr id="40962" name="Rectangle 7">
            <a:extLst>
              <a:ext uri="{FF2B5EF4-FFF2-40B4-BE49-F238E27FC236}">
                <a16:creationId xmlns:a16="http://schemas.microsoft.com/office/drawing/2014/main" id="{9092BB81-C367-F6D8-94D6-0F460DA7BC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C2C55D7-685A-F548-80F4-57FC0211C254}" type="slidenum">
              <a:rPr lang="en-US" altLang="en-US" smtClean="0">
                <a:latin typeface="Arial Rounded MT Bold" panose="020F0704030504030204" pitchFamily="34" charset="77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latin typeface="Arial Rounded MT Bold" panose="020F0704030504030204" pitchFamily="34" charset="77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A4B460ED-EF87-4C56-BC95-7A27D53B78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B659473F-985D-1D19-D95F-29A56345CB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6">
            <a:extLst>
              <a:ext uri="{FF2B5EF4-FFF2-40B4-BE49-F238E27FC236}">
                <a16:creationId xmlns:a16="http://schemas.microsoft.com/office/drawing/2014/main" id="{E3CE51AA-F5BD-8E24-1D28-C46FFDA43C5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 Rounded MT Bold" panose="020F0704030504030204" pitchFamily="34" charset="77"/>
              </a:rPr>
              <a:t>Planetary Sciences</a:t>
            </a:r>
          </a:p>
        </p:txBody>
      </p:sp>
      <p:sp>
        <p:nvSpPr>
          <p:cNvPr id="43010" name="Rectangle 7">
            <a:extLst>
              <a:ext uri="{FF2B5EF4-FFF2-40B4-BE49-F238E27FC236}">
                <a16:creationId xmlns:a16="http://schemas.microsoft.com/office/drawing/2014/main" id="{17E60529-CD4B-C108-E9B3-6B81C7499B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1CFB3A8-4122-A845-9C8E-FF67E87A42AF}" type="slidenum">
              <a:rPr lang="en-US" altLang="en-US" smtClean="0">
                <a:latin typeface="Arial Rounded MT Bold" panose="020F0704030504030204" pitchFamily="34" charset="77"/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latin typeface="Arial Rounded MT Bold" panose="020F0704030504030204" pitchFamily="34" charset="77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9BA82FE4-AEAC-734E-68DB-28914E7130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B015A007-93C7-B299-245D-2646F9D978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6">
            <a:extLst>
              <a:ext uri="{FF2B5EF4-FFF2-40B4-BE49-F238E27FC236}">
                <a16:creationId xmlns:a16="http://schemas.microsoft.com/office/drawing/2014/main" id="{42AB6908-CDB8-D56C-C878-7A03C87BAE4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 Rounded MT Bold" panose="020F0704030504030204" pitchFamily="34" charset="77"/>
              </a:rPr>
              <a:t>Planetary Sciences</a:t>
            </a:r>
          </a:p>
        </p:txBody>
      </p:sp>
      <p:sp>
        <p:nvSpPr>
          <p:cNvPr id="45058" name="Rectangle 7">
            <a:extLst>
              <a:ext uri="{FF2B5EF4-FFF2-40B4-BE49-F238E27FC236}">
                <a16:creationId xmlns:a16="http://schemas.microsoft.com/office/drawing/2014/main" id="{534B34B9-FA6E-0323-ECC7-9387E52041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7B95432-59E1-9843-969A-23093D192791}" type="slidenum">
              <a:rPr lang="en-US" altLang="en-US" smtClean="0">
                <a:latin typeface="Arial Rounded MT Bold" panose="020F0704030504030204" pitchFamily="34" charset="77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latin typeface="Arial Rounded MT Bold" panose="020F0704030504030204" pitchFamily="34" charset="77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F83ED4D4-FDDF-F920-582A-C99F2215D4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5B07ECAA-8BE3-1C61-FB61-07DA79D4AF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EAR = 1 … MAR = 2 … JUP = 95 … SAT = 145 … URA = 29 … NEP = 16 … PLU = 5</a:t>
            </a:r>
          </a:p>
          <a:p>
            <a:pPr eaLnBrk="1" hangingPunct="1"/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rings … Centaur Chariklo and TNO Haumea confirmed to have rings … Centaur Chiron may have rings.  Rhea does not have rings.</a:t>
            </a:r>
          </a:p>
          <a:p>
            <a:pPr eaLnBrk="1" hangingPunct="1"/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via JPL 2015 JAN 12:</a:t>
            </a:r>
          </a:p>
          <a:p>
            <a:pPr eaLnBrk="1" hangingPunct="1"/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 670,480 minor planets</a:t>
            </a:r>
          </a:p>
          <a:p>
            <a:pPr eaLnBrk="1" hangingPunct="1"/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        295 Centaurs</a:t>
            </a:r>
          </a:p>
          <a:p>
            <a:pPr eaLnBrk="1" hangingPunct="1"/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      1644 TNOs</a:t>
            </a:r>
          </a:p>
          <a:p>
            <a:pPr eaLnBrk="1" hangingPunct="1"/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      3319 comets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6">
            <a:extLst>
              <a:ext uri="{FF2B5EF4-FFF2-40B4-BE49-F238E27FC236}">
                <a16:creationId xmlns:a16="http://schemas.microsoft.com/office/drawing/2014/main" id="{B3F1E03A-92F7-0A67-F9B1-CFD8C5C4719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 Rounded MT Bold" panose="020F0704030504030204" pitchFamily="34" charset="77"/>
              </a:rPr>
              <a:t>Planetary Sciences</a:t>
            </a:r>
          </a:p>
        </p:txBody>
      </p:sp>
      <p:sp>
        <p:nvSpPr>
          <p:cNvPr id="47106" name="Rectangle 7">
            <a:extLst>
              <a:ext uri="{FF2B5EF4-FFF2-40B4-BE49-F238E27FC236}">
                <a16:creationId xmlns:a16="http://schemas.microsoft.com/office/drawing/2014/main" id="{CE9B568F-EB95-6143-85E5-C75574BA62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2D31F05-BE26-424E-A9E9-6128BC1B03A4}" type="slidenum">
              <a:rPr lang="en-US" altLang="en-US" smtClean="0">
                <a:latin typeface="Arial Rounded MT Bold" panose="020F0704030504030204" pitchFamily="34" charset="77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latin typeface="Arial Rounded MT Bold" panose="020F0704030504030204" pitchFamily="34" charset="77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842249A8-B294-3053-55E5-856023888E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B497E168-66EA-96AA-3F36-3D427F22C9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Jupiter family &lt; 20 years … Chiron-type T_Jup &gt; 3 and a &gt; a_Jup … Halley 20-200 years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E42E38-CA23-6607-164E-48C6369C73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6D5705-C700-1517-BECF-7FC0EBC7F1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Planetary Sciences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8C2601-0E58-335C-FE87-D1A7586A76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4A263-2513-984E-AFE8-DFB8B5FF24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729815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08B52B-B3A7-C2B2-25DC-9070AF3487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5A5172-9F47-E45A-9A25-564F5F5F76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Planetary Sciences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DD356D-35B2-D3A4-BF56-3DE5568110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67A58-BC55-114A-88D9-3AB69D1B1F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50942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C17A64-0A9A-FDE5-D01A-47EC22AC63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9D431B-BC8C-DF1D-9F65-7D02390231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Planetary Sciences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0BEA37F-7EC5-CCA8-D8AB-DB3B139D64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6327E-DCE2-0640-B6CA-EC02230FA3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156641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926BAB-AC5D-DE70-ADF7-A44AA71D49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3581D9-B029-D4AB-68A1-F0B23E1B48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Planetary Sciences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64034B-50E7-4A9D-2323-162E8B6A69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FFA11-6D40-8549-B93F-0489D4427A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091378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B253CA-9FF9-BE0A-AC89-8BA0A40AA3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492DC-8A8F-114A-80B4-89BBE7DD7A25}" type="datetime1">
              <a:rPr lang="en-US" altLang="en-US"/>
              <a:pPr>
                <a:defRPr/>
              </a:pPr>
              <a:t>9/9/24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DF1E12-2AA3-4B08-F325-7463A76B6F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Planetary SciencesPlanetary Sciences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4699BD4-6040-8FB1-3968-1D8B7550BB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D8C31-F6C5-2249-A311-0BE5572A93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8950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D185B1-102E-ADE0-CE2B-D3BB0882EC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532B3-3989-F64F-AD99-DE312554CC50}" type="datetime1">
              <a:rPr lang="en-US" altLang="en-US"/>
              <a:pPr>
                <a:defRPr/>
              </a:pPr>
              <a:t>9/9/24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375262-6C1E-6EBA-A219-0BE86B49D4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Planetary SciencesPlanetary Sciences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48A402-C324-35E0-1249-45424D1986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41D06-BC00-DD43-A8AF-DB403DD82F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831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DF4C41-2D55-5659-AFFA-6140225FDE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CD083-9965-C24E-AF52-8E1742305F7B}" type="datetime1">
              <a:rPr lang="en-US" altLang="en-US"/>
              <a:pPr>
                <a:defRPr/>
              </a:pPr>
              <a:t>9/9/24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1317B1-3159-F153-BC05-7386455890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Planetary SciencesPlanetary Sciences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B4AE56-9257-ACDC-D8D4-452A9DCC6F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CF079-A820-C241-986C-18653A05AA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5054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161952-CB17-F829-71F7-D794E3AD71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75F40-EDC6-514B-B8DE-A96D20F96006}" type="datetime1">
              <a:rPr lang="en-US" altLang="en-US"/>
              <a:pPr>
                <a:defRPr/>
              </a:pPr>
              <a:t>9/9/24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5CF5DA-B491-12F5-3FA0-6326E8D97B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Planetary SciencesPlanetary Sciences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93ADE2-E41A-3F32-5DF4-55BD3F957B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6DE7F-04CB-374B-87DA-05499A7BD4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8694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D4749C4-E222-E21C-203E-8A8E5411AD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FE82D-7304-3144-8E87-4AD8CAFDB8DF}" type="datetime1">
              <a:rPr lang="en-US" altLang="en-US"/>
              <a:pPr>
                <a:defRPr/>
              </a:pPr>
              <a:t>9/9/24</a:t>
            </a:fld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F1496D3-22DB-7074-4A64-37D57EBE8B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Planetary SciencesPlanetary Sciences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2CBA56E-8652-8B33-353B-0F074B4F25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34BE8-72CA-084D-AABB-88322182BD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393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1E33778-0C19-2E6C-B503-DAE9D2E195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E7E34-7CBF-6C4B-B806-48EBC30531B2}" type="datetime1">
              <a:rPr lang="en-US" altLang="en-US"/>
              <a:pPr>
                <a:defRPr/>
              </a:pPr>
              <a:t>9/9/24</a:t>
            </a:fld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D474AC6-41BC-303A-FCA4-9AEC14DC81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Planetary SciencesPlanetary Sciences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29DA49C-AD39-F371-A87F-C371D999C5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CDC75-DD2B-7A4F-B03C-11BBE39FB6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98929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B33D76C-FB90-B30C-E5F7-3B0249DA17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49CA6-F809-D144-8FD2-272BA8FDB182}" type="datetime1">
              <a:rPr lang="en-US" altLang="en-US"/>
              <a:pPr>
                <a:defRPr/>
              </a:pPr>
              <a:t>9/9/24</a:t>
            </a:fld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D634F2F-842F-0ADA-0E5B-E3E3926F85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Planetary SciencesPlanetary Sciences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8CA4FC3-5E20-1BD0-9C9C-D739B4B63C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5AFD8-7D89-AF4D-AFA0-0B177523F8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0143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9F0A2D-9937-CFE4-98FB-7151319CFD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19D116-1AD4-E58F-4390-CE4CD59FEE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Planetary Sciences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7749FB-0BAF-F066-66F6-C6E4A12539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80A87-01D2-2F4F-81A8-C7D7ECAB5D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140859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B3E68F-B77A-7A43-39E4-5B43F2467D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A782D-666C-494D-B1D1-79AEFD38ECE7}" type="datetime1">
              <a:rPr lang="en-US" altLang="en-US"/>
              <a:pPr>
                <a:defRPr/>
              </a:pPr>
              <a:t>9/9/24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99FFFB-060D-F97B-1226-C26A4CC6C0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Planetary SciencesPlanetary Sciences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74291D-1EF7-DB06-41B5-B0C8E18394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A037B-DDF0-8446-821A-A43B590FC1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39567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EDBAA8-92F5-D7CC-40D7-805807DFFB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A0108-687C-FC44-9DE9-1993929B1CCD}" type="datetime1">
              <a:rPr lang="en-US" altLang="en-US"/>
              <a:pPr>
                <a:defRPr/>
              </a:pPr>
              <a:t>9/9/24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B081C9-A6E6-8521-0078-4A7CEFE5A9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Planetary SciencesPlanetary Sciences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F1C648-F8C1-993B-C76C-86B43C7BDF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C4299-D0B5-044F-8C3B-9F3728B5EB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4507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06BA30-40F6-691D-034A-1D9CF8D8B6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2D158-09DA-234A-8A74-6D1194E5D806}" type="datetime1">
              <a:rPr lang="en-US" altLang="en-US"/>
              <a:pPr>
                <a:defRPr/>
              </a:pPr>
              <a:t>9/9/24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7E20BA-CDD8-56A5-4BF2-58E292A7C0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Planetary SciencesPlanetary Sciences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C3412F-4EAD-FD1F-C64A-FBAE3C52ED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F58BF-D283-0D44-BD4E-5F1B4CAD48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35744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B73D845-6779-40EC-FDD1-AF76997B80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3F48B-488C-4F4E-B1E4-A07B1EA134C5}" type="datetime1">
              <a:rPr lang="en-US" altLang="en-US"/>
              <a:pPr>
                <a:defRPr/>
              </a:pPr>
              <a:t>9/9/24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654BD7-ABD0-0AB6-AA8A-3E2F4EF178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Planetary SciencesPlanetary Sciences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E13EB4-DC9C-5AC3-D9B9-2C0CAE5EFA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81BD6-67E6-2447-89D3-FAC78E3C71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2522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1F5196-E2E6-2815-940B-4AC1850C6A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700B84-D600-07D6-6D79-1BE3F1F5B3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Planetary Sciences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EC32EE-9979-0DAD-A063-0E7EDDB9DA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367C1-6B6F-BE4C-8804-985B89663D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508803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0213ED-6E73-7569-6076-D90886E3BC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692E7F-F3DC-300F-81B4-75A857F509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Planetary Sciences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ADCC0C-0F09-3A20-2CEB-16CC607E2C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8D5E1-952A-4644-AD6A-FA6995F0D9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716521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6A5A9EF-978D-E90E-0767-D4B42FC60D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1AF2105-6F64-7108-2D43-0E3FD2B3BE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Planetary Sciences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1900257-F604-ED3B-06BB-642DE290DC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45B4D-CD65-9845-87DA-76F6A2DC6B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750115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984AC23-4703-CD18-4E5C-59C402E6A2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07DCF83-E720-CD52-A51A-1C95B7DD7A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Planetary Sciences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8124B4F-A826-2764-0657-A180C82206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517EF-240A-3E4B-B9BB-127F2288B0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694493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344DF69-CF43-50E7-97F2-14F98DB5D1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CAAA778-B3AE-129A-A11B-A2CF2A61D6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Planetary Sciences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FB1B6FB-83E7-E5FF-1CC1-B002436CCE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7E2F0-0419-2A4C-BAE9-F5A5EE7B5A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416357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966405-5D8A-266C-38D1-22DBC8C94A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400390-75BF-8A2F-C73A-08715E5198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Planetary Sciences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04EFF0-2445-ED88-47EF-AD8024125B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E2CA0-A103-1643-95A3-95C22408BE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335731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162DBA-12C4-5A8D-DD06-25F1BBBE98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B689DA-1581-FDBA-C300-307E1B42B5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Planetary Sciences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61ABB2-6AD8-6023-A267-CD20A51194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3FDE3-6F28-E94B-A25D-7F0F3BABBF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736904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83D1291-D3D0-AE53-56D1-79805E2D2C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BE051AA-140A-D197-3AA0-06169A5CCA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59076A3-5671-3652-651D-D3AD4043AB4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EC74E76-113D-D79F-33A5-F55C6EBFA22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Planetary Sciences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D1A6474-F01E-52C6-4EAA-E5241B44D01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/>
            </a:lvl1pPr>
          </a:lstStyle>
          <a:p>
            <a:pPr>
              <a:defRPr/>
            </a:pPr>
            <a:fld id="{B9F7CE3B-587C-8C4F-85CB-79F0E172E9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9B8C0A96-7FA7-9F73-F5A4-1B51F44450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11F939B8-1754-7DB1-902A-562024F776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9199523-35C0-0214-83ED-68A80071519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8DFB7EC-B64B-0949-A0E9-343DE6C11B12}" type="datetime1">
              <a:rPr lang="en-US" altLang="en-US"/>
              <a:pPr>
                <a:defRPr/>
              </a:pPr>
              <a:t>9/9/24</a:t>
            </a:fld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90C2346-20F1-EE8D-126C-4647FCD1F88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Planetary SciencesPlanetary Sciences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AE7BCE5-0C13-39F8-D054-D284BAD25C1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F7465D-3203-6F42-8CB9-33055897F4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>
            <a:extLst>
              <a:ext uri="{FF2B5EF4-FFF2-40B4-BE49-F238E27FC236}">
                <a16:creationId xmlns:a16="http://schemas.microsoft.com/office/drawing/2014/main" id="{2953F44E-10E6-67BB-1EA5-B65B57BA1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0425" y="203200"/>
            <a:ext cx="49736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bg1"/>
                </a:solidFill>
              </a:rPr>
              <a:t>Where is this?</a:t>
            </a:r>
          </a:p>
        </p:txBody>
      </p:sp>
      <p:pic>
        <p:nvPicPr>
          <p:cNvPr id="28675" name="Picture 1" descr="enceladus_tigerstripes.gif">
            <a:extLst>
              <a:ext uri="{FF2B5EF4-FFF2-40B4-BE49-F238E27FC236}">
                <a16:creationId xmlns:a16="http://schemas.microsoft.com/office/drawing/2014/main" id="{AE7FC5D1-02D9-F75B-72AF-71A70875D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B1CB4C73-912C-1F81-9853-4863A3393A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Nomenclature</a:t>
            </a:r>
          </a:p>
        </p:txBody>
      </p:sp>
      <p:sp>
        <p:nvSpPr>
          <p:cNvPr id="194565" name="Rectangle 5">
            <a:extLst>
              <a:ext uri="{FF2B5EF4-FFF2-40B4-BE49-F238E27FC236}">
                <a16:creationId xmlns:a16="http://schemas.microsoft.com/office/drawing/2014/main" id="{44471356-3F5F-5BA2-825C-5D563E842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685800"/>
            <a:ext cx="79248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000" i="0">
                <a:solidFill>
                  <a:srgbClr val="FF0000"/>
                </a:solidFill>
              </a:rPr>
              <a:t>terrestrials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i="0"/>
              <a:t>		Mercury, Venus, Earth, Mars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i="0"/>
              <a:t>		many moons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i="0">
                <a:solidFill>
                  <a:srgbClr val="FF0000"/>
                </a:solidFill>
              </a:rPr>
              <a:t>jovians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i="0">
                <a:solidFill>
                  <a:schemeClr val="accent2"/>
                </a:solidFill>
              </a:rPr>
              <a:t>		gas giants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i="0"/>
              <a:t>			Jupiter, Saturn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i="0">
                <a:solidFill>
                  <a:schemeClr val="accent2"/>
                </a:solidFill>
              </a:rPr>
              <a:t>		ice giants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i="0"/>
              <a:t>			Uranus, Neptune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i="0">
                <a:solidFill>
                  <a:srgbClr val="FF0000"/>
                </a:solidFill>
              </a:rPr>
              <a:t>minor planets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i="0">
                <a:solidFill>
                  <a:schemeClr val="accent2"/>
                </a:solidFill>
              </a:rPr>
              <a:t>		asteroids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i="0"/>
              <a:t>			Main Belt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i="0"/>
              <a:t>			Near-Earth Objects (NEOs)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i="0"/>
              <a:t>			Trojans and Greeks (</a:t>
            </a:r>
            <a:r>
              <a:rPr lang="en-US" altLang="en-US" sz="2000" i="0">
                <a:solidFill>
                  <a:srgbClr val="00B050"/>
                </a:solidFill>
              </a:rPr>
              <a:t>SSE!</a:t>
            </a:r>
            <a:r>
              <a:rPr lang="en-US" altLang="en-US" sz="2000" i="0"/>
              <a:t>) … and Hildas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i="0">
                <a:solidFill>
                  <a:schemeClr val="accent2"/>
                </a:solidFill>
              </a:rPr>
              <a:t>		Trans-Neptunian Objects (TNOs)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i="0"/>
              <a:t>			Plutinos		(Classical) Kuiper Belt Objects (KBOs)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i="0"/>
              <a:t>			Centaurs		Scattered Disk Objects (SDOs)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i="0">
                <a:solidFill>
                  <a:schemeClr val="accent2"/>
                </a:solidFill>
              </a:rPr>
              <a:t>		comets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i="0">
                <a:solidFill>
                  <a:schemeClr val="accent2"/>
                </a:solidFill>
              </a:rPr>
              <a:t>			</a:t>
            </a:r>
            <a:r>
              <a:rPr lang="en-US" altLang="en-US" sz="2000" i="0"/>
              <a:t>Jupiter-family, Chiron-type, Halley-type 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4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4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4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4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45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945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945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945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945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945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9456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9456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9456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9456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9456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9456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09CFC9B1-2BB6-3CC9-21AF-D23CB3C187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Solar Family</a:t>
            </a:r>
          </a:p>
        </p:txBody>
      </p:sp>
      <p:pic>
        <p:nvPicPr>
          <p:cNvPr id="48130" name="Picture 6" descr="allplanets1">
            <a:extLst>
              <a:ext uri="{FF2B5EF4-FFF2-40B4-BE49-F238E27FC236}">
                <a16:creationId xmlns:a16="http://schemas.microsoft.com/office/drawing/2014/main" id="{BE85EDA5-65AA-1EF2-2198-94ABE2EFD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410700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7" name="Text Box 7">
            <a:extLst>
              <a:ext uri="{FF2B5EF4-FFF2-40B4-BE49-F238E27FC236}">
                <a16:creationId xmlns:a16="http://schemas.microsoft.com/office/drawing/2014/main" id="{6BA840A6-A844-6EC2-2B60-1862FF492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378450"/>
            <a:ext cx="45386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i="0"/>
              <a:t>How are they different?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id="{50C2D265-C33F-BB63-9768-AD9BE01D96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Jovians and Terrestrials</a:t>
            </a:r>
          </a:p>
        </p:txBody>
      </p:sp>
      <p:pic>
        <p:nvPicPr>
          <p:cNvPr id="50178" name="Picture 5" descr="scale">
            <a:extLst>
              <a:ext uri="{FF2B5EF4-FFF2-40B4-BE49-F238E27FC236}">
                <a16:creationId xmlns:a16="http://schemas.microsoft.com/office/drawing/2014/main" id="{E578ED93-A07C-AF41-A996-C5A875995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12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>
            <a:extLst>
              <a:ext uri="{FF2B5EF4-FFF2-40B4-BE49-F238E27FC236}">
                <a16:creationId xmlns:a16="http://schemas.microsoft.com/office/drawing/2014/main" id="{48E2CA6A-8F2F-9619-5C10-CE38F7EDE6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Planet Spacing</a:t>
            </a:r>
          </a:p>
        </p:txBody>
      </p:sp>
      <p:pic>
        <p:nvPicPr>
          <p:cNvPr id="52226" name="Picture 1" descr="s177_bk1_ch1_f1_6.eps.jpg">
            <a:extLst>
              <a:ext uri="{FF2B5EF4-FFF2-40B4-BE49-F238E27FC236}">
                <a16:creationId xmlns:a16="http://schemas.microsoft.com/office/drawing/2014/main" id="{AB2B446B-C3A1-2533-FDC3-7D9A69E5E7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1676400"/>
            <a:ext cx="9144001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Footer Placeholder 5">
            <a:extLst>
              <a:ext uri="{FF2B5EF4-FFF2-40B4-BE49-F238E27FC236}">
                <a16:creationId xmlns:a16="http://schemas.microsoft.com/office/drawing/2014/main" id="{C21E9F75-C0F6-23E3-F0E0-C0C0244CF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Planetary Sciences</a:t>
            </a:r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C2294335-CF62-A6AA-0410-ED9AA52AF5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000000"/>
                </a:solidFill>
                <a:ea typeface="ＭＳ Ｐゴシック" panose="020B0600070205080204" pitchFamily="34" charset="-128"/>
              </a:rPr>
              <a:t>Planet Orbits</a:t>
            </a:r>
          </a:p>
        </p:txBody>
      </p:sp>
      <p:pic>
        <p:nvPicPr>
          <p:cNvPr id="54275" name="Picture 3">
            <a:extLst>
              <a:ext uri="{FF2B5EF4-FFF2-40B4-BE49-F238E27FC236}">
                <a16:creationId xmlns:a16="http://schemas.microsoft.com/office/drawing/2014/main" id="{BBDF308F-860F-D5E7-E154-4C3397C87B9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762000"/>
            <a:ext cx="5749925" cy="6248400"/>
          </a:xfr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6BCA2D90-F2A8-1667-065C-89581FDC2E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000000"/>
                </a:solidFill>
                <a:ea typeface="ＭＳ Ｐゴシック" panose="020B0600070205080204" pitchFamily="34" charset="-128"/>
              </a:rPr>
              <a:t>Planet Orbits</a:t>
            </a:r>
          </a:p>
        </p:txBody>
      </p:sp>
      <p:sp>
        <p:nvSpPr>
          <p:cNvPr id="56322" name="TextBox 2">
            <a:extLst>
              <a:ext uri="{FF2B5EF4-FFF2-40B4-BE49-F238E27FC236}">
                <a16:creationId xmlns:a16="http://schemas.microsoft.com/office/drawing/2014/main" id="{CEF79BC4-67CE-570F-BE1D-5A6E4A9BF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371600"/>
            <a:ext cx="12446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i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i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0"/>
              <a:t>Mercury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0"/>
              <a:t>Venus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0"/>
              <a:t>Earth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0"/>
              <a:t>Mars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i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0"/>
              <a:t>Jupiter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0"/>
              <a:t>Saturn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0"/>
              <a:t>Uranus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0"/>
              <a:t>Neptune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268A1D-37C5-7ED5-4BA0-759320AEA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371600"/>
            <a:ext cx="1030288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a (AU)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i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0"/>
              <a:t>  0.39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0"/>
              <a:t>  0.72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0"/>
              <a:t>  1.00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0"/>
              <a:t>  1.52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i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0"/>
              <a:t>  5.20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0"/>
              <a:t>  9.54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0"/>
              <a:t>19.19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0"/>
              <a:t>30.07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56AD4A-3356-07C4-3119-9F43C2DB6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371600"/>
            <a:ext cx="1058863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  P (yr)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i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0"/>
              <a:t>    0.24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0"/>
              <a:t>    0.62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0"/>
              <a:t>    1.00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0"/>
              <a:t>    1.88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i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0"/>
              <a:t>  11.86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0"/>
              <a:t>  29.46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0"/>
              <a:t>  84.01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0"/>
              <a:t>164.79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6CC865-0899-3329-E211-72059D0C1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371600"/>
            <a:ext cx="877888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   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i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0"/>
              <a:t>0.206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0"/>
              <a:t>0.007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0"/>
              <a:t>0.017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0"/>
              <a:t>0.093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i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0"/>
              <a:t>0.048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0"/>
              <a:t>0.056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0"/>
              <a:t>0.046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0"/>
              <a:t>0.009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1">
            <a:extLst>
              <a:ext uri="{FF2B5EF4-FFF2-40B4-BE49-F238E27FC236}">
                <a16:creationId xmlns:a16="http://schemas.microsoft.com/office/drawing/2014/main" id="{90198CAE-F3E1-4BDC-C8E1-74F98C4AE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" y="461963"/>
            <a:ext cx="813593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/>
              <a:t>…………………………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8CF25D5A-D789-1F7E-B848-C36E0E7FBE9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47700" y="152400"/>
            <a:ext cx="7848600" cy="1676400"/>
          </a:xfrm>
        </p:spPr>
        <p:txBody>
          <a:bodyPr/>
          <a:lstStyle/>
          <a:p>
            <a:pPr eaLnBrk="1" hangingPunct="1"/>
            <a:r>
              <a:rPr lang="en-US" altLang="en-US" sz="6000" b="1">
                <a:solidFill>
                  <a:schemeClr val="tx1"/>
                </a:solidFill>
                <a:ea typeface="ＭＳ Ｐゴシック" panose="020B0600070205080204" pitchFamily="34" charset="-128"/>
              </a:rPr>
              <a:t>ASTRONOMY 8850:</a:t>
            </a:r>
            <a:br>
              <a:rPr lang="en-US" altLang="en-US" sz="6000" b="1">
                <a:solidFill>
                  <a:schemeClr val="tx1"/>
                </a:solidFill>
                <a:ea typeface="ＭＳ Ｐゴシック" panose="020B0600070205080204" pitchFamily="34" charset="-128"/>
              </a:rPr>
            </a:br>
            <a:r>
              <a:rPr lang="en-US" altLang="en-US" sz="6000" b="1" i="1">
                <a:solidFill>
                  <a:schemeClr val="tx1"/>
                </a:solidFill>
                <a:ea typeface="ＭＳ Ｐゴシック" panose="020B0600070205080204" pitchFamily="34" charset="-128"/>
              </a:rPr>
              <a:t>Planetary</a:t>
            </a:r>
            <a:r>
              <a:rPr lang="en-US" altLang="en-US" sz="6000" b="1">
                <a:solidFill>
                  <a:schemeClr val="tx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6000" b="1" i="1">
                <a:solidFill>
                  <a:schemeClr val="tx1"/>
                </a:solidFill>
                <a:ea typeface="ＭＳ Ｐゴシック" panose="020B0600070205080204" pitchFamily="34" charset="-128"/>
              </a:rPr>
              <a:t>Sciences</a:t>
            </a:r>
          </a:p>
        </p:txBody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25C1DC27-C844-FFE8-E6BF-932F54EC435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66800" y="3352800"/>
            <a:ext cx="7086600" cy="1752600"/>
          </a:xfrm>
        </p:spPr>
        <p:txBody>
          <a:bodyPr/>
          <a:lstStyle/>
          <a:p>
            <a:pPr marL="609600" indent="-609600" algn="l" eaLnBrk="1" hangingPunct="1"/>
            <a:r>
              <a:rPr lang="en-US" altLang="en-US" sz="8800">
                <a:solidFill>
                  <a:schemeClr val="accent2"/>
                </a:solidFill>
                <a:ea typeface="ＭＳ Ｐゴシック" panose="020B0600070205080204" pitchFamily="34" charset="-128"/>
              </a:rPr>
              <a:t>Why Science</a:t>
            </a:r>
            <a:r>
              <a:rPr lang="en-US" altLang="en-US" sz="8800">
                <a:solidFill>
                  <a:srgbClr val="FF0000"/>
                </a:solidFill>
                <a:ea typeface="ＭＳ Ｐゴシック" panose="020B0600070205080204" pitchFamily="34" charset="-128"/>
              </a:rPr>
              <a:t>s</a:t>
            </a:r>
            <a:r>
              <a:rPr lang="en-US" altLang="en-US" sz="8800">
                <a:solidFill>
                  <a:schemeClr val="accent2"/>
                </a:solidFill>
                <a:ea typeface="ＭＳ Ｐゴシック" panose="020B0600070205080204" pitchFamily="34" charset="-128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789567D7-5B1C-24B1-86AD-02F18EE15E5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47700" y="152400"/>
            <a:ext cx="7848600" cy="1676400"/>
          </a:xfrm>
        </p:spPr>
        <p:txBody>
          <a:bodyPr/>
          <a:lstStyle/>
          <a:p>
            <a:pPr eaLnBrk="1" hangingPunct="1"/>
            <a:r>
              <a:rPr lang="en-US" altLang="en-US" sz="6000" b="1">
                <a:solidFill>
                  <a:schemeClr val="tx1"/>
                </a:solidFill>
                <a:ea typeface="ＭＳ Ｐゴシック" panose="020B0600070205080204" pitchFamily="34" charset="-128"/>
              </a:rPr>
              <a:t>How to do well in</a:t>
            </a:r>
            <a:br>
              <a:rPr lang="en-US" altLang="en-US" sz="6000" b="1">
                <a:solidFill>
                  <a:schemeClr val="tx1"/>
                </a:solidFill>
                <a:ea typeface="ＭＳ Ｐゴシック" panose="020B0600070205080204" pitchFamily="34" charset="-128"/>
              </a:rPr>
            </a:br>
            <a:r>
              <a:rPr lang="en-US" altLang="en-US" sz="6000" b="1" i="1">
                <a:solidFill>
                  <a:schemeClr val="tx1"/>
                </a:solidFill>
                <a:ea typeface="ＭＳ Ｐゴシック" panose="020B0600070205080204" pitchFamily="34" charset="-128"/>
              </a:rPr>
              <a:t>Planetary</a:t>
            </a:r>
            <a:r>
              <a:rPr lang="en-US" altLang="en-US" sz="6000" b="1">
                <a:solidFill>
                  <a:schemeClr val="tx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6000" b="1" i="1">
                <a:solidFill>
                  <a:schemeClr val="tx1"/>
                </a:solidFill>
                <a:ea typeface="ＭＳ Ｐゴシック" panose="020B0600070205080204" pitchFamily="34" charset="-128"/>
              </a:rPr>
              <a:t>Sciences</a:t>
            </a:r>
          </a:p>
        </p:txBody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6A8D3097-29D4-EC34-5430-E87E7EC7A0F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2238" y="2057400"/>
            <a:ext cx="8915400" cy="4648200"/>
          </a:xfrm>
        </p:spPr>
        <p:txBody>
          <a:bodyPr/>
          <a:lstStyle/>
          <a:p>
            <a:pPr marL="609600" indent="-609600" algn="l" eaLnBrk="1" hangingPunct="1"/>
            <a:r>
              <a:rPr lang="en-US" altLang="en-US" sz="2400">
                <a:ea typeface="ＭＳ Ｐゴシック" panose="020B0600070205080204" pitchFamily="34" charset="-128"/>
              </a:rPr>
              <a:t>1. show up to class … on time </a:t>
            </a:r>
          </a:p>
          <a:p>
            <a:pPr marL="609600" indent="-609600" algn="l" eaLnBrk="1" hangingPunct="1"/>
            <a:r>
              <a:rPr lang="en-US" altLang="en-US" sz="2400">
                <a:ea typeface="ＭＳ Ｐゴシック" panose="020B0600070205080204" pitchFamily="34" charset="-128"/>
              </a:rPr>
              <a:t>2. participate in class</a:t>
            </a:r>
          </a:p>
          <a:p>
            <a:pPr marL="609600" indent="-609600" algn="l" eaLnBrk="1" hangingPunct="1"/>
            <a:r>
              <a:rPr lang="en-US" altLang="en-US" sz="2400">
                <a:ea typeface="ＭＳ Ｐゴシック" panose="020B0600070205080204" pitchFamily="34" charset="-128"/>
              </a:rPr>
              <a:t>3. get/borrow the book </a:t>
            </a:r>
            <a:r>
              <a:rPr lang="en-US" altLang="en-US" sz="2400" i="1">
                <a:ea typeface="ＭＳ Ｐゴシック" panose="020B0600070205080204" pitchFamily="34" charset="-128"/>
              </a:rPr>
              <a:t>Planetary Sciences</a:t>
            </a:r>
            <a:r>
              <a:rPr lang="en-US" altLang="en-US" sz="2400">
                <a:ea typeface="ＭＳ Ｐゴシック" panose="020B0600070205080204" pitchFamily="34" charset="-128"/>
              </a:rPr>
              <a:t> by de Pater and Lissauer</a:t>
            </a:r>
          </a:p>
          <a:p>
            <a:pPr marL="609600" indent="-609600" algn="l" eaLnBrk="1" hangingPunct="1"/>
            <a:r>
              <a:rPr lang="en-US" altLang="en-US" sz="2400">
                <a:ea typeface="ＭＳ Ｐゴシック" panose="020B0600070205080204" pitchFamily="34" charset="-128"/>
              </a:rPr>
              <a:t>4. find course website:  </a:t>
            </a:r>
            <a:r>
              <a:rPr lang="en-US" altLang="en-US" sz="2400">
                <a:solidFill>
                  <a:srgbClr val="0000FF"/>
                </a:solidFill>
                <a:ea typeface="ＭＳ Ｐゴシック" panose="020B0600070205080204" pitchFamily="34" charset="-128"/>
              </a:rPr>
              <a:t>www.astro.gsu.edu/~thenry/PLANETS</a:t>
            </a:r>
            <a:endParaRPr lang="en-US" altLang="en-US" sz="2400" u="sng">
              <a:solidFill>
                <a:srgbClr val="0000FF"/>
              </a:solidFill>
              <a:ea typeface="ＭＳ Ｐゴシック" panose="020B0600070205080204" pitchFamily="34" charset="-128"/>
            </a:endParaRPr>
          </a:p>
          <a:p>
            <a:pPr marL="609600" indent="-609600" algn="l" eaLnBrk="1" hangingPunct="1"/>
            <a:r>
              <a:rPr lang="en-US" altLang="en-US" sz="2400">
                <a:ea typeface="ＭＳ Ｐゴシック" panose="020B0600070205080204" pitchFamily="34" charset="-128"/>
              </a:rPr>
              <a:t>5. find </a:t>
            </a:r>
            <a:r>
              <a:rPr lang="en-US" altLang="en-US" sz="2400" i="1">
                <a:ea typeface="ＭＳ Ｐゴシック" panose="020B0600070205080204" pitchFamily="34" charset="-128"/>
              </a:rPr>
              <a:t>Icarus</a:t>
            </a:r>
            <a:r>
              <a:rPr lang="en-US" altLang="en-US" sz="2400">
                <a:ea typeface="ＭＳ Ｐゴシック" panose="020B0600070205080204" pitchFamily="34" charset="-128"/>
              </a:rPr>
              <a:t> and </a:t>
            </a:r>
            <a:r>
              <a:rPr lang="en-US" altLang="en-US" sz="2400" i="1">
                <a:ea typeface="ＭＳ Ｐゴシック" panose="020B0600070205080204" pitchFamily="34" charset="-128"/>
              </a:rPr>
              <a:t>Planetary Science Journal </a:t>
            </a:r>
            <a:r>
              <a:rPr lang="en-US" altLang="en-US" sz="2400">
                <a:ea typeface="ＭＳ Ｐゴシック" panose="020B0600070205080204" pitchFamily="34" charset="-128"/>
              </a:rPr>
              <a:t>(AAS) online</a:t>
            </a:r>
          </a:p>
          <a:p>
            <a:pPr marL="609600" indent="-609600" algn="l" eaLnBrk="1" hangingPunct="1"/>
            <a:r>
              <a:rPr lang="en-US" altLang="en-US" sz="2400">
                <a:ea typeface="ＭＳ Ｐゴシック" panose="020B0600070205080204" pitchFamily="34" charset="-128"/>
              </a:rPr>
              <a:t>6. do homework --- </a:t>
            </a:r>
            <a:r>
              <a:rPr lang="en-US" altLang="en-US" sz="2400">
                <a:solidFill>
                  <a:srgbClr val="00B050"/>
                </a:solidFill>
                <a:ea typeface="ＭＳ Ｐゴシック" panose="020B0600070205080204" pitchFamily="34" charset="-128"/>
              </a:rPr>
              <a:t>Solar System Explorers</a:t>
            </a:r>
            <a:r>
              <a:rPr lang="en-US" altLang="en-US" sz="2400">
                <a:ea typeface="ＭＳ Ｐゴシック" panose="020B0600070205080204" pitchFamily="34" charset="-128"/>
              </a:rPr>
              <a:t>, quiz preparation, etc.</a:t>
            </a:r>
          </a:p>
          <a:p>
            <a:pPr marL="609600" indent="-609600" algn="l" eaLnBrk="1" hangingPunct="1"/>
            <a:r>
              <a:rPr lang="en-US" altLang="en-US" sz="2400">
                <a:ea typeface="ＭＳ Ｐゴシック" panose="020B0600070205080204" pitchFamily="34" charset="-128"/>
              </a:rPr>
              <a:t>7. choose 2 planetary topic(s) of interest to you</a:t>
            </a:r>
          </a:p>
          <a:p>
            <a:pPr marL="609600" indent="-609600" eaLnBrk="1" hangingPunct="1"/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write down 3 sentences for each topic</a:t>
            </a:r>
          </a:p>
          <a:p>
            <a:pPr marL="609600" indent="-609600" algn="l" eaLnBrk="1" hangingPunct="1"/>
            <a:r>
              <a:rPr lang="en-US" altLang="en-US" sz="2400" b="1">
                <a:ea typeface="ＭＳ Ｐゴシック" panose="020B0600070205080204" pitchFamily="34" charset="-128"/>
              </a:rPr>
              <a:t>			         </a:t>
            </a:r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</a:rPr>
              <a:t>DUE TUESDAY, 10 SEP</a:t>
            </a:r>
            <a:endParaRPr lang="en-US" altLang="en-US" sz="2400" b="1">
              <a:ea typeface="ＭＳ Ｐゴシック" panose="020B0600070205080204" pitchFamily="34" charset="-128"/>
            </a:endParaRPr>
          </a:p>
          <a:p>
            <a:pPr marL="609600" indent="-609600" algn="l" eaLnBrk="1" hangingPunct="1"/>
            <a:endParaRPr lang="en-US" altLang="en-US" sz="800">
              <a:solidFill>
                <a:srgbClr val="000099"/>
              </a:solidFill>
              <a:ea typeface="ＭＳ Ｐゴシック" panose="020B0600070205080204" pitchFamily="34" charset="-128"/>
            </a:endParaRPr>
          </a:p>
          <a:p>
            <a:pPr marL="609600" indent="-609600" algn="l" eaLnBrk="1" hangingPunct="1"/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</a:rPr>
              <a:t>8. NAIL THE SEMESTER PROJECT --- start EARLY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4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4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4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4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3">
            <a:extLst>
              <a:ext uri="{FF2B5EF4-FFF2-40B4-BE49-F238E27FC236}">
                <a16:creationId xmlns:a16="http://schemas.microsoft.com/office/drawing/2014/main" id="{E18D82D0-A95C-6332-F6BA-00CC7BAFE72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2362200"/>
            <a:ext cx="7772400" cy="3810000"/>
          </a:xfrm>
        </p:spPr>
        <p:txBody>
          <a:bodyPr/>
          <a:lstStyle/>
          <a:p>
            <a:pPr marL="609600" indent="-609600" algn="l" eaLnBrk="1" hangingPunct="1"/>
            <a:r>
              <a:rPr lang="en-US" altLang="en-US">
                <a:ea typeface="ＭＳ Ｐゴシック" panose="020B0600070205080204" pitchFamily="34" charset="-128"/>
              </a:rPr>
              <a:t>class participation				10%</a:t>
            </a:r>
          </a:p>
          <a:p>
            <a:pPr marL="609600" indent="-609600" algn="l" eaLnBrk="1" hangingPunct="1"/>
            <a:r>
              <a:rPr lang="en-US" altLang="en-US">
                <a:ea typeface="ＭＳ Ｐゴシック" panose="020B0600070205080204" pitchFamily="34" charset="-128"/>
              </a:rPr>
              <a:t>Solar System Explorers (</a:t>
            </a:r>
            <a:r>
              <a:rPr lang="en-US" altLang="en-US">
                <a:solidFill>
                  <a:srgbClr val="00B050"/>
                </a:solidFill>
                <a:ea typeface="ＭＳ Ｐゴシック" panose="020B0600070205080204" pitchFamily="34" charset="-128"/>
              </a:rPr>
              <a:t>SSE!</a:t>
            </a:r>
            <a:r>
              <a:rPr lang="en-US" altLang="en-US">
                <a:ea typeface="ＭＳ Ｐゴシック" panose="020B0600070205080204" pitchFamily="34" charset="-128"/>
              </a:rPr>
              <a:t>)		10%</a:t>
            </a:r>
            <a:endParaRPr lang="en-US" altLang="en-US" sz="1200">
              <a:ea typeface="ＭＳ Ｐゴシック" panose="020B0600070205080204" pitchFamily="34" charset="-128"/>
            </a:endParaRPr>
          </a:p>
          <a:p>
            <a:pPr marL="609600" indent="-609600" algn="l" eaLnBrk="1" hangingPunct="1"/>
            <a:r>
              <a:rPr lang="en-US" altLang="en-US">
                <a:ea typeface="ＭＳ Ｐゴシック" panose="020B0600070205080204" pitchFamily="34" charset="-128"/>
              </a:rPr>
              <a:t>paper Levels 0/1/2/3				20%</a:t>
            </a:r>
            <a:endParaRPr lang="en-US" altLang="en-US" sz="1200">
              <a:ea typeface="ＭＳ Ｐゴシック" panose="020B0600070205080204" pitchFamily="34" charset="-128"/>
            </a:endParaRPr>
          </a:p>
          <a:p>
            <a:pPr marL="609600" indent="-609600" algn="l" eaLnBrk="1" hangingPunct="1"/>
            <a:r>
              <a:rPr lang="en-US" altLang="en-US">
                <a:ea typeface="ＭＳ Ｐゴシック" panose="020B0600070205080204" pitchFamily="34" charset="-128"/>
              </a:rPr>
              <a:t>presentation					20%</a:t>
            </a:r>
          </a:p>
          <a:p>
            <a:pPr marL="609600" indent="-609600" algn="l" eaLnBrk="1" hangingPunct="1"/>
            <a:r>
              <a:rPr lang="en-US" altLang="en-US">
                <a:ea typeface="ＭＳ Ｐゴシック" panose="020B0600070205080204" pitchFamily="34" charset="-128"/>
              </a:rPr>
              <a:t>referee reports (3 colleagues)		20%</a:t>
            </a:r>
          </a:p>
          <a:p>
            <a:pPr marL="609600" indent="-609600" algn="l" eaLnBrk="1" hangingPunct="1"/>
            <a:r>
              <a:rPr lang="en-US" altLang="en-US">
                <a:ea typeface="ＭＳ Ｐゴシック" panose="020B0600070205080204" pitchFamily="34" charset="-128"/>
              </a:rPr>
              <a:t>referee report (Henry)				20%</a:t>
            </a:r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5AB61854-C984-49A2-0A1D-5D6407F7A0A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47700" y="152400"/>
            <a:ext cx="7848600" cy="1676400"/>
          </a:xfrm>
        </p:spPr>
        <p:txBody>
          <a:bodyPr/>
          <a:lstStyle/>
          <a:p>
            <a:pPr eaLnBrk="1" hangingPunct="1"/>
            <a:r>
              <a:rPr lang="en-US" altLang="en-US" sz="6000" b="1">
                <a:solidFill>
                  <a:schemeClr val="tx1"/>
                </a:solidFill>
                <a:ea typeface="ＭＳ Ｐゴシック" panose="020B0600070205080204" pitchFamily="34" charset="-128"/>
              </a:rPr>
              <a:t>Grades in</a:t>
            </a:r>
            <a:br>
              <a:rPr lang="en-US" altLang="en-US" sz="6000" b="1">
                <a:solidFill>
                  <a:schemeClr val="tx1"/>
                </a:solidFill>
                <a:ea typeface="ＭＳ Ｐゴシック" panose="020B0600070205080204" pitchFamily="34" charset="-128"/>
              </a:rPr>
            </a:br>
            <a:r>
              <a:rPr lang="en-US" altLang="en-US" sz="6000" b="1" i="1">
                <a:solidFill>
                  <a:schemeClr val="tx1"/>
                </a:solidFill>
                <a:ea typeface="ＭＳ Ｐゴシック" panose="020B0600070205080204" pitchFamily="34" charset="-128"/>
              </a:rPr>
              <a:t>Planetary</a:t>
            </a:r>
            <a:r>
              <a:rPr lang="en-US" altLang="en-US" sz="6000" b="1">
                <a:solidFill>
                  <a:schemeClr val="tx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6000" b="1" i="1">
                <a:solidFill>
                  <a:schemeClr val="tx1"/>
                </a:solidFill>
                <a:ea typeface="ＭＳ Ｐゴシック" panose="020B0600070205080204" pitchFamily="34" charset="-128"/>
              </a:rPr>
              <a:t>Sciences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026">
            <a:extLst>
              <a:ext uri="{FF2B5EF4-FFF2-40B4-BE49-F238E27FC236}">
                <a16:creationId xmlns:a16="http://schemas.microsoft.com/office/drawing/2014/main" id="{961CC0FA-B521-D793-89C5-B29018EA0B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1143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Solar System Explorers 2024</a:t>
            </a:r>
          </a:p>
        </p:txBody>
      </p:sp>
      <p:sp>
        <p:nvSpPr>
          <p:cNvPr id="106499" name="Rectangle 1027">
            <a:extLst>
              <a:ext uri="{FF2B5EF4-FFF2-40B4-BE49-F238E27FC236}">
                <a16:creationId xmlns:a16="http://schemas.microsoft.com/office/drawing/2014/main" id="{ED005081-819C-D58E-1BF9-370B17CA9E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7912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800" i="1" dirty="0">
                <a:ea typeface="ＭＳ Ｐゴシック" panose="020B0600070205080204" pitchFamily="34" charset="-128"/>
              </a:rPr>
              <a:t>Rules</a:t>
            </a:r>
            <a:r>
              <a:rPr lang="en-US" altLang="en-US" sz="2800" dirty="0">
                <a:ea typeface="ＭＳ Ｐゴシック" panose="020B0600070205080204" pitchFamily="34" charset="-128"/>
              </a:rPr>
              <a:t>: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Goal is roughly once each week (Thursdays).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You will know the topic a week in advance.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You will draw one mini-Mars each week.  You will answer the week’s question in order of your mini-Mars values.  The value on your mini-Mars determines the number of points you can earn that round:  1-3 earns 1 point,  4-6 earns 2 points,  7-9 earns 3 points, and mega-Mars 10 earns 4 points.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You may not re-use or re-attempt an answer already mentioned.  Be careful not to effectively repeat an answer already given.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5.	You must be clear in your answer, and I will be the final judge of whether points will be awarded.   Partial points may be awarded.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 startAt="6"/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Results will be posted on the course website.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800" dirty="0">
              <a:ea typeface="ＭＳ Ｐゴシック" panose="020B0600070205080204" pitchFamily="34" charset="-128"/>
            </a:endParaRP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8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This game is for learning and fun, 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8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NOT for bickering, backstabbing, or browbeating … 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8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but it does affect your grade (slightly).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6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6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6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F6AC71E4-A484-2F7F-8E9F-9469332778B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tx1"/>
                </a:solidFill>
                <a:ea typeface="ＭＳ Ｐゴシック" panose="020B0600070205080204" pitchFamily="34" charset="-128"/>
              </a:rPr>
              <a:t>Solar System Explorers 01</a:t>
            </a:r>
            <a:endParaRPr lang="en-US" altLang="en-US" b="1" i="1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3564CE99-A3C4-C900-02F7-39AB655E868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7200" y="1295400"/>
            <a:ext cx="8229600" cy="4419600"/>
          </a:xfrm>
        </p:spPr>
        <p:txBody>
          <a:bodyPr/>
          <a:lstStyle/>
          <a:p>
            <a:pPr marL="609600" indent="-609600" algn="l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Tell us all something about the Solar System we should all know.</a:t>
            </a:r>
          </a:p>
          <a:p>
            <a:pPr marL="609600" indent="-609600" algn="l" eaLnBrk="1" hangingPunct="1"/>
            <a:endParaRPr lang="en-US" altLang="en-US" sz="2400" b="1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marL="609600" indent="-609600" algn="l" eaLnBrk="1" hangingPunct="1"/>
            <a:r>
              <a:rPr lang="en-US" altLang="en-US" sz="24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			         DUE NOW!    29 AUG</a:t>
            </a:r>
            <a:endParaRPr lang="en-US" altLang="en-US" sz="2400" b="1" dirty="0">
              <a:ea typeface="ＭＳ Ｐゴシック" panose="020B0600070205080204" pitchFamily="34" charset="-128"/>
            </a:endParaRPr>
          </a:p>
          <a:p>
            <a:pPr marL="609600" indent="-609600" algn="l" eaLnBrk="1" hangingPunct="1"/>
            <a:endParaRPr lang="en-US" altLang="en-US" sz="2400" b="1" dirty="0">
              <a:ea typeface="ＭＳ Ｐゴシック" panose="020B0600070205080204" pitchFamily="34" charset="-128"/>
            </a:endParaRPr>
          </a:p>
          <a:p>
            <a:pPr marL="609600" indent="-609600" algn="l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Welcome to the realm of mini-Mars(es) and mega-Mars 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C68FA80E-41C1-DDC4-897E-CD5FDD7C640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tx1"/>
                </a:solidFill>
                <a:ea typeface="ＭＳ Ｐゴシック" panose="020B0600070205080204" pitchFamily="34" charset="-128"/>
              </a:rPr>
              <a:t>Solar System Explorers 02</a:t>
            </a:r>
            <a:endParaRPr lang="en-US" altLang="en-US" b="1" i="1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DFA013D7-3A81-6BB1-2BA0-69A46BF4E26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5800" y="1295400"/>
            <a:ext cx="8229600" cy="4419600"/>
          </a:xfrm>
        </p:spPr>
        <p:txBody>
          <a:bodyPr/>
          <a:lstStyle/>
          <a:p>
            <a:pPr marL="609600" indent="-609600" algn="l" eaLnBrk="1" hangingPunct="1"/>
            <a:r>
              <a:rPr lang="en-US" altLang="en-US" sz="2400">
                <a:ea typeface="ＭＳ Ｐゴシック" panose="020B0600070205080204" pitchFamily="34" charset="-128"/>
              </a:rPr>
              <a:t>Find any </a:t>
            </a:r>
            <a:r>
              <a:rPr lang="en-US" altLang="en-US" sz="2400" i="1">
                <a:ea typeface="ＭＳ Ｐゴシック" panose="020B0600070205080204" pitchFamily="34" charset="-128"/>
              </a:rPr>
              <a:t>Icarus</a:t>
            </a:r>
            <a:r>
              <a:rPr lang="en-US" altLang="en-US" sz="2400">
                <a:ea typeface="ＭＳ Ｐゴシック" panose="020B0600070205080204" pitchFamily="34" charset="-128"/>
              </a:rPr>
              <a:t> or </a:t>
            </a:r>
            <a:r>
              <a:rPr lang="en-US" altLang="en-US" sz="2400" i="1">
                <a:ea typeface="ＭＳ Ｐゴシック" panose="020B0600070205080204" pitchFamily="34" charset="-128"/>
              </a:rPr>
              <a:t>Planetary Science Journal</a:t>
            </a:r>
            <a:r>
              <a:rPr lang="en-US" altLang="en-US" sz="2400">
                <a:ea typeface="ＭＳ Ｐゴシック" panose="020B0600070205080204" pitchFamily="34" charset="-128"/>
              </a:rPr>
              <a:t> article relevant to one of your 2 topics of interest.</a:t>
            </a:r>
          </a:p>
          <a:p>
            <a:pPr marL="609600" indent="-609600" algn="l"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marL="609600" indent="-609600" algn="l" eaLnBrk="1" hangingPunct="1"/>
            <a:r>
              <a:rPr lang="en-US" altLang="en-US" sz="2400">
                <a:ea typeface="ＭＳ Ｐゴシック" panose="020B0600070205080204" pitchFamily="34" charset="-128"/>
              </a:rPr>
              <a:t>Email me a .pdf of the full article by the beginning of class:</a:t>
            </a:r>
          </a:p>
          <a:p>
            <a:pPr marL="609600" indent="-609600" algn="l" eaLnBrk="1" hangingPunct="1"/>
            <a:endParaRPr lang="en-US" altLang="en-US" sz="2400" b="1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marL="609600" indent="-609600" algn="l" eaLnBrk="1" hangingPunct="1"/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</a:rPr>
              <a:t>			    DUE THURSDAY, 05 SEP</a:t>
            </a:r>
            <a:endParaRPr lang="en-US" altLang="en-US" sz="2400" b="1">
              <a:ea typeface="ＭＳ Ｐゴシック" panose="020B0600070205080204" pitchFamily="34" charset="-128"/>
            </a:endParaRPr>
          </a:p>
          <a:p>
            <a:pPr marL="609600" indent="-609600" algn="l" eaLnBrk="1" hangingPunct="1"/>
            <a:endParaRPr lang="en-US" altLang="en-US" sz="2400" b="1">
              <a:ea typeface="ＭＳ Ｐゴシック" panose="020B0600070205080204" pitchFamily="34" charset="-128"/>
            </a:endParaRPr>
          </a:p>
          <a:p>
            <a:pPr marL="609600" indent="-609600" algn="l" eaLnBrk="1" hangingPunct="1"/>
            <a:r>
              <a:rPr lang="en-US" altLang="en-US" sz="2400">
                <a:ea typeface="ＭＳ Ｐゴシック" panose="020B0600070205080204" pitchFamily="34" charset="-128"/>
              </a:rPr>
              <a:t>Get 5 points in Solar System Explorers.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7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7" descr="A person that is standing in the dirt&#10;&#10;Description automatically generated">
            <a:extLst>
              <a:ext uri="{FF2B5EF4-FFF2-40B4-BE49-F238E27FC236}">
                <a16:creationId xmlns:a16="http://schemas.microsoft.com/office/drawing/2014/main" id="{7F1AD539-CA4C-E946-E3FC-DC920D40A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9163"/>
            <a:ext cx="9144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26">
            <a:extLst>
              <a:ext uri="{FF2B5EF4-FFF2-40B4-BE49-F238E27FC236}">
                <a16:creationId xmlns:a16="http://schemas.microsoft.com/office/drawing/2014/main" id="{765BB6A8-02ED-3DD4-1B4C-0646D8F89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524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altLang="en-US" b="1" i="0" kern="0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Solar System Overview I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EA79842D-AD25-4574-1321-1497AAF8E0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Solar System Inventory</a:t>
            </a:r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80882F77-06BE-F2C3-AF6B-AB5C72B692C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3810000" cy="6096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stars</a:t>
            </a:r>
          </a:p>
          <a:p>
            <a:pPr eaLnBrk="1" hangingPunct="1"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planets</a:t>
            </a:r>
          </a:p>
          <a:p>
            <a:pPr eaLnBrk="1" hangingPunct="1"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moons</a:t>
            </a:r>
          </a:p>
          <a:p>
            <a:pPr eaLnBrk="1" hangingPunct="1"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ring systems</a:t>
            </a:r>
          </a:p>
          <a:p>
            <a:pPr eaLnBrk="1" hangingPunct="1"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minor planets</a:t>
            </a:r>
          </a:p>
          <a:p>
            <a:pPr marL="0" indent="0" eaLnBrk="1" hangingPunct="1">
              <a:buFontTx/>
              <a:buNone/>
              <a:defRPr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Centaurs</a:t>
            </a:r>
          </a:p>
          <a:p>
            <a:pPr marL="0" indent="0" eaLnBrk="1" hangingPunct="1">
              <a:buFontTx/>
              <a:buNone/>
              <a:defRPr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Trans-Neptunian Objects</a:t>
            </a:r>
          </a:p>
          <a:p>
            <a:pPr marL="0" indent="0" eaLnBrk="1" hangingPunct="1">
              <a:buFontTx/>
              <a:buNone/>
              <a:defRPr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comets</a:t>
            </a:r>
          </a:p>
          <a:p>
            <a:pPr eaLnBrk="1" hangingPunct="1">
              <a:defRPr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dust</a:t>
            </a:r>
          </a:p>
          <a:p>
            <a:pPr marL="0" indent="0" eaLnBrk="1" hangingPunct="1">
              <a:buFontTx/>
              <a:buNone/>
              <a:defRPr/>
            </a:pPr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52580" name="Rectangle 4">
            <a:extLst>
              <a:ext uri="{FF2B5EF4-FFF2-40B4-BE49-F238E27FC236}">
                <a16:creationId xmlns:a16="http://schemas.microsoft.com/office/drawing/2014/main" id="{8CBDD56D-D5EF-F938-A952-0233F44F6B5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762000"/>
            <a:ext cx="4953000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000" b="1">
                <a:ea typeface="ＭＳ Ｐゴシック" panose="020B0600070205080204" pitchFamily="34" charset="-128"/>
              </a:rPr>
              <a:t>       </a:t>
            </a:r>
            <a:r>
              <a:rPr lang="en-US" altLang="en-US" sz="2400">
                <a:ea typeface="ＭＳ Ｐゴシック" panose="020B0600070205080204" pitchFamily="34" charset="-128"/>
              </a:rPr>
              <a:t>1</a:t>
            </a:r>
          </a:p>
          <a:p>
            <a:pPr eaLnBrk="1" hangingPunct="1">
              <a:buFontTx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      8</a:t>
            </a:r>
          </a:p>
          <a:p>
            <a:pPr eaLnBrk="1" hangingPunct="1">
              <a:buFontTx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    288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a</a:t>
            </a:r>
            <a:r>
              <a:rPr lang="en-US" altLang="en-US" sz="2400">
                <a:ea typeface="ＭＳ Ｐゴシック" panose="020B0600070205080204" pitchFamily="34" charset="-128"/>
              </a:rPr>
              <a:t>		JPL  2024 AUG 28</a:t>
            </a:r>
          </a:p>
          <a:p>
            <a:pPr eaLnBrk="1" hangingPunct="1">
              <a:buFontTx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 4 (+2+1?)</a:t>
            </a:r>
          </a:p>
          <a:p>
            <a:pPr eaLnBrk="1" hangingPunct="1">
              <a:buFontTx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1,388,018	JPL  2024 AUG 28</a:t>
            </a:r>
          </a:p>
          <a:p>
            <a:pPr eaLnBrk="1" hangingPunct="1">
              <a:buFontTx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  785,048 	JPL  2018 AUG 20</a:t>
            </a:r>
          </a:p>
          <a:p>
            <a:pPr eaLnBrk="1" hangingPunct="1">
              <a:buFontTx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     829		JPL  2024 AUG 28</a:t>
            </a:r>
          </a:p>
          <a:p>
            <a:pPr eaLnBrk="1" hangingPunct="1">
              <a:buFontTx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     432		JPL  2018 AUG 20 </a:t>
            </a:r>
          </a:p>
          <a:p>
            <a:pPr eaLnBrk="1" hangingPunct="1">
              <a:buFontTx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   5,040	JPL  2024 AUG 28</a:t>
            </a:r>
          </a:p>
          <a:p>
            <a:pPr eaLnBrk="1" hangingPunct="1">
              <a:buFontTx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   2,559       	JPL  2018 AUG 20</a:t>
            </a:r>
          </a:p>
          <a:p>
            <a:pPr eaLnBrk="1" hangingPunct="1">
              <a:buFontTx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   3,962</a:t>
            </a:r>
            <a:r>
              <a:rPr lang="en-US" altLang="en-US" sz="2400" baseline="30000">
                <a:solidFill>
                  <a:srgbClr val="000000"/>
                </a:solidFill>
                <a:ea typeface="ＭＳ Ｐゴシック" panose="020B0600070205080204" pitchFamily="34" charset="-128"/>
              </a:rPr>
              <a:t>b</a:t>
            </a:r>
            <a:r>
              <a:rPr lang="en-US" altLang="en-US" sz="2400">
                <a:ea typeface="ＭＳ Ｐゴシック" panose="020B0600070205080204" pitchFamily="34" charset="-128"/>
              </a:rPr>
              <a:t>	JPL  2024 AUG 28</a:t>
            </a:r>
          </a:p>
          <a:p>
            <a:pPr eaLnBrk="1" hangingPunct="1">
              <a:buFontTx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   3,535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b </a:t>
            </a:r>
            <a:r>
              <a:rPr lang="en-US" altLang="en-US" sz="2400">
                <a:ea typeface="ＭＳ Ｐゴシック" panose="020B0600070205080204" pitchFamily="34" charset="-128"/>
              </a:rPr>
              <a:t> 	JPL  2018 AUG 20 </a:t>
            </a:r>
          </a:p>
          <a:p>
            <a:pPr eaLnBrk="1" hangingPunct="1">
              <a:buFontTx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    some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9F51CF-FF8C-213C-567F-E977B82CD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6386513"/>
            <a:ext cx="1905000" cy="4714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2000" i="0" kern="0" baseline="30000" dirty="0">
                <a:ea typeface="ＭＳ Ｐゴシック" panose="020B0600070205080204" pitchFamily="34" charset="-128"/>
              </a:rPr>
              <a:t>a</a:t>
            </a:r>
            <a:r>
              <a:rPr lang="en-US" altLang="en-US" sz="2000" i="0" kern="0" dirty="0">
                <a:ea typeface="ＭＳ Ｐゴシック" panose="020B0600070205080204" pitchFamily="34" charset="-128"/>
              </a:rPr>
              <a:t> add 5 for Pluto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7519E07-1C3B-0DD6-E845-0F891443F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386513"/>
            <a:ext cx="1295400" cy="4714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2000" i="0" kern="0" baseline="30000" dirty="0">
                <a:ea typeface="ＭＳ Ｐゴシック" panose="020B0600070205080204" pitchFamily="34" charset="-128"/>
              </a:rPr>
              <a:t>b</a:t>
            </a:r>
            <a:r>
              <a:rPr lang="en-US" altLang="en-US" sz="2000" i="0" kern="0" dirty="0">
                <a:ea typeface="ＭＳ Ｐゴシック" panose="020B0600070205080204" pitchFamily="34" charset="-128"/>
              </a:rPr>
              <a:t> any type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2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2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2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2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2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2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2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2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52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52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2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52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525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525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525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5258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4434</TotalTime>
  <Words>905</Words>
  <Application>Microsoft Macintosh PowerPoint</Application>
  <PresentationFormat>On-screen Show (4:3)</PresentationFormat>
  <Paragraphs>191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ＭＳ Ｐゴシック</vt:lpstr>
      <vt:lpstr>Arial Rounded MT Bold</vt:lpstr>
      <vt:lpstr>Times New Roman</vt:lpstr>
      <vt:lpstr>Default Design</vt:lpstr>
      <vt:lpstr>2_Default Design</vt:lpstr>
      <vt:lpstr>PowerPoint Presentation</vt:lpstr>
      <vt:lpstr>ASTRONOMY 8850: Planetary Sciences</vt:lpstr>
      <vt:lpstr>How to do well in Planetary Sciences</vt:lpstr>
      <vt:lpstr>Grades in Planetary Sciences</vt:lpstr>
      <vt:lpstr>Solar System Explorers 2024</vt:lpstr>
      <vt:lpstr>Solar System Explorers 01</vt:lpstr>
      <vt:lpstr>Solar System Explorers 02</vt:lpstr>
      <vt:lpstr>PowerPoint Presentation</vt:lpstr>
      <vt:lpstr>Solar System Inventory</vt:lpstr>
      <vt:lpstr>Nomenclature</vt:lpstr>
      <vt:lpstr>Solar Family</vt:lpstr>
      <vt:lpstr>Jovians and Terrestrials</vt:lpstr>
      <vt:lpstr>Planet Spacing</vt:lpstr>
      <vt:lpstr>Planet Orbits</vt:lpstr>
      <vt:lpstr>Planet Orbits</vt:lpstr>
      <vt:lpstr>PowerPoint Presentation</vt:lpstr>
    </vt:vector>
  </TitlesOfParts>
  <Manager/>
  <Company>RECONS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 8850 week 1</dc:title>
  <dc:subject/>
  <dc:creator>Todd Henry</dc:creator>
  <cp:keywords/>
  <dc:description/>
  <cp:lastModifiedBy>Manzano Pisco</cp:lastModifiedBy>
  <cp:revision>284</cp:revision>
  <dcterms:created xsi:type="dcterms:W3CDTF">2012-01-19T02:55:01Z</dcterms:created>
  <dcterms:modified xsi:type="dcterms:W3CDTF">2024-09-09T19:36:50Z</dcterms:modified>
  <cp:category/>
</cp:coreProperties>
</file>