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5" r:id="rId2"/>
    <p:sldMasterId id="2147483787" r:id="rId3"/>
    <p:sldMasterId id="2147483799" r:id="rId4"/>
    <p:sldMasterId id="2147483811" r:id="rId5"/>
    <p:sldMasterId id="2147483823" r:id="rId6"/>
  </p:sldMasterIdLst>
  <p:notesMasterIdLst>
    <p:notesMasterId r:id="rId44"/>
  </p:notesMasterIdLst>
  <p:handoutMasterIdLst>
    <p:handoutMasterId r:id="rId45"/>
  </p:handoutMasterIdLst>
  <p:sldIdLst>
    <p:sldId id="453" r:id="rId7"/>
    <p:sldId id="494" r:id="rId8"/>
    <p:sldId id="458" r:id="rId9"/>
    <p:sldId id="341" r:id="rId10"/>
    <p:sldId id="484" r:id="rId11"/>
    <p:sldId id="485" r:id="rId12"/>
    <p:sldId id="367" r:id="rId13"/>
    <p:sldId id="515" r:id="rId14"/>
    <p:sldId id="516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467" r:id="rId23"/>
    <p:sldId id="468" r:id="rId24"/>
    <p:sldId id="482" r:id="rId25"/>
    <p:sldId id="483" r:id="rId26"/>
    <p:sldId id="524" r:id="rId27"/>
    <p:sldId id="525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535" r:id="rId36"/>
    <p:sldId id="536" r:id="rId37"/>
    <p:sldId id="493" r:id="rId38"/>
    <p:sldId id="537" r:id="rId39"/>
    <p:sldId id="477" r:id="rId40"/>
    <p:sldId id="466" r:id="rId41"/>
    <p:sldId id="451" r:id="rId42"/>
    <p:sldId id="400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97"/>
    <p:restoredTop sz="78457"/>
  </p:normalViewPr>
  <p:slideViewPr>
    <p:cSldViewPr>
      <p:cViewPr varScale="1">
        <p:scale>
          <a:sx n="115" d="100"/>
          <a:sy n="115" d="100"/>
        </p:scale>
        <p:origin x="192" y="1080"/>
      </p:cViewPr>
      <p:guideLst>
        <p:guide orient="horz" pos="2112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24B324BB-76AA-E0C1-D9F8-F45F4B4392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E26186FE-6343-C065-E4A3-82FC6AFEC32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4" name="Rectangle 4">
            <a:extLst>
              <a:ext uri="{FF2B5EF4-FFF2-40B4-BE49-F238E27FC236}">
                <a16:creationId xmlns:a16="http://schemas.microsoft.com/office/drawing/2014/main" id="{EA15EAF5-37C6-D014-C429-4AE0FA01A69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5" name="Rectangle 5">
            <a:extLst>
              <a:ext uri="{FF2B5EF4-FFF2-40B4-BE49-F238E27FC236}">
                <a16:creationId xmlns:a16="http://schemas.microsoft.com/office/drawing/2014/main" id="{67621C05-9D7C-6C41-5D93-5251AA8757A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/>
            </a:lvl1pPr>
          </a:lstStyle>
          <a:p>
            <a:pPr>
              <a:defRPr/>
            </a:pPr>
            <a:fld id="{B0385F8F-8782-E743-B093-BE4849EDF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5EAEC1B-B93B-031F-0FE0-202CD80853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E6EBD7A-2DF2-3588-E9F1-20EFAA0DE0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61A258B5-EEC5-53F0-5E1D-DC8539CC9DC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FB88418-FA1E-367E-F13F-682E9454B4F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3DAF4D9-B360-702D-44B5-A0C11AE479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10D3B02-EE3A-0488-B579-9C3E7007D4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/>
            </a:lvl1pPr>
          </a:lstStyle>
          <a:p>
            <a:pPr>
              <a:defRPr/>
            </a:pPr>
            <a:fld id="{9896407B-2804-6E47-815B-6D012F1CF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19BA1255-C63C-FFD9-B867-E8D2C290C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19EAB4-37DE-BC4C-A005-E494BC00DFDB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B5CF5C79-1F2C-ACD7-8369-BEE192CC3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898DD34-469D-E0C2-DEAC-25202237A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Martian avalanche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E1868598-4997-5838-2168-EE57CFD702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22CE4-EC4F-C241-8F2C-30B7FA0B7D6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3A088B0D-B3BC-5D0F-112D-815CCB6C77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4A6B0A7-5D3D-B576-6AF7-87F84B43D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originally thought to be volcanic … location in Maxwell Montes … lava flows to right</a:t>
            </a:r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now thought to be impact … really?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C9492A78-ED26-90FA-79EB-77B5ACD40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72F305-3AD7-8F43-B19A-994291EBBB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AF78EA7C-09CA-2237-3CEB-F67F2C74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2828F80D-E1EE-6E74-87BB-F0FA313724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F72FA27E-E664-42D0-C442-2498DE705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3AF1FA-C624-C84E-9FA1-A5FC61EE91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333768DD-C0C8-B0B1-E479-92C7048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3022328F-58E6-BA9D-A62E-D5BE2DCB4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pancakes formed by extrusion (higher than surroundings) of thick lava through hole on level ground (symmetric); continued push from below forms rayed cracks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E09447D3-4D03-E60D-6ADF-EDCBDE519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0238F-0D81-1E42-B23F-110DB2B7FA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00727AFC-0CE2-788F-AF58-EDABDE194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9244332-2E57-F61A-1A2F-5153FE5F9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coronae formed by upwelling magma below and collapse (centrally depressed)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F5CB4D5D-CEFA-E1D1-9BF6-ADF0758186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229D3-38D5-E843-8016-51D4EFF2B2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BC354EE-873D-5170-F290-5D07868EFA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5F22CF7F-18D4-70E4-4EC0-502C0BE04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scale units are meters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9B165C4B-F98D-519D-9677-20E6192301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2F38A-BB36-EA47-A46F-2BE35A7E18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EC4FDBD5-74D4-F604-5176-1594695FC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D654A01F-B582-4956-D53A-3078AFCB0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9B647E33-28A3-8A56-E84E-EA1986FC3F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3EF4E-5152-EA4D-A678-BBDDC4DC8D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41C70456-581C-489C-4D6E-F8BA7DDF17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820902DB-4141-1D8D-5C0A-E18AC14DC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ACE8F689-16B0-D257-137D-62616777DE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86342-1E77-6249-8871-11574E0146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1375E3F5-22CD-E07B-4A35-ED11B027C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887F1E5D-10B3-4353-2BE0-17FED1858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two different surface compositions --- basaltic in south, andesitic in north (andesite has more Si than basalt) 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andesite is most common volcanic rock on Earth after basalt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39B0319-66CC-C496-8BA6-BE676CBFF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EBC7E-1025-5E48-8CFB-05D4BC5521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04E7262F-D542-EE55-2841-8A9210043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3AA48735-2C98-8EC8-C634-71C8BAABE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04CA8FE7-7560-2DEB-17FD-C8EAC853F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F5D823-21DA-7949-9468-8E85035357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934CA6C1-00B5-5495-B39F-30F14C4CD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344C59CA-3DC6-F75E-CAF5-02CE3D5B3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19BA1255-C63C-FFD9-B867-E8D2C290C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9EAB4-37DE-BC4C-A005-E494BC00DF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B5CF5C79-1F2C-ACD7-8369-BEE192CC3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898DD34-469D-E0C2-DEAC-25202237A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Martian avalanche!</a:t>
            </a:r>
          </a:p>
        </p:txBody>
      </p:sp>
    </p:spTree>
    <p:extLst>
      <p:ext uri="{BB962C8B-B14F-4D97-AF65-F5344CB8AC3E}">
        <p14:creationId xmlns:p14="http://schemas.microsoft.com/office/powerpoint/2010/main" val="456859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42F47B0D-B3B5-FC27-902C-E1E1E3A8B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3B17AC-E3BD-9B45-AF7F-75443D8625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BF7753F-EA04-1830-059E-F81210EB8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227B05B-84EE-39A1-A4E1-E6018B8C37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Amazonis Planitia … 800 meters high … plume 30 meters in diameter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9C46D646-4735-3D51-83E9-776AF1179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B28595-3CD4-C34A-8EA7-4614B4E84F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73EF76CF-D423-FB72-188A-02C5DAF2B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A5CD351-6085-B61C-6C11-CCFEC3B8E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Arabia Terra … shallow cascades of dust … dark when fresh, then fade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2BF48678-0C0A-740C-E73B-461E57C09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27A9A-6796-B243-8F37-59BA15E2E1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D2DE9603-64C8-9E69-B264-7ADDD8F97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1E912D55-45AD-825D-80B9-33F77450D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North Polar Erg … latitude 85 deg … resolution 1 meter … erg is Arabic for dunefield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dark = basaltic sand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F0F1AFDF-5485-655A-92E6-9797B7E21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0331B-43DB-7E47-ABFF-FE175CA52D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6058F89-65E1-B2D0-3F70-C07124299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B40C631B-5EBE-8DA7-3310-5DA02F3EA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latitude 84 deg … resolution 1 meter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0AE8578A-5CDA-5006-1480-5A1EA1364C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1D0C9-B894-C441-A2EA-8E71AF2D62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0DD3FE2-392F-B19A-04D2-613867CFA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315ACDA-0E06-5422-D7C2-D4EEB9782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95238C16-121A-3265-96E0-3A38CC4D82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C77D3-7A5C-7743-B3E1-F6927B8DAF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3D79F15A-A008-65F5-8F1F-0303CCDE2E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EEDCBA6-D1E0-4A86-3B52-6C7E0C5F0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Arabia Terra … shallow cascades of dust … dark when fresh, then fade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B7DB625C-5877-D766-4083-CF0B8C6ABF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F4D8F-87A9-B44F-8F7D-8A11782A47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DBE380AE-A561-57BF-BA28-F0A69492E2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FE78DEC4-5B7D-A45E-28CA-DFA24C657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495F06C6-9021-91D0-6C73-D15D61836C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72E3CA-1F42-A542-8B2A-FFD6A442D9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E0E6EED-72BD-82CC-D431-B4330A5F3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DFC0747A-0A5E-9101-AAFF-801FF1DBC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central peaks are formed by rock rebounding, being pushed back up by the strength of the underlying rock after the initial impact event … happens within minutes of the impact itself, even in craters 10s-km across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world’s gravity and composition determine transition sizes for different types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8FF71FF2-7DEC-BB5D-66AC-4AC08ADAC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06121-BE7E-1C4C-9D1F-113755A617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B5771820-9C7F-DC71-DBAA-16E3304DA4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73E0AF5F-FE48-93A7-01F4-F672D772E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palimpsest = a manuscript or piece of writing material on which the original writing has been effaced to make room for later writing but of which traces remain … something reused or altered but still bearing visible traces of its earlier form.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950A142B-0EFF-21F3-602D-659EB3AA5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25BE57-15AE-0743-B0AD-C7AFC04AC7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A8EB593A-A812-A26C-116B-4770112C4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CB493C0C-21AC-976D-9417-54C19C9C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6">
            <a:extLst>
              <a:ext uri="{FF2B5EF4-FFF2-40B4-BE49-F238E27FC236}">
                <a16:creationId xmlns:a16="http://schemas.microsoft.com/office/drawing/2014/main" id="{CDE3F852-FF49-5F4B-FF77-A2B7E725F4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09922" name="Rectangle 7">
            <a:extLst>
              <a:ext uri="{FF2B5EF4-FFF2-40B4-BE49-F238E27FC236}">
                <a16:creationId xmlns:a16="http://schemas.microsoft.com/office/drawing/2014/main" id="{C3A6AE67-76C7-4A53-9A3B-00D4067BAD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9E23B-6970-D74C-826C-E6FB9DD4AF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597FE540-7AFC-9A2A-611C-793F26B73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81D03B4C-E042-27E8-CBDE-02A1195F2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950A142B-0EFF-21F3-602D-659EB3AA5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25BE57-15AE-0743-B0AD-C7AFC04AC7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A8EB593A-A812-A26C-116B-4770112C4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CB493C0C-21AC-976D-9417-54C19C9C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weird terrain on Mercury … rugged terrain that is hilly and lineated</a:t>
            </a:r>
          </a:p>
        </p:txBody>
      </p:sp>
    </p:spTree>
    <p:extLst>
      <p:ext uri="{BB962C8B-B14F-4D97-AF65-F5344CB8AC3E}">
        <p14:creationId xmlns:p14="http://schemas.microsoft.com/office/powerpoint/2010/main" val="3568528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950A142B-0EFF-21F3-602D-659EB3AA57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25BE57-15AE-0743-B0AD-C7AFC04AC7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A8EB593A-A812-A26C-116B-4770112C4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CB493C0C-21AC-976D-9417-54C19C9C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weird terrain on Mercury … rugged terrain that is hilly and lineated</a:t>
            </a:r>
          </a:p>
        </p:txBody>
      </p:sp>
    </p:spTree>
    <p:extLst>
      <p:ext uri="{BB962C8B-B14F-4D97-AF65-F5344CB8AC3E}">
        <p14:creationId xmlns:p14="http://schemas.microsoft.com/office/powerpoint/2010/main" val="15699868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4D144F1D-F00D-7F75-BDB8-4A34F138FA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9E2AED-FA13-1343-823E-9061325AC1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B9DA005A-17B6-5575-8449-250BF9EB5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101A869-DA7E-1B9E-171D-3AC382238A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add another picture of buried crater walls ???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481250D1-E962-8FDC-A253-1D89F76D1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0961C-2863-BC43-94FC-5AFDC975B5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8E42AD11-886F-76A5-B842-663449639C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F8A03EEE-E8B3-9FCA-2FEA-0ADFD4A21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841E9009-8BF2-5A77-4AF9-9924349D4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9F1F14-E143-D942-9BC2-74B26954DE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2ED4B60E-8DE6-E398-BEA8-7DC710B105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7F934F98-B933-165D-7B6A-AE9BB7619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olives and eggs!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romantic sunsets … increase birth rate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29ED1D94-D58F-1430-7B39-B79426CA3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98A2AF-8483-D341-9571-E2624FB82A4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599F9CB5-5395-4FA7-4D7A-CD6F36116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A5DF40B-65E1-7A72-C8A2-76C68512D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B71CE61F-DD6D-1FAE-860F-1B9CFE4B31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E2AF4C-C19B-E844-80F3-9C95D7BF2557}" type="slidenum">
              <a:rPr lang="en-US" altLang="en-US" baseline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 baseline="0">
              <a:solidFill>
                <a:srgbClr val="000000"/>
              </a:solidFill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6BBD14BA-BF04-C6A7-732F-28972957A9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B96200B8-593A-C7F6-3E7F-7106F945E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2B27886C-4B46-0C10-F0D3-7A3A6832D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9919459-318A-BF4D-B434-B9BAD03AC69F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C3EB3FB0-EC8C-FF53-9E18-0B5399292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D4DC693-B7E9-BA10-9426-29577EB5A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they do this in lab, so it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 sort of a repeat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6">
            <a:extLst>
              <a:ext uri="{FF2B5EF4-FFF2-40B4-BE49-F238E27FC236}">
                <a16:creationId xmlns:a16="http://schemas.microsoft.com/office/drawing/2014/main" id="{776637BF-EDAD-ECF6-50AD-96AA0CD7AC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Planetary Sciences</a:t>
            </a:r>
          </a:p>
        </p:txBody>
      </p:sp>
      <p:sp>
        <p:nvSpPr>
          <p:cNvPr id="55298" name="Rectangle 7">
            <a:extLst>
              <a:ext uri="{FF2B5EF4-FFF2-40B4-BE49-F238E27FC236}">
                <a16:creationId xmlns:a16="http://schemas.microsoft.com/office/drawing/2014/main" id="{E47EB227-5243-94B0-E8DE-8B22EA078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62E50-E999-A74F-8EDA-3A5F4A47ECE6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1103C71-1CC6-CBB6-9D87-C8FFE94F5B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043E88C-6DEA-DB79-5115-A364B8D6C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6">
            <a:extLst>
              <a:ext uri="{FF2B5EF4-FFF2-40B4-BE49-F238E27FC236}">
                <a16:creationId xmlns:a16="http://schemas.microsoft.com/office/drawing/2014/main" id="{CDE3F852-FF49-5F4B-FF77-A2B7E725F4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Planetary Sciences</a:t>
            </a:r>
          </a:p>
        </p:txBody>
      </p:sp>
      <p:sp>
        <p:nvSpPr>
          <p:cNvPr id="209922" name="Rectangle 7">
            <a:extLst>
              <a:ext uri="{FF2B5EF4-FFF2-40B4-BE49-F238E27FC236}">
                <a16:creationId xmlns:a16="http://schemas.microsoft.com/office/drawing/2014/main" id="{C3A6AE67-76C7-4A53-9A3B-00D4067BAD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39E23B-6970-D74C-826C-E6FB9DD4AF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9923" name="Rectangle 2">
            <a:extLst>
              <a:ext uri="{FF2B5EF4-FFF2-40B4-BE49-F238E27FC236}">
                <a16:creationId xmlns:a16="http://schemas.microsoft.com/office/drawing/2014/main" id="{597FE540-7AFC-9A2A-611C-793F26B730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>
            <a:extLst>
              <a:ext uri="{FF2B5EF4-FFF2-40B4-BE49-F238E27FC236}">
                <a16:creationId xmlns:a16="http://schemas.microsoft.com/office/drawing/2014/main" id="{81D03B4C-E042-27E8-CBDE-02A1195F2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66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180ACEA-4C1B-15CB-AEE5-C0D552CBE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CED023-9C83-9A41-A9D7-BA879FAF38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ADE43D6-36EC-295B-8820-0237FBA215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EB07F6E-02FD-94C3-B3E6-B6754FC94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2CB30AE9-FF2D-9AC6-512E-651247343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D50005-2932-2E47-A615-805F7BD386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B510BB79-9FFC-37C5-9A0A-367168320B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4A414E7-D1BA-933E-BC37-E6DF09563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3B118FE9-2CE5-E047-3B9C-F5551D9C8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AB15DC-0E5E-4649-B951-15A74EFFE4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78E7A0A-4E32-78F9-A618-D00EAE9468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7EDA5BD0-3865-AC45-33A7-52A7AABBF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USSR got pics from four Veneras = 9, 10, 13, 14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0732DB59-A10B-E8A2-63B1-74268309D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352C63-4769-DB46-AFBF-C38F1AC92E7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427EBA14-9DF5-8D99-4669-9B6B6488B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142A0209-B346-E252-DA89-91B195978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9F8721-1AE4-0C24-0210-176658027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6EB2E4-E228-7249-8C80-531CA466A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22818B-E054-BB5B-5A8D-AD955EA9B5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756A5-7FA3-A34B-9C32-28C38972C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17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A820D-E609-B1A9-76F3-CBA35BD58E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634D2A-75AE-540F-5B5D-A1FE074592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2A6B3-FF28-59A7-3EF5-5FA441C3F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CC88F-9440-4A44-B945-788E015C3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57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B43A46-F14E-A1DC-7729-BF1201C89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995940-6CE8-CC18-FFCB-5A6C483589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72CD70-A558-69D6-3CBE-08B64435C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A40F4-D631-9849-A491-0935C6491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754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642124-0B7D-AE85-9933-9B2547E04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D88F41-8A5F-551D-FDD7-127CA56406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C2B112-99A1-F895-8E0E-A69BF1C2A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8F4ECCC-7BEA-1244-B4B0-994DC7FBD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99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7492D8-3C91-2F17-6DD2-2A25AC3AE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8730A8-FE0B-23E8-3699-F9D671ADF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4F9018-F8DB-1621-41A4-4CE1F361F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790A4675-8F40-6844-8489-7E79872C1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362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A12878-FA61-241F-35E7-22170C206C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D1C462-6AF1-C7D6-0B4D-49FCA45F0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997A5-EA54-CA76-5083-285A981A30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60DC70A9-CCC3-BC4C-BB25-0A0FC49CC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70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52458-3862-8CA3-922C-15DF4637CF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99660-7A3A-187A-9371-B3D91EC030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3B7CB-C383-12FA-FEC2-F84B8A9BA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FDCD7C13-1605-E546-91C4-95E51B804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82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1DD157-FB01-7655-16E4-88CDA5277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B2E410-D504-169D-A6B0-E434D89B3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4E1C4-6292-2636-9695-8E9484DB7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55EB1701-DE51-C944-A75D-471801F4C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229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271B-0856-1685-1591-A391D8B929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6835EA-91AF-A679-E297-A2AED129A8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3B7D48-2B12-65EF-64D5-E7DD00B28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B3833DDB-A2B0-AB44-AD29-E907D9252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52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E6F8EE-C4F2-8DE5-9A34-583F2AE57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82504A-E6F6-D544-9B0C-89D4D8ED2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44341D-E3EB-8F20-157F-7FBFEBDBB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1BEC5C23-6D1E-A04F-A186-8E554267A0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653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BCF0A-8026-80EB-B7D0-6D86D6A0D8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79A96-B25D-E591-69D5-E571327117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56AD-7306-8692-4EB4-F8F194006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A7E7DB2A-B667-4B4D-AB4C-C7681AF730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56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81D807-27F7-8A83-4122-5C0A4DCD0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5ED57E-B121-98BD-4DB5-CC129B57F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E40FC3-F995-EE97-CFFE-E9EF5A1FF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DF0AD-37FC-4A49-AD88-6A290EF4D1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326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CCC80-0981-1FF0-366A-FFD800FF6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59DAA-8D76-9DDF-D68F-0CE4A1AC3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83C70-752D-A1F9-643F-27E001002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4EAF360F-CF0E-9E4C-8D00-E80107F5E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462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E01F73-03CE-C914-40CD-76A67F8DFD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5C109E-6D92-CE65-C716-B0ECB5837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175A1-1D1A-6D46-CEB7-BEEA54458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29A99E59-4249-6E42-8814-2C59FEB4C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26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3C156-4BCB-366D-3F51-467272777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E81E0A-7C23-F9DC-BCD8-5AC09CA43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C2243B-19AB-4ACA-7A4C-8DEB6354A1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/>
            </a:lvl1pPr>
          </a:lstStyle>
          <a:p>
            <a:pPr>
              <a:defRPr/>
            </a:pPr>
            <a:fld id="{091E75F9-0C59-3740-AB7E-50F9DE9A8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873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2B3BC1-46FA-BB22-7ABE-3C24D4B343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E15FAE5-AFBC-AA44-AC92-B2B69AA17F5F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E296CF-9F59-18A3-26E3-D0CCE7D73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478751-8539-A588-5B1F-5057E3D4D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13BD70CC-EB69-1344-BAE5-BA38D69D2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614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E6D7A-947F-492F-E2FD-E3EB6C3BCA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1EB722DE-96C2-A740-974C-7E16BD30BD7E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501C52-F1B8-3E8B-5687-6A6F00B6A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46D101-DBA4-8E20-F212-6CFBCCCD0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B8935B0-2A62-D545-A644-EA715ADF25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6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D81D61-F42A-395E-6EDA-A071D8D2C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BC3239CB-C448-944C-BB73-43C75EF5882A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34C5BA-4E16-9175-E5F6-7A793C463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F5FC6C-DD94-4CD4-5233-93A9726FF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D38BF209-7096-A046-98D8-EBD09BBB1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645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C4CCE-B753-0C3F-CDD2-43C77C7DA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142EFB54-E274-5344-8CFC-1246C4173115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423B8-0810-C0DF-F0A5-7509A5CA6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2A49D-6E4B-3D7A-D2BE-C1E4331F02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82FF52A-EECD-D346-8256-411452D316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35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E2C70C-DF8D-7186-002D-A61DA560E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51D4819-41DD-764C-984E-BCFF9EC42A31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209664-CAB0-857F-24AE-F4DAEF198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0CF93C-2FAB-57B3-6479-12190AB95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2E80238D-5FF3-B14F-9F61-6EFE85FCF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23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49CBEA-4848-7CAB-0AAC-F0F1950643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4689D6F1-82A4-3747-8FD0-05C1CECD3BD1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9D30F7-D003-0A34-5FF2-7A87BDEA5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F21263-D70D-8492-C67F-585781945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37FA5CA1-EE4B-7443-9572-C390BC4C6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783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BAE096-5F05-C29B-13FF-925FC6FC85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ED6A226-58EB-9B48-AEEE-15A58499C758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0C1AC2-FB29-75BB-00E5-2ACB011EF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00CF06-7993-759A-D3AC-5117D8549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E0946468-492D-4142-B4A1-A67F1B89CD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953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B9A528-FABB-4EF3-8690-C2D247C31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BCD1A3-BD50-096E-E5FC-73481B956E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69EE3-78B1-A9D5-B966-C23019C708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FB9D1-738D-2045-A203-779992BDA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064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C20B1-FF41-4A3F-9179-0FA0E7295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42D0361F-E73C-3D4C-87CD-50D0E493AB94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1AAC6-67CE-D66F-C3F3-AE0EACAE8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E9F6B-5528-3A15-4B34-9FE8C2483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655F78F-DB24-A14D-A0A3-855A46A318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412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829D5-E8E8-7C10-6E1E-C68644D514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CD1C87AD-DBAD-3544-B682-3A93EF3647FC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A80F2-53BA-3AE7-A303-06FB180CF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2A853-5D89-7566-FC5C-37FC2F835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79007BA8-FA16-8E45-A7FE-75D25BAF16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7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7440E3-8E8C-3F6C-7280-38E5D9DC55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B4762597-495F-634A-B8D8-06401F05B60A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8D6CA0-E766-6C80-4054-0F01C22DB9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A48D50-A83E-695F-3CF4-44B0346B17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498FFF1B-6117-2C4C-B52D-80E1B344A8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966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7E9451-1E3D-80DB-0033-4D1A59C90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9138B046-608B-D947-AB27-E976C6F2C3BD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CA9C84-F8E5-7666-526B-7D3D68BFF1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6AE78B-5135-1CB1-1EA2-517D6B45EE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/>
            </a:lvl1pPr>
          </a:lstStyle>
          <a:p>
            <a:pPr>
              <a:defRPr/>
            </a:pPr>
            <a:fld id="{DC62DABD-5F1B-1442-8B53-939C9D7FA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195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29202F-896F-17F0-A7D2-CD351FA999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8B11F7-425E-860E-E8B0-1AA3461C1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4E3EE9-200D-E46A-D8B4-E08D74A5C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7C9E0-4EDA-0245-AC60-C2A916B96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251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37252B-5F57-4195-6AF3-429BFEA51D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7D0998-13A8-30B4-F791-3AEA40343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C2243F-53E6-8891-C64B-F95CC1D4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8111C-FEDC-4E4A-B7B1-1CEB94033C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65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7A477-4AF1-1551-3E48-E7C2937A3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742D5-DC62-BE89-00B5-33EFA1B9B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80BE2F-5507-D14C-A597-7D96BE184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858A9-9D1E-0A46-9517-C5F8F893B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066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07A793-200F-168B-77FF-389949AE6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CC985-7577-27E6-82B4-F36D047ECC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D0F38-70E4-717F-FBB1-74384FEE15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AD1CD-DB9C-5647-884C-515E84AB4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7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223796-BC6D-642F-A18C-0E73E224FB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89A072-0B9A-DEDE-EF1E-CCB12AAF0E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371095-A36B-01AE-2F4F-3DEC33F17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5F867-18E2-E147-B162-1765322C7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71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B01EE5-F74D-D06B-4682-AC1E18557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BE433F-9070-488A-1356-BF10E16174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E15CEE-E3F7-426F-6C03-C400D94C2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5F17E-A80E-0E4C-9214-E77FABD9C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22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C1C66-91A9-1F66-37DF-59E1B788A7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2329C0-9807-C07D-E0DA-A24DC5321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162E93-050D-94B5-EAE2-99762CF22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DC063-E351-424E-B933-C4E047484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466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BA39A8-A8E4-84E9-B40F-523516993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51D9CC-14CA-8D14-8157-0D009CDD34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A2B9B6-CEBE-1E77-F9F5-8CBB01EC0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B5D5A-354C-6B4E-8AB5-10D7824725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576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89FCA-ABE9-F340-64A9-ABAEA0CFA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7EDA02-8E03-1B9C-3916-43903911B5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552F5F-18F0-1397-1FD2-056403342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78251-841D-6F43-BA35-39957C29F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08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75095-6D54-7C2E-4074-F9E34190C2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BE6A4-7582-5FA2-4D19-748BAC6887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6AC80-2E6E-96FB-42D3-B7797E27E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1E3-9024-C24F-ACF1-2F3A5F10B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333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66C66A-AA38-ED5A-EECB-D96A2A4DDB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D2FEA9-7E90-D93A-9B70-EE2675C77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2C075D-7CE6-D925-DDE6-927A6DF52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63A65-EA4E-9C48-981B-B5BD07C62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391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18F1EE-B6F1-DC17-797B-0B71C5D1E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5C530-92A3-6CEC-914D-70F5748D2F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8D6649-1585-1EC6-2423-1EDD85E15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97235-3C4D-F745-AB44-F3EF3263B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604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577EB-1336-8F3B-74F1-EBD1FFD09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647E1D-1108-8CF3-F589-E78B4F6E8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129309-AB36-922C-AA19-C73EA509F7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73812-3E95-6042-B82B-5EC7AE53AB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579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FC8CB-7824-EF9C-9A02-0946B370B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C32C9-E633-29E5-722F-4DDB4BAE6E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68D64-767F-A4F1-5A9A-1E7591B07E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46A26-21F8-CC42-BA93-62576FB70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153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1DE4DC-9EBA-5032-FBE8-BDF213955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A25326-EC59-A4D3-DA66-69C1B49BC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968F5F-D96F-8EDD-4564-03D3E07FC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CC75A-FF2E-AD46-B86A-B15A2F9AD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460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D5EDE0-89B5-3EDD-6F29-949C19636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501B8-C423-D722-D94C-49CB14258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BF25B-FFAE-25D3-E52F-989F7CC506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1CB75-5362-6C46-9A9F-A9BB9158D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495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FCB56F-16AF-2986-E7E4-A1A082EF1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F9DB19-5B2C-5BCF-F84D-4C92553E16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35451C-AE83-6E41-BA08-56CADA238A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EA596-810F-C842-81A5-710122C4B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98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7AE6D6-278F-D999-CCA9-C923A697A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6B531F-952A-A497-4A85-77E82A617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1F97FA-4601-0882-10B7-D9601CA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2E2C-DCE6-DE45-818C-27077D31E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297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179DFA-6F97-6A48-C90D-FE67013B4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0771C8-AA01-35BE-F282-007B5778F9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5C12D1-BFD6-2449-198B-1CBFEA1CC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5170-ABCF-AB40-9895-F18AC9AAB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51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7F757B-F105-D480-1003-0E77CDA3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8DF1BC-1007-1D2C-5CC8-2E07B45770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92F64D-5ECD-EAC7-6729-65CBD3FA4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C7108-0CB5-894B-92BA-89CF74715D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305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0601B-E6E6-3FAC-599E-8BDA60C28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A3285-82A2-1AE3-5251-FDDC0B6AF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4D825-52F9-33A1-93CB-2EFC5F924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1F23-D2D3-4D4A-9F10-CBDBE7EF4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291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11F6B-B2C7-8DBB-FB2F-D386046AB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E6224-F980-3D69-BB2F-7A9DD9964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1A752-1ABD-6293-B6FF-B10778C57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4D0FC-DA9A-2C4F-97BA-0339152B7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878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015D0E-DDA2-BD86-7AA7-EBEB04BB4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EF020B-7A54-13C9-3113-37E9C8D8B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D060C-845E-BBDE-5AA7-A691F5732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841A-0922-F741-97AB-D8D1EAE94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306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A1CBC5-0DA7-C2F7-2F1D-12E39031F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706D4-F355-0622-387C-39FA88724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907BB0-5333-25FB-E191-B4D77AFA99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6E97C-5319-2747-9CC8-633F48548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567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317FCF-301A-C463-3DA6-648D57658A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D153A9-A219-CC63-4921-AB2260DDA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9FF9EE-8A65-EDD1-ACA9-E88536C5C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D3FD3-035F-F547-B839-2A5D4129C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9634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C359E9-BFC1-A5D8-6369-CA65553DDF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76E971-6BC9-EA69-3C1A-3C1FDFEDA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85421-91B1-E484-65E2-C9BEC4D7B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2D6B4-AE83-1B4D-A117-27CC10892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51EB29-FA03-5D3B-4915-977C8BF8A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A8324-F901-34A9-D0BA-B2E5C5827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7A36D-2CC4-E686-BD8B-6F2CEC12BC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2E1F-C4E4-1E47-A454-CFB40C235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861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604AE2-84A5-EFC4-A93D-FCB450208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F5594-4AF0-D8E9-ECA0-03B4F0A13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872A4-52CD-8D12-6A66-907A6055E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2E29C-5611-D54C-B1E6-D22340209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85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BE5E57-D507-6EA4-7EF2-1833BCFD9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A3B018F-E0D9-21E6-DA6E-A36CEA9748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6BEE24-3399-46F0-404A-F73DFE6DA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BF438-7AB7-E64A-BD20-E185483818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290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2BFACB-3721-589D-BF82-55683AF01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BB1A48-ADFF-6689-3C65-A7166017F2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83902D-93F5-3B85-2388-F028E55535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B64DD-0435-A847-B74B-E80826149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631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6144F7-1DF5-CA20-393E-9C887A73A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8302AC-894B-58AE-46F7-9D1FFCFD7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0A416C-9A5A-0313-6494-9979AE7A6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84674-99F9-9146-B72F-AB5ECF7589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4477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00846B-1C00-C594-0E9C-BC165F482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D139D5-664F-81C5-396C-92B612E5F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45C87C-FBDB-0FE3-3740-41DCEBC88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B7E52-0961-9B41-97F1-DA5C6CA25B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039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45CE07-705B-0AB5-2FF5-72B5270CBB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A4FC8-56FB-36AD-EFE9-559114CC19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F5B66-CF64-0107-BDA8-5AC8B5801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0FC62-E891-DA46-ACB9-22DCA7F3F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19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257439-EDA4-927D-00F8-CDFF511BF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F1FC7-AFAE-3051-F837-67B5DDEF3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7D5F8-F79D-9C20-8306-7A2FD93C7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8B2BC-3C3A-CC4C-8DB2-ADE70675F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186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294BBF-62EC-0016-BF51-3E15A34A92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AD2DBA-BFD5-9559-531B-101086A8A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7458F6-81BF-DD90-B462-BFF4C03BDF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B39B1-D02E-434A-8E02-1B2B3C5E7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075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5A5F7-F6C2-4E60-7CC7-D0112C76D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E779C-D78A-BD57-3385-59D2D010B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B7961-2547-FBB5-FB5A-A041792BA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20941-7581-9E49-A607-4C5C8BD6C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98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336DC1-5A5B-46DF-FB4C-0DA1891579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27135C3-AB9B-4F26-A92B-E77CCB91F6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D32715-3765-2A66-200D-0BAC36CEE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49D54-BDE7-004E-9EA7-6C596A625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58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93C6E-B7B3-89BF-E022-15B4815DD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C148B6-8C1A-E666-A7BC-09D6A24F5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7AF99-8032-4687-079A-9C9F7BD8B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A73B8-0683-1E41-873A-AAC711EBF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13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1A97C-3E9F-A146-46B0-61EEDE003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B54EE-240E-20B6-9758-A036F2300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5B75C-F9A6-0A9E-51F3-27AB829F7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9FBB7-F352-7647-88A4-A167C5F24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9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764772-311C-E6C9-C309-650A5B461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18B265-E68F-7EF0-F433-38DCF60294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DBB580-7F58-4C9B-87DE-492E10DE42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7D9481A-36BA-DA9B-D458-6DA5ED3B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B9AE365-31DA-0BC1-9CC3-3059BED526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28A830EF-CB73-A848-8A24-98C19FC768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D3E929B-98F9-8E15-3C72-CDA3CDEE9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F2CA2881-020C-50B3-BBE8-6A47B92CE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91B78F-F8E0-B14E-D69E-21E49C6253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E427631-1663-D5F3-AA28-FFD41CC87B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B9EEFF-90AB-0C61-D766-1FB9A8A4C4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D180FEA-9DE0-9941-B734-9E81BFB33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90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E007C70-0356-28FD-6355-0E639890E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207C602-040A-9971-2EC3-3E3806804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E39E5C-162A-B169-94F9-DCA2FA93F3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 smtClean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6F8900-B7E0-CD4F-9779-6AAC37F5BC48}" type="datetime1">
              <a:rPr lang="en-US" altLang="en-US"/>
              <a:pPr>
                <a:defRPr/>
              </a:pPr>
              <a:t>10/10/22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197682-836C-456B-0EA6-5F319E4713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195BFC-972F-D2B9-18CB-831C5ADC62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AB15F2-5C33-B64A-A32E-44EDA0E89B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27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900EAA-7F63-0434-B412-9F76FC189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BCE5EA-81B8-2681-7E39-93FFF0BF1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5D807E-5731-79B1-ED19-7FC24C3B6C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412E8A4-3182-7261-5F53-562DB6499B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2584B8-C19A-6182-CE34-4738F87A0E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20805D7-0D82-7E45-B590-F5E236AA7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98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F50C010-656A-D2C9-F12A-C8E0D5E1E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5BB83F0-DC7C-94AF-623E-D14638EC2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38C4767-473A-1A41-4CDE-8913C4FA2B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84150A-269E-3432-08E8-BC8ACCBE14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04DE09-50AA-E106-2702-1858332091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/>
            </a:lvl1pPr>
          </a:lstStyle>
          <a:p>
            <a:pPr>
              <a:defRPr/>
            </a:pPr>
            <a:fld id="{DA7B2441-59DD-1C41-945D-0565FB6A9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6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75D482A-5D52-ABD3-9802-6E5CDDE53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49AA57B-5252-65AD-2B3D-A2C69DA7F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24A55E-7899-E169-4E05-9A7ACEB149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1431F7E-5CD8-0F0B-014B-A049045B11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1A3F0F-A41A-A5F5-19C2-581FD44D57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99B8E70-F64F-7A41-9217-45C3CD95A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26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mars avalanche.jpg">
            <a:extLst>
              <a:ext uri="{FF2B5EF4-FFF2-40B4-BE49-F238E27FC236}">
                <a16:creationId xmlns:a16="http://schemas.microsoft.com/office/drawing/2014/main" id="{0D4E47C7-597E-94D4-41CE-7FA35A20B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1034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>
            <a:extLst>
              <a:ext uri="{FF2B5EF4-FFF2-40B4-BE49-F238E27FC236}">
                <a16:creationId xmlns:a16="http://schemas.microsoft.com/office/drawing/2014/main" id="{5299870F-9064-122A-610B-2A610A1E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baseline="0">
                <a:solidFill>
                  <a:schemeClr val="tx2"/>
                </a:solidFill>
              </a:rPr>
              <a:t>Where is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baseline="0">
                <a:solidFill>
                  <a:schemeClr val="tx2"/>
                </a:solidFill>
              </a:rPr>
              <a:t>this?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E1F482F-716E-20A7-1104-54EE3CC7E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  <a:ea typeface="ＭＳ Ｐゴシック" panose="020B0600070205080204" pitchFamily="34" charset="-128"/>
              </a:rPr>
              <a:t>Planetary Surfaces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5" descr="AACHCRN0">
            <a:extLst>
              <a:ext uri="{FF2B5EF4-FFF2-40B4-BE49-F238E27FC236}">
                <a16:creationId xmlns:a16="http://schemas.microsoft.com/office/drawing/2014/main" id="{1D8094D1-E05A-4A38-63EA-9BB3772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447800"/>
            <a:ext cx="77470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8">
            <a:extLst>
              <a:ext uri="{FF2B5EF4-FFF2-40B4-BE49-F238E27FC236}">
                <a16:creationId xmlns:a16="http://schemas.microsoft.com/office/drawing/2014/main" id="{1845D58C-771F-A706-DBC3-427637B8C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Ishtar Terra and Cleopatra Crater</a:t>
            </a:r>
          </a:p>
        </p:txBody>
      </p:sp>
      <p:sp>
        <p:nvSpPr>
          <p:cNvPr id="70659" name="Text Box 9">
            <a:extLst>
              <a:ext uri="{FF2B5EF4-FFF2-40B4-BE49-F238E27FC236}">
                <a16:creationId xmlns:a16="http://schemas.microsoft.com/office/drawing/2014/main" id="{963C6208-223A-5067-2E10-293811D62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486400"/>
            <a:ext cx="7364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Maxwell Montes is elevated red region             Cleopatra impact crater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>
            <a:extLst>
              <a:ext uri="{FF2B5EF4-FFF2-40B4-BE49-F238E27FC236}">
                <a16:creationId xmlns:a16="http://schemas.microsoft.com/office/drawing/2014/main" id="{DE1DC355-41CD-351B-4535-03EBA9B6D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Tectonic/Volcanic Features</a:t>
            </a:r>
          </a:p>
        </p:txBody>
      </p:sp>
      <p:pic>
        <p:nvPicPr>
          <p:cNvPr id="72706" name="Picture 6" descr="AACHCRO0">
            <a:extLst>
              <a:ext uri="{FF2B5EF4-FFF2-40B4-BE49-F238E27FC236}">
                <a16:creationId xmlns:a16="http://schemas.microsoft.com/office/drawing/2014/main" id="{35871920-5128-6B26-49FD-B7106E4A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143000"/>
            <a:ext cx="63500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7" name="Text Box 7">
            <a:extLst>
              <a:ext uri="{FF2B5EF4-FFF2-40B4-BE49-F238E27FC236}">
                <a16:creationId xmlns:a16="http://schemas.microsoft.com/office/drawing/2014/main" id="{3512D283-C311-9BA1-F46E-4B03A58C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327525"/>
            <a:ext cx="6477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intersecting ridges indicate compression faulting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dark regions show lava flooding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                                                         lava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6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6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>
            <a:extLst>
              <a:ext uri="{FF2B5EF4-FFF2-40B4-BE49-F238E27FC236}">
                <a16:creationId xmlns:a16="http://schemas.microsoft.com/office/drawing/2014/main" id="{8EA7B305-18B9-6144-62A5-1B5DF05D8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Pancakes</a:t>
            </a:r>
          </a:p>
        </p:txBody>
      </p:sp>
      <p:sp>
        <p:nvSpPr>
          <p:cNvPr id="267269" name="Text Box 5">
            <a:extLst>
              <a:ext uri="{FF2B5EF4-FFF2-40B4-BE49-F238E27FC236}">
                <a16:creationId xmlns:a16="http://schemas.microsoft.com/office/drawing/2014/main" id="{B149DFAF-42B8-4548-60F3-51B4F035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403725"/>
            <a:ext cx="83137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pancake domes                              3D view looking toward right 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                                                center of pancakes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20-50 km across … 100-1000 m high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very thick silicate flows on level surface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extrusion and subsequent surface stretching … and collapse(?)</a:t>
            </a:r>
          </a:p>
        </p:txBody>
      </p:sp>
      <p:pic>
        <p:nvPicPr>
          <p:cNvPr id="74755" name="Picture 6" descr="AACHCRQ0">
            <a:extLst>
              <a:ext uri="{FF2B5EF4-FFF2-40B4-BE49-F238E27FC236}">
                <a16:creationId xmlns:a16="http://schemas.microsoft.com/office/drawing/2014/main" id="{F1E0D4BC-BDDB-6D09-0215-3B7E64D6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1063"/>
            <a:ext cx="86487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7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7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7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>
            <a:extLst>
              <a:ext uri="{FF2B5EF4-FFF2-40B4-BE49-F238E27FC236}">
                <a16:creationId xmlns:a16="http://schemas.microsoft.com/office/drawing/2014/main" id="{81D49B00-8B4E-DA30-DD67-4DD08D837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Coronae = Shield Volcanoes</a:t>
            </a:r>
          </a:p>
        </p:txBody>
      </p:sp>
      <p:sp>
        <p:nvSpPr>
          <p:cNvPr id="113666" name="Text Box 4">
            <a:extLst>
              <a:ext uri="{FF2B5EF4-FFF2-40B4-BE49-F238E27FC236}">
                <a16:creationId xmlns:a16="http://schemas.microsoft.com/office/drawing/2014/main" id="{4F7FAE47-0257-12DB-B6F1-30486EFD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2013"/>
            <a:ext cx="3733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Aine Corona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300 to 1000+ km across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upwelled mantle material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older than pancakes and craters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arachnoids look like coronae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but smaller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6803" name="Picture 2" descr="A picture containing standing, child, person, water&#10;&#10;Description automatically generated">
            <a:extLst>
              <a:ext uri="{FF2B5EF4-FFF2-40B4-BE49-F238E27FC236}">
                <a16:creationId xmlns:a16="http://schemas.microsoft.com/office/drawing/2014/main" id="{2D58E4A9-BC0E-0A29-9D04-109C19451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82663"/>
            <a:ext cx="5257800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27DAA067-B022-A4A4-2005-506204F9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36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36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36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7EA286A8-D9EA-B516-693D-BB16AB6EA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Global View</a:t>
            </a:r>
          </a:p>
        </p:txBody>
      </p:sp>
      <p:sp>
        <p:nvSpPr>
          <p:cNvPr id="115714" name="Text Box 3">
            <a:extLst>
              <a:ext uri="{FF2B5EF4-FFF2-40B4-BE49-F238E27FC236}">
                <a16:creationId xmlns:a16="http://schemas.microsoft.com/office/drawing/2014/main" id="{63EBD987-FE8F-145E-BC79-85038481F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75325"/>
            <a:ext cx="883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Tharsis volcanoes, Valles Marineris         Hellas impact, southern mountains</a:t>
            </a:r>
          </a:p>
        </p:txBody>
      </p:sp>
      <p:pic>
        <p:nvPicPr>
          <p:cNvPr id="78851" name="Picture 4" descr="AACHCSD0">
            <a:extLst>
              <a:ext uri="{FF2B5EF4-FFF2-40B4-BE49-F238E27FC236}">
                <a16:creationId xmlns:a16="http://schemas.microsoft.com/office/drawing/2014/main" id="{861B9690-66F2-A399-1E38-3248CD26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069975"/>
            <a:ext cx="77470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3">
            <a:extLst>
              <a:ext uri="{FF2B5EF4-FFF2-40B4-BE49-F238E27FC236}">
                <a16:creationId xmlns:a16="http://schemas.microsoft.com/office/drawing/2014/main" id="{FF4966AB-B39B-9E18-6AA6-2E378735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165225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55C78842-912E-05A4-2A28-602F76D43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Olympus Mons</a:t>
            </a:r>
          </a:p>
        </p:txBody>
      </p:sp>
      <p:sp>
        <p:nvSpPr>
          <p:cNvPr id="117762" name="Text Box 3">
            <a:extLst>
              <a:ext uri="{FF2B5EF4-FFF2-40B4-BE49-F238E27FC236}">
                <a16:creationId xmlns:a16="http://schemas.microsoft.com/office/drawing/2014/main" id="{0006F908-3376-5B8D-D31F-4286A68D0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0"/>
            <a:ext cx="54102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largest volcano in the Solar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of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Tharsis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region = 4000 km wide, 10 km high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Oly Mons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 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Mauna Loa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600 km            across                120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27 km              high		   9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(18 km over plateau)</a:t>
            </a:r>
          </a:p>
        </p:txBody>
      </p:sp>
      <p:pic>
        <p:nvPicPr>
          <p:cNvPr id="80899" name="Picture 7" descr="AACHCSG0">
            <a:extLst>
              <a:ext uri="{FF2B5EF4-FFF2-40B4-BE49-F238E27FC236}">
                <a16:creationId xmlns:a16="http://schemas.microsoft.com/office/drawing/2014/main" id="{BC87D7DD-65E8-F885-C537-ABC0A5FE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4102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mars">
            <a:extLst>
              <a:ext uri="{FF2B5EF4-FFF2-40B4-BE49-F238E27FC236}">
                <a16:creationId xmlns:a16="http://schemas.microsoft.com/office/drawing/2014/main" id="{43A36F6E-80BC-D4DF-0C9B-5F89D161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838200"/>
            <a:ext cx="28035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7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7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77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7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77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D388AA1A-D0B8-C170-AECC-F7BA13244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Flows</a:t>
            </a:r>
          </a:p>
        </p:txBody>
      </p:sp>
      <p:sp>
        <p:nvSpPr>
          <p:cNvPr id="271363" name="Text Box 3">
            <a:extLst>
              <a:ext uri="{FF2B5EF4-FFF2-40B4-BE49-F238E27FC236}">
                <a16:creationId xmlns:a16="http://schemas.microsoft.com/office/drawing/2014/main" id="{FD2C4228-6CB0-FD8D-DAC2-B145FE24B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51525"/>
            <a:ext cx="891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water flow                         lava flow                                 ???</a:t>
            </a:r>
          </a:p>
        </p:txBody>
      </p:sp>
      <p:pic>
        <p:nvPicPr>
          <p:cNvPr id="271365" name="Picture 5" descr="mars">
            <a:extLst>
              <a:ext uri="{FF2B5EF4-FFF2-40B4-BE49-F238E27FC236}">
                <a16:creationId xmlns:a16="http://schemas.microsoft.com/office/drawing/2014/main" id="{D58C6321-0FA2-B1B3-E057-7ED7DBD8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1066800"/>
            <a:ext cx="157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6" name="Picture 6" descr="mars">
            <a:extLst>
              <a:ext uri="{FF2B5EF4-FFF2-40B4-BE49-F238E27FC236}">
                <a16:creationId xmlns:a16="http://schemas.microsoft.com/office/drawing/2014/main" id="{A3D94251-6C77-538E-DD20-EFD4B7E9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1606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7" name="Picture 7" descr="mars">
            <a:extLst>
              <a:ext uri="{FF2B5EF4-FFF2-40B4-BE49-F238E27FC236}">
                <a16:creationId xmlns:a16="http://schemas.microsoft.com/office/drawing/2014/main" id="{D3237D58-FC9E-A77C-994D-E93F6A16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1066800"/>
            <a:ext cx="19129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DF81A6D3-CD05-2979-705E-64D565052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Mars Highlights (mostly MGS)</a:t>
            </a:r>
          </a:p>
        </p:txBody>
      </p:sp>
      <p:sp>
        <p:nvSpPr>
          <p:cNvPr id="275459" name="Text Box 3">
            <a:extLst>
              <a:ext uri="{FF2B5EF4-FFF2-40B4-BE49-F238E27FC236}">
                <a16:creationId xmlns:a16="http://schemas.microsoft.com/office/drawing/2014/main" id="{4873849D-1811-25D6-92C4-5587FDE7F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55725"/>
            <a:ext cx="861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evidence of remnant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magnetic field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most accurate topographic map in Solar System, revealing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pole-to-pole slope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(southern hemisphere 1-4 km higher than mean)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two distinct crustal thicknesses --- 32 km in north, 58 km in south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layering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by both volcanic and water sloshing processes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ploshy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craters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are shallower than Moon’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 definitive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water flow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features --- channels, teardrop islands, dendritic systems,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flood plains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 hematite deposits that likely occurred in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hydrothermal environments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 dunes, dust devils, etc., that directly show role of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9.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evolution of polar caps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10.  probable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sub-surface H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 in abundance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75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5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75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75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75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5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F06612DB-5DD1-EF97-2C0A-BCB733660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9342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A Martian Vacation: H</a:t>
            </a:r>
            <a:r>
              <a:rPr lang="en-US" altLang="en-US" b="1" baseline="-25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O</a:t>
            </a:r>
          </a:p>
        </p:txBody>
      </p:sp>
      <p:pic>
        <p:nvPicPr>
          <p:cNvPr id="276484" name="Picture 4" descr="AACHCSM0">
            <a:extLst>
              <a:ext uri="{FF2B5EF4-FFF2-40B4-BE49-F238E27FC236}">
                <a16:creationId xmlns:a16="http://schemas.microsoft.com/office/drawing/2014/main" id="{44C5958A-E2BB-46B7-30B9-0EA48368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03288"/>
            <a:ext cx="55181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5" name="Picture 5" descr="AACHCSZ0">
            <a:extLst>
              <a:ext uri="{FF2B5EF4-FFF2-40B4-BE49-F238E27FC236}">
                <a16:creationId xmlns:a16="http://schemas.microsoft.com/office/drawing/2014/main" id="{8C16505F-F5AF-E1F1-171E-4D12AEF6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987925"/>
            <a:ext cx="42799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7" name="Picture 7" descr="mars">
            <a:extLst>
              <a:ext uri="{FF2B5EF4-FFF2-40B4-BE49-F238E27FC236}">
                <a16:creationId xmlns:a16="http://schemas.microsoft.com/office/drawing/2014/main" id="{98C2692F-4FB4-8E8B-97A1-3316400A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9950" cy="83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8" name="Picture 8" descr="mars">
            <a:extLst>
              <a:ext uri="{FF2B5EF4-FFF2-40B4-BE49-F238E27FC236}">
                <a16:creationId xmlns:a16="http://schemas.microsoft.com/office/drawing/2014/main" id="{5506E7FA-28D4-5785-30D4-0E7AB192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F8D146AB-FAC3-F71A-54C2-353D8B148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4419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A Martian Vacation via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Mars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Reconnaissance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Orbiter 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(MRO)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>
            <a:extLst>
              <a:ext uri="{FF2B5EF4-FFF2-40B4-BE49-F238E27FC236}">
                <a16:creationId xmlns:a16="http://schemas.microsoft.com/office/drawing/2014/main" id="{FE1F482F-716E-20A7-1104-54EE3CC7E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Didymos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+ </a:t>
            </a:r>
            <a:r>
              <a:rPr lang="en-US" altLang="en-US" b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Dimorphos</a:t>
            </a:r>
            <a:endParaRPr lang="en-US" altLang="en-US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2D7C2DF-1479-49B2-C6DF-C776467D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892628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0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 descr="ESP_026051_2160.jpg">
            <a:extLst>
              <a:ext uri="{FF2B5EF4-FFF2-40B4-BE49-F238E27FC236}">
                <a16:creationId xmlns:a16="http://schemas.microsoft.com/office/drawing/2014/main" id="{F691019B-D508-E13F-DDFA-807911E3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4">
            <a:extLst>
              <a:ext uri="{FF2B5EF4-FFF2-40B4-BE49-F238E27FC236}">
                <a16:creationId xmlns:a16="http://schemas.microsoft.com/office/drawing/2014/main" id="{7197714F-1396-919F-98AF-9C0DB8AB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943600"/>
            <a:ext cx="2644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Dust Devil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3" descr="ESP_025769_2435.jpg">
            <a:extLst>
              <a:ext uri="{FF2B5EF4-FFF2-40B4-BE49-F238E27FC236}">
                <a16:creationId xmlns:a16="http://schemas.microsoft.com/office/drawing/2014/main" id="{60A95873-5F0B-9DB7-2218-53362A196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4988" y="0"/>
            <a:ext cx="1729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4">
            <a:extLst>
              <a:ext uri="{FF2B5EF4-FFF2-40B4-BE49-F238E27FC236}">
                <a16:creationId xmlns:a16="http://schemas.microsoft.com/office/drawing/2014/main" id="{AD3AABA1-51CE-879E-EAFE-8F119A400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5935663"/>
            <a:ext cx="31765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Crater Dunes</a:t>
            </a:r>
          </a:p>
        </p:txBody>
      </p:sp>
      <p:pic>
        <p:nvPicPr>
          <p:cNvPr id="68612" name="Picture 7" descr="ESP_025769_2435_RED.browse.jpg">
            <a:extLst>
              <a:ext uri="{FF2B5EF4-FFF2-40B4-BE49-F238E27FC236}">
                <a16:creationId xmlns:a16="http://schemas.microsoft.com/office/drawing/2014/main" id="{EB941486-C21D-34FB-5F0A-AD1BE3E9C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517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5" descr="ESP_025754_2650.jpg">
            <a:extLst>
              <a:ext uri="{FF2B5EF4-FFF2-40B4-BE49-F238E27FC236}">
                <a16:creationId xmlns:a16="http://schemas.microsoft.com/office/drawing/2014/main" id="{43C126C5-1120-25BA-E9D8-1632537C4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6" descr="ESP_025754_2650_RED.browse.jpg">
            <a:extLst>
              <a:ext uri="{FF2B5EF4-FFF2-40B4-BE49-F238E27FC236}">
                <a16:creationId xmlns:a16="http://schemas.microsoft.com/office/drawing/2014/main" id="{F3A7E654-8FB0-D671-F85B-824B04360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541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8">
            <a:extLst>
              <a:ext uri="{FF2B5EF4-FFF2-40B4-BE49-F238E27FC236}">
                <a16:creationId xmlns:a16="http://schemas.microsoft.com/office/drawing/2014/main" id="{FC9FE724-45CA-F251-9987-65D8C6D08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953000"/>
            <a:ext cx="37909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Spring Sandfall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North Polar Erg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8DA919F-2E33-7A5E-7989-E6FD85E78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38" y="1200150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basaltic sand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ESP_025693_2640.jpg">
            <a:extLst>
              <a:ext uri="{FF2B5EF4-FFF2-40B4-BE49-F238E27FC236}">
                <a16:creationId xmlns:a16="http://schemas.microsoft.com/office/drawing/2014/main" id="{BF2C1D40-8FEE-E0F5-04E3-BE35A2ED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4988" y="0"/>
            <a:ext cx="1729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7">
            <a:extLst>
              <a:ext uri="{FF2B5EF4-FFF2-40B4-BE49-F238E27FC236}">
                <a16:creationId xmlns:a16="http://schemas.microsoft.com/office/drawing/2014/main" id="{0BE1A626-01FF-5318-2832-828DD4751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257800"/>
            <a:ext cx="38560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Steep Scarps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Avalanche Zone</a:t>
            </a:r>
          </a:p>
        </p:txBody>
      </p:sp>
      <p:pic>
        <p:nvPicPr>
          <p:cNvPr id="2" name="Picture 1" descr="mars avalanche.jpg">
            <a:extLst>
              <a:ext uri="{FF2B5EF4-FFF2-40B4-BE49-F238E27FC236}">
                <a16:creationId xmlns:a16="http://schemas.microsoft.com/office/drawing/2014/main" id="{6140D172-1EF4-57A6-9962-53ACEA534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762000"/>
            <a:ext cx="6858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7">
            <a:extLst>
              <a:ext uri="{FF2B5EF4-FFF2-40B4-BE49-F238E27FC236}">
                <a16:creationId xmlns:a16="http://schemas.microsoft.com/office/drawing/2014/main" id="{ADFC80C4-0A92-CE03-CA09-0B30E42CC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5257800"/>
            <a:ext cx="36814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Olympus Mons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Cones</a:t>
            </a:r>
          </a:p>
        </p:txBody>
      </p:sp>
      <p:pic>
        <p:nvPicPr>
          <p:cNvPr id="111618" name="Picture 3" descr="ESP_012363_2145.jpg">
            <a:extLst>
              <a:ext uri="{FF2B5EF4-FFF2-40B4-BE49-F238E27FC236}">
                <a16:creationId xmlns:a16="http://schemas.microsoft.com/office/drawing/2014/main" id="{CFC7DD93-DC48-E357-3212-19223ABD6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9144000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5" descr="ESP_025913_1945.jpg">
            <a:extLst>
              <a:ext uri="{FF2B5EF4-FFF2-40B4-BE49-F238E27FC236}">
                <a16:creationId xmlns:a16="http://schemas.microsoft.com/office/drawing/2014/main" id="{21EC1F77-CFDF-4CD8-DB42-3E193084F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6">
            <a:extLst>
              <a:ext uri="{FF2B5EF4-FFF2-40B4-BE49-F238E27FC236}">
                <a16:creationId xmlns:a16="http://schemas.microsoft.com/office/drawing/2014/main" id="{395809F7-AE07-51CB-1F97-F2F621833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943600"/>
            <a:ext cx="3271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Slope Streaks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CBBFFA86-8BB5-8645-42D0-22BBD4977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Not All Craters Alike</a:t>
            </a:r>
          </a:p>
        </p:txBody>
      </p:sp>
      <p:sp>
        <p:nvSpPr>
          <p:cNvPr id="273411" name="Text Box 3">
            <a:extLst>
              <a:ext uri="{FF2B5EF4-FFF2-40B4-BE49-F238E27FC236}">
                <a16:creationId xmlns:a16="http://schemas.microsoft.com/office/drawing/2014/main" id="{3D6501A6-6D74-6862-A085-F5673C35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800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Moon                                                           Mars</a:t>
            </a:r>
          </a:p>
        </p:txBody>
      </p:sp>
      <p:pic>
        <p:nvPicPr>
          <p:cNvPr id="115715" name="Picture 6" descr="AACHCSH0">
            <a:extLst>
              <a:ext uri="{FF2B5EF4-FFF2-40B4-BE49-F238E27FC236}">
                <a16:creationId xmlns:a16="http://schemas.microsoft.com/office/drawing/2014/main" id="{B65400D4-9685-38E7-5658-ACF59CE6D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46188"/>
            <a:ext cx="799465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2F3E4-855B-4EC0-26A2-912076288F06}"/>
              </a:ext>
            </a:extLst>
          </p:cNvPr>
          <p:cNvSpPr/>
          <p:nvPr/>
        </p:nvSpPr>
        <p:spPr bwMode="auto">
          <a:xfrm>
            <a:off x="423332" y="5394325"/>
            <a:ext cx="8180917" cy="3968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10CC82D7-FA0C-DA06-8FCA-2F66662C1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Surfaces via Cratering</a:t>
            </a:r>
          </a:p>
        </p:txBody>
      </p:sp>
      <p:sp>
        <p:nvSpPr>
          <p:cNvPr id="288771" name="Text Box 3">
            <a:extLst>
              <a:ext uri="{FF2B5EF4-FFF2-40B4-BE49-F238E27FC236}">
                <a16:creationId xmlns:a16="http://schemas.microsoft.com/office/drawing/2014/main" id="{85E3C7FB-08EE-CF11-8498-AD11055A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46125"/>
            <a:ext cx="8915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cratering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*SMACK*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five types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microcrater	sub-cm		micrometeorites, dust	airless bodies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simple	few km		small impactors		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diameter:depth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~ 5:1 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complex	few 100 km	large impactors		central peak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basin  	1000+ km	giant impactors		concentric rings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palimpsest			mutated old craters (ice flows) / melted impact</a:t>
            </a:r>
          </a:p>
        </p:txBody>
      </p:sp>
      <p:pic>
        <p:nvPicPr>
          <p:cNvPr id="117763" name="Picture 4" descr="Crater3_1280">
            <a:extLst>
              <a:ext uri="{FF2B5EF4-FFF2-40B4-BE49-F238E27FC236}">
                <a16:creationId xmlns:a16="http://schemas.microsoft.com/office/drawing/2014/main" id="{D5EC0A43-3EB2-EE43-D4BC-6E40FE8AB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671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5" descr="crater2">
            <a:extLst>
              <a:ext uri="{FF2B5EF4-FFF2-40B4-BE49-F238E27FC236}">
                <a16:creationId xmlns:a16="http://schemas.microsoft.com/office/drawing/2014/main" id="{15D4969E-2A39-24F3-E734-A029B2AD2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671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8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34B0A2E3-F977-0C65-F180-471557A69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solidFill>
                  <a:srgbClr val="FFFFFF"/>
                </a:solidFill>
                <a:ea typeface="ＭＳ Ｐゴシック" panose="020B0600070205080204" pitchFamily="34" charset="-128"/>
              </a:rPr>
              <a:t>Surfaces via Cratering</a:t>
            </a:r>
          </a:p>
        </p:txBody>
      </p:sp>
      <p:pic>
        <p:nvPicPr>
          <p:cNvPr id="119811" name="Picture 1" descr="Tycho_LRO.png">
            <a:extLst>
              <a:ext uri="{FF2B5EF4-FFF2-40B4-BE49-F238E27FC236}">
                <a16:creationId xmlns:a16="http://schemas.microsoft.com/office/drawing/2014/main" id="{422A4469-FF1A-8C4F-959B-3301E65D2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8DC724CC-95C7-6B04-36C0-8971B0DB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838200"/>
            <a:ext cx="198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complex = Tycho</a:t>
            </a: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Moon</a:t>
            </a:r>
          </a:p>
        </p:txBody>
      </p:sp>
      <p:pic>
        <p:nvPicPr>
          <p:cNvPr id="119813" name="Picture 2" descr="M122129845-linne-400x400.png">
            <a:extLst>
              <a:ext uri="{FF2B5EF4-FFF2-40B4-BE49-F238E27FC236}">
                <a16:creationId xmlns:a16="http://schemas.microsoft.com/office/drawing/2014/main" id="{B82C08CD-F38E-00FE-4958-DE1AA6B87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0D01FB0A-F877-40F2-4F80-E6DBCDFC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838200"/>
            <a:ext cx="175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simple = Linne</a:t>
            </a: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Moon</a:t>
            </a:r>
          </a:p>
        </p:txBody>
      </p:sp>
      <p:pic>
        <p:nvPicPr>
          <p:cNvPr id="119815" name="Picture 3" descr="the-moonsschrdinger-basin-according-to-lunar-convention-craters-more-than-186-miles-across-are.jpg">
            <a:extLst>
              <a:ext uri="{FF2B5EF4-FFF2-40B4-BE49-F238E27FC236}">
                <a16:creationId xmlns:a16="http://schemas.microsoft.com/office/drawing/2014/main" id="{4701FE65-CD32-AC5B-8A9D-37E8729DB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859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DEF60EF7-11D9-28D9-FDD1-478BCC544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962400"/>
            <a:ext cx="2241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basin = Schrodinger</a:t>
            </a: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Moon</a:t>
            </a:r>
          </a:p>
        </p:txBody>
      </p:sp>
      <p:pic>
        <p:nvPicPr>
          <p:cNvPr id="119817" name="Picture 4" descr="Fig-15-Memphis-Facula-is-a-340-km-diameter-palimpsest-on-Ganymede-The-high-albedo.png">
            <a:extLst>
              <a:ext uri="{FF2B5EF4-FFF2-40B4-BE49-F238E27FC236}">
                <a16:creationId xmlns:a16="http://schemas.microsoft.com/office/drawing/2014/main" id="{CA9A2AF2-97BF-6772-4EC7-63D91B936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05263"/>
            <a:ext cx="27432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8857A86F-0061-D80C-FDBF-8148369BD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016375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palimpsest = Memphis </a:t>
            </a: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Facula on Ganymede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8D0BF84D-D90C-CEB4-8671-79D89DBDE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Cratering Features</a:t>
            </a:r>
          </a:p>
        </p:txBody>
      </p:sp>
      <p:sp>
        <p:nvSpPr>
          <p:cNvPr id="261123" name="Text Box 3">
            <a:extLst>
              <a:ext uri="{FF2B5EF4-FFF2-40B4-BE49-F238E27FC236}">
                <a16:creationId xmlns:a16="http://schemas.microsoft.com/office/drawing/2014/main" id="{D24D70E3-BF36-9AC1-29D9-0BE572ED8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79525"/>
            <a:ext cx="89154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primary crater		initial impact hole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ejecta blanket		debris field to ~ 1 crater diameter beyond rim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	          rocky or sploshy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secondary craters	rocks ejected from primary impact site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rays			linear, formed by powdered/resolidified magma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breccia		high T/P minerals found lining the crater walls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 regolith		produced by micrometeorites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 focused features	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weird terrain” on Mercury (not on icy worlds)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1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1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1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1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1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>
            <a:extLst>
              <a:ext uri="{FF2B5EF4-FFF2-40B4-BE49-F238E27FC236}">
                <a16:creationId xmlns:a16="http://schemas.microsoft.com/office/drawing/2014/main" id="{09BF10CA-88C1-048A-4ECC-2B3092718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Solar System Explorers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1.  What is the (annual) parallax of an Oort Cloud member at 0.2 parsecs?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2.  If the Earth orbited an M1V dwarf  (mass ~0.5 M</a:t>
                </a:r>
                <a:r>
                  <a:rPr lang="en-US" altLang="en-US" sz="2000" baseline="-25000" dirty="0">
                    <a:latin typeface="Wingdings" pitchFamily="2" charset="2"/>
                    <a:ea typeface="ＭＳ Ｐゴシック" panose="020B0600070205080204" pitchFamily="34" charset="-128"/>
                    <a:sym typeface="Wingdings" pitchFamily="2" charset="2"/>
                  </a:rPr>
                  <a:t>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) in 4 years, what would the semimajor axis of our orbit be?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3.  If Titan has </a:t>
                </a:r>
                <a:r>
                  <a:rPr lang="en-US" altLang="ja-JP" sz="2000" dirty="0">
                    <a:ea typeface="ＭＳ Ｐゴシック" panose="020B0600070205080204" pitchFamily="34" charset="-128"/>
                  </a:rPr>
                  <a:t>a temperature of 94 K, at what wavelength does it emit the most photons?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4.  The Sun as a red giant will swell to ~100 times its present size and will drop in temperature to ~2900K.  By how much will its luminosity be different than today’s?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5.  Venus has V ~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en-US" sz="2000" dirty="0">
                    <a:ea typeface="ＭＳ Ｐゴシック" panose="020B0600070205080204" pitchFamily="34" charset="-128"/>
                  </a:rPr>
                  <a:t>4 and is at a distance of ~10</a:t>
                </a:r>
                <a:r>
                  <a:rPr lang="en-US" altLang="en-US" sz="2000" baseline="30000" dirty="0">
                    <a:ea typeface="ＭＳ Ｐゴシック" panose="020B0600070205080204" pitchFamily="34" charset="-128"/>
                  </a:rPr>
                  <a:t>-6 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parsec.  What is its absolute magnitude M</a:t>
                </a:r>
                <a:r>
                  <a:rPr lang="en-US" altLang="en-US" sz="2000" baseline="-25000" dirty="0">
                    <a:ea typeface="ＭＳ Ｐゴシック" panose="020B0600070205080204" pitchFamily="34" charset="-128"/>
                  </a:rPr>
                  <a:t>V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…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B. About how much more sunlight does the bright side of Mercury receive compared to Pluto?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…</a:t>
                </a:r>
                <a:endParaRPr lang="en-US" altLang="en-US" sz="2000" dirty="0"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  <a:blipFill>
                <a:blip r:embed="rId3"/>
                <a:stretch>
                  <a:fillRect l="-711" t="-610" r="-284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8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7688BF39-44D7-44FF-A030-83A1878A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124200"/>
            <a:ext cx="3529280" cy="3504669"/>
          </a:xfrm>
          <a:prstGeom prst="rect">
            <a:avLst/>
          </a:prstGeom>
        </p:spPr>
      </p:pic>
      <p:pic>
        <p:nvPicPr>
          <p:cNvPr id="7" name="Picture 6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C05FE227-44C3-0715-D7F9-DDBAB583C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1600" y="0"/>
            <a:ext cx="6879584" cy="3869766"/>
          </a:xfrm>
          <a:prstGeom prst="rect">
            <a:avLst/>
          </a:prstGeom>
        </p:spPr>
      </p:pic>
      <p:sp>
        <p:nvSpPr>
          <p:cNvPr id="121857" name="Rectangle 2">
            <a:extLst>
              <a:ext uri="{FF2B5EF4-FFF2-40B4-BE49-F238E27FC236}">
                <a16:creationId xmlns:a16="http://schemas.microsoft.com/office/drawing/2014/main" id="{8D0BF84D-D90C-CEB4-8671-79D89DBDE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Mercury</a:t>
            </a:r>
          </a:p>
        </p:txBody>
      </p:sp>
      <p:pic>
        <p:nvPicPr>
          <p:cNvPr id="5" name="Picture 4" descr="Chart, diagram, sunburst chart&#10;&#10;Description automatically generated">
            <a:extLst>
              <a:ext uri="{FF2B5EF4-FFF2-40B4-BE49-F238E27FC236}">
                <a16:creationId xmlns:a16="http://schemas.microsoft.com/office/drawing/2014/main" id="{8A722401-F6B9-51B8-A8E5-8C31EC105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200" y="2514600"/>
            <a:ext cx="3236078" cy="21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8D0BF84D-D90C-CEB4-8671-79D89DBDE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Mercury</a:t>
            </a:r>
          </a:p>
        </p:txBody>
      </p:sp>
      <p:pic>
        <p:nvPicPr>
          <p:cNvPr id="4" name="Picture 3" descr="A picture containing text, outdoor, nature, crater&#10;&#10;Description automatically generated">
            <a:extLst>
              <a:ext uri="{FF2B5EF4-FFF2-40B4-BE49-F238E27FC236}">
                <a16:creationId xmlns:a16="http://schemas.microsoft.com/office/drawing/2014/main" id="{3050D1CB-BA7C-3523-3211-D392FB58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1104900"/>
            <a:ext cx="7772400" cy="4595635"/>
          </a:xfrm>
          <a:prstGeom prst="rect">
            <a:avLst/>
          </a:prstGeom>
        </p:spPr>
      </p:pic>
      <p:pic>
        <p:nvPicPr>
          <p:cNvPr id="8" name="Picture 7" descr="A picture containing text, outdoor, nature, crater&#10;&#10;Description automatically generated">
            <a:extLst>
              <a:ext uri="{FF2B5EF4-FFF2-40B4-BE49-F238E27FC236}">
                <a16:creationId xmlns:a16="http://schemas.microsoft.com/office/drawing/2014/main" id="{483F1D57-C724-EB9B-BFB3-8BD85E1B2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1104900"/>
            <a:ext cx="7772400" cy="4595635"/>
          </a:xfrm>
          <a:prstGeom prst="rect">
            <a:avLst/>
          </a:prstGeom>
        </p:spPr>
      </p:pic>
      <p:pic>
        <p:nvPicPr>
          <p:cNvPr id="10" name="Picture 9" descr="A picture containing text, outdoor, nature, crater&#10;&#10;Description automatically generated">
            <a:extLst>
              <a:ext uri="{FF2B5EF4-FFF2-40B4-BE49-F238E27FC236}">
                <a16:creationId xmlns:a16="http://schemas.microsoft.com/office/drawing/2014/main" id="{CE016E4E-C2E4-B3C3-9BAE-9061FC199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1104900"/>
            <a:ext cx="7772400" cy="45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50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6D018DD3-CF44-C7AF-F80F-8C42EF03D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Chicxulub</a:t>
            </a:r>
          </a:p>
        </p:txBody>
      </p:sp>
      <p:sp>
        <p:nvSpPr>
          <p:cNvPr id="290819" name="Text Box 3">
            <a:extLst>
              <a:ext uri="{FF2B5EF4-FFF2-40B4-BE49-F238E27FC236}">
                <a16:creationId xmlns:a16="http://schemas.microsoft.com/office/drawing/2014/main" id="{56FAE698-45D1-797C-5888-3F5AF8333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25"/>
            <a:ext cx="891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65 million years ago…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crater on Yucatan Peninsula … 80/130/195 km in diameter for various rings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3907" name="Picture 4" descr="Chicxulub">
            <a:extLst>
              <a:ext uri="{FF2B5EF4-FFF2-40B4-BE49-F238E27FC236}">
                <a16:creationId xmlns:a16="http://schemas.microsoft.com/office/drawing/2014/main" id="{51376A56-C41D-3C5C-76F4-DD5A0907E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68488"/>
            <a:ext cx="57150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E67ECCBD-242E-5A5A-F993-15FB5DDDC7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Chicxulub</a:t>
            </a:r>
          </a:p>
        </p:txBody>
      </p:sp>
      <p:sp>
        <p:nvSpPr>
          <p:cNvPr id="292867" name="Text Box 3">
            <a:extLst>
              <a:ext uri="{FF2B5EF4-FFF2-40B4-BE49-F238E27FC236}">
                <a16:creationId xmlns:a16="http://schemas.microsoft.com/office/drawing/2014/main" id="{D424EC5D-423D-A4DF-816F-42102ACC5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25"/>
            <a:ext cx="89154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65 million years ago…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crater on Yucatan Peninsula … 80/130/195 km in diameter for various rings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Cretaceous-Tertiary boundary (a.k.a. KT boundary)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10-100X normal iridium in sediments worldwide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confirmed by gravity anomaly measurements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impactor was 10 km in size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100 X energy of SL9 single impact … 10</a:t>
            </a:r>
            <a:r>
              <a:rPr kumimoji="0" lang="en-US" alt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9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 bombs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scenario includes double shock wave (into Earth, back into impactor)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double fireball of (1) vaporized rock, then (2) CO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released from limestone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so many ways to die …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1. within a few thousand km, ignited plants and animals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2. HNO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(nitric acid) and H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SO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(sulfuric acid) formed and rained down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3. tsunami spreads to wipe out coastal areas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4. dust in atmosphere doesn’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 help …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		    … roughly 50% of species die</a:t>
            </a:r>
          </a:p>
        </p:txBody>
      </p:sp>
      <p:pic>
        <p:nvPicPr>
          <p:cNvPr id="3" name="Picture 2" descr="A picture containing sitting, background, view, close&#10;&#10;Description automatically generated">
            <a:extLst>
              <a:ext uri="{FF2B5EF4-FFF2-40B4-BE49-F238E27FC236}">
                <a16:creationId xmlns:a16="http://schemas.microsoft.com/office/drawing/2014/main" id="{261C08A7-FC81-EC8A-98EF-452D67FD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9003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2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2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2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2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2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92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2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92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92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28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928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928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286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BB48422B-4820-550D-149D-F9CBFA3BA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Cratering Impacts</a:t>
            </a:r>
          </a:p>
        </p:txBody>
      </p:sp>
      <p:pic>
        <p:nvPicPr>
          <p:cNvPr id="89090" name="Picture 1" descr="impact.table.jpg">
            <a:extLst>
              <a:ext uri="{FF2B5EF4-FFF2-40B4-BE49-F238E27FC236}">
                <a16:creationId xmlns:a16="http://schemas.microsoft.com/office/drawing/2014/main" id="{7ACA7361-D697-4960-7BAB-D4F0110A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838200"/>
            <a:ext cx="6210300" cy="59785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E6B788CF-4F00-E1FE-A150-172CBCB878A2}"/>
              </a:ext>
            </a:extLst>
          </p:cNvPr>
          <p:cNvSpPr/>
          <p:nvPr/>
        </p:nvSpPr>
        <p:spPr bwMode="auto">
          <a:xfrm>
            <a:off x="1447800" y="1066800"/>
            <a:ext cx="1042988" cy="5334000"/>
          </a:xfrm>
          <a:prstGeom prst="frame">
            <a:avLst>
              <a:gd name="adj1" fmla="val 7489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07D3999A-D200-F84B-F7BE-568D95C1D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Solar System Explorers 06 OCT</a:t>
            </a:r>
          </a:p>
        </p:txBody>
      </p:sp>
      <p:sp>
        <p:nvSpPr>
          <p:cNvPr id="60418" name="Text Box 3">
            <a:extLst>
              <a:ext uri="{FF2B5EF4-FFF2-40B4-BE49-F238E27FC236}">
                <a16:creationId xmlns:a16="http://schemas.microsoft.com/office/drawing/2014/main" id="{E95BBD98-4843-A180-4245-84CE20C0F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8392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Name a location in the Solar System where surface processing is occurring.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Each process can be used only once.  Describe how that surface is being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>
                <a:solidFill>
                  <a:srgbClr val="000000"/>
                </a:solidFill>
              </a:rPr>
              <a:t>reprocessed, e.g. </a:t>
            </a:r>
            <a:r>
              <a:rPr lang="en-US" altLang="en-US" sz="2000" i="1" baseline="0">
                <a:solidFill>
                  <a:srgbClr val="000000"/>
                </a:solidFill>
              </a:rPr>
              <a:t>Earth’</a:t>
            </a:r>
            <a:r>
              <a:rPr lang="en-US" altLang="ja-JP" sz="2000" i="1" baseline="0">
                <a:solidFill>
                  <a:srgbClr val="000000"/>
                </a:solidFill>
              </a:rPr>
              <a:t>s land mass coastlines change because of liquid H</a:t>
            </a:r>
            <a:r>
              <a:rPr lang="en-US" altLang="ja-JP" sz="2000" i="1">
                <a:solidFill>
                  <a:srgbClr val="000000"/>
                </a:solidFill>
              </a:rPr>
              <a:t>2</a:t>
            </a:r>
            <a:r>
              <a:rPr lang="en-US" altLang="ja-JP" sz="2000" i="1" baseline="0">
                <a:solidFill>
                  <a:srgbClr val="000000"/>
                </a:solidFill>
              </a:rPr>
              <a:t>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2.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3.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4.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5.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6.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7.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8.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9.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10.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11.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12.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13.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14.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15.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16.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17.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18.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19.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aseline="0">
                <a:solidFill>
                  <a:srgbClr val="000000"/>
                </a:solidFill>
              </a:rPr>
              <a:t>20.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1">
            <a:extLst>
              <a:ext uri="{FF2B5EF4-FFF2-40B4-BE49-F238E27FC236}">
                <a16:creationId xmlns:a16="http://schemas.microsoft.com/office/drawing/2014/main" id="{75CDC197-56B5-E28C-E23A-CF20CC7A9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61963"/>
            <a:ext cx="81359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i="1" baseline="0">
                <a:solidFill>
                  <a:srgbClr val="000000"/>
                </a:solidFill>
              </a:rPr>
              <a:t>…………………………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i="1" baseline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id="{A7475533-3F54-BAE8-6645-738AFE701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Bye Bye Atlanta?</a:t>
            </a:r>
          </a:p>
        </p:txBody>
      </p:sp>
      <p:sp>
        <p:nvSpPr>
          <p:cNvPr id="286723" name="Text Box 3">
            <a:extLst>
              <a:ext uri="{FF2B5EF4-FFF2-40B4-BE49-F238E27FC236}">
                <a16:creationId xmlns:a16="http://schemas.microsoft.com/office/drawing/2014/main" id="{01D65F4A-3474-0C48-E44F-A85A547DE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03325"/>
            <a:ext cx="89154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empirical formula for crater size (5.26b):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	D  =  1.8  ρ</a:t>
            </a:r>
            <a:r>
              <a:rPr lang="en-US" altLang="en-US" sz="2000"/>
              <a:t>m</a:t>
            </a:r>
            <a:r>
              <a:rPr lang="en-US" altLang="en-US" sz="2000" baseline="30000"/>
              <a:t>+0.11</a:t>
            </a:r>
            <a:r>
              <a:rPr lang="en-US" altLang="en-US" sz="2000" baseline="0"/>
              <a:t> ρ</a:t>
            </a:r>
            <a:r>
              <a:rPr lang="en-US" altLang="en-US" sz="2000"/>
              <a:t>p </a:t>
            </a:r>
            <a:r>
              <a:rPr lang="en-US" altLang="en-US" sz="2000" baseline="30000"/>
              <a:t>–0.33 </a:t>
            </a:r>
            <a:r>
              <a:rPr lang="en-US" altLang="en-US" sz="2000" baseline="0"/>
              <a:t>g</a:t>
            </a:r>
            <a:r>
              <a:rPr lang="en-US" altLang="en-US" sz="2000"/>
              <a:t>p</a:t>
            </a:r>
            <a:r>
              <a:rPr lang="en-US" altLang="en-US" sz="2000" baseline="0"/>
              <a:t> </a:t>
            </a:r>
            <a:r>
              <a:rPr lang="en-US" altLang="en-US" sz="2000" baseline="30000"/>
              <a:t>–0.22</a:t>
            </a:r>
            <a:r>
              <a:rPr lang="en-US" altLang="en-US" sz="2000" baseline="0"/>
              <a:t> (2R) </a:t>
            </a:r>
            <a:r>
              <a:rPr lang="en-US" altLang="en-US" sz="2000" baseline="30000"/>
              <a:t>+0.13 </a:t>
            </a:r>
            <a:r>
              <a:rPr lang="en-US" altLang="en-US" sz="2000" baseline="0"/>
              <a:t>E </a:t>
            </a:r>
            <a:r>
              <a:rPr lang="en-US" altLang="en-US" sz="2000" baseline="30000"/>
              <a:t>0.22 </a:t>
            </a:r>
            <a:r>
              <a:rPr lang="en-US" altLang="en-US" sz="2000" baseline="0"/>
              <a:t>(sinθ) </a:t>
            </a:r>
            <a:r>
              <a:rPr lang="en-US" altLang="en-US" sz="2000" baseline="30000"/>
              <a:t>+0.33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				ρ</a:t>
            </a:r>
            <a:r>
              <a:rPr lang="en-US" altLang="en-US" sz="2000"/>
              <a:t>m	</a:t>
            </a:r>
            <a:r>
              <a:rPr lang="en-US" altLang="en-US" sz="2000" baseline="0"/>
              <a:t>density of impactor		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				ρ</a:t>
            </a:r>
            <a:r>
              <a:rPr lang="en-US" altLang="en-US" sz="2000"/>
              <a:t>p 	</a:t>
            </a:r>
            <a:r>
              <a:rPr lang="en-US" altLang="en-US" sz="2000" baseline="0"/>
              <a:t>density of planet		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				g</a:t>
            </a:r>
            <a:r>
              <a:rPr lang="en-US" altLang="en-US" sz="2000"/>
              <a:t>p	</a:t>
            </a:r>
            <a:r>
              <a:rPr lang="en-US" altLang="en-US" sz="2000" baseline="0"/>
              <a:t>gravity of planet		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				R	radius of impactor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				E	kinetic energy of impact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/>
              <a:t>				θ	angle from horizontal (assume 45 deg impact)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aseline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</a:rPr>
              <a:t>2 point SSE bonus: what size meteorite needed to turn Atlanta </a:t>
            </a:r>
            <a:r>
              <a:rPr lang="en-US" altLang="en-US" sz="2000" b="1" baseline="0">
                <a:solidFill>
                  <a:srgbClr val="FF0000"/>
                </a:solidFill>
                <a:sym typeface="Wingdings" pitchFamily="2" charset="2"/>
              </a:rPr>
              <a:t> crater?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  <a:sym typeface="Wingdings" pitchFamily="2" charset="2"/>
              </a:rPr>
              <a:t>assume Atlanta 30 km circular target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baseline="0">
                <a:solidFill>
                  <a:srgbClr val="FF0000"/>
                </a:solidFill>
                <a:sym typeface="Wingdings" pitchFamily="2" charset="2"/>
              </a:rPr>
              <a:t>(due Thursday)</a:t>
            </a:r>
            <a:endParaRPr lang="en-US" altLang="en-US" sz="2000" b="1" baseline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E7CD6478-18D3-F482-1658-9EB16FA14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Solar System Explorers Quiz N</a:t>
            </a:r>
          </a:p>
        </p:txBody>
      </p:sp>
      <p:pic>
        <p:nvPicPr>
          <p:cNvPr id="54274" name="Picture 4" descr="Navigate-Questions-and-Answers.jpg">
            <a:extLst>
              <a:ext uri="{FF2B5EF4-FFF2-40B4-BE49-F238E27FC236}">
                <a16:creationId xmlns:a16="http://schemas.microsoft.com/office/drawing/2014/main" id="{FF9D916A-7DDD-6ACA-B538-6D032796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09663"/>
            <a:ext cx="630555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>
            <a:extLst>
              <a:ext uri="{FF2B5EF4-FFF2-40B4-BE49-F238E27FC236}">
                <a16:creationId xmlns:a16="http://schemas.microsoft.com/office/drawing/2014/main" id="{09BF10CA-88C1-048A-4ECC-2B30927187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Solar System Explorers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</p:spPr>
            <p:txBody>
              <a:bodyPr/>
              <a:lstStyle/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1.  What is the (annual) parallax of an Oort Cloud member at 0.2 parsecs?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5 arcseconds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2.  If the Earth orbited an M1V dwarf  (mass ~0.5 M</a:t>
                </a:r>
                <a:r>
                  <a:rPr lang="en-US" altLang="en-US" sz="2000" baseline="-25000" dirty="0">
                    <a:latin typeface="Wingdings" pitchFamily="2" charset="2"/>
                    <a:ea typeface="ＭＳ Ｐゴシック" panose="020B0600070205080204" pitchFamily="34" charset="-128"/>
                    <a:sym typeface="Wingdings" pitchFamily="2" charset="2"/>
                  </a:rPr>
                  <a:t>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) in 4 years, what would the semimajor axis of our orbit be?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2 AU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3.  If Titan has </a:t>
                </a:r>
                <a:r>
                  <a:rPr lang="en-US" altLang="ja-JP" sz="2000" dirty="0">
                    <a:ea typeface="ＭＳ Ｐゴシック" panose="020B0600070205080204" pitchFamily="34" charset="-128"/>
                  </a:rPr>
                  <a:t>a temperature of 94 K, at what wavelength does it emit the most photons?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31 microns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4.  The Sun as a red giant will swell to ~100 times its present size and will drop in temperature to ~2900K.  By how much will its luminosity be different than today’s?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		625X brighter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5.  Venus has V ~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en-US" sz="2000" dirty="0">
                    <a:ea typeface="ＭＳ Ｐゴシック" panose="020B0600070205080204" pitchFamily="34" charset="-128"/>
                  </a:rPr>
                  <a:t>4 and is at a distance of ~10</a:t>
                </a:r>
                <a:r>
                  <a:rPr lang="en-US" altLang="en-US" sz="2000" baseline="30000" dirty="0">
                    <a:ea typeface="ＭＳ Ｐゴシック" panose="020B0600070205080204" pitchFamily="34" charset="-128"/>
                  </a:rPr>
                  <a:t>-6 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parsec.  What is its absolute magnitude M</a:t>
                </a:r>
                <a:r>
                  <a:rPr lang="en-US" altLang="en-US" sz="2000" baseline="-25000" dirty="0">
                    <a:ea typeface="ＭＳ Ｐゴシック" panose="020B0600070205080204" pitchFamily="34" charset="-128"/>
                  </a:rPr>
                  <a:t>V</a:t>
                </a:r>
                <a:r>
                  <a:rPr lang="en-US" altLang="en-US" sz="2000" dirty="0">
                    <a:ea typeface="ＭＳ Ｐゴシック" panose="020B0600070205080204" pitchFamily="34" charset="-128"/>
                  </a:rPr>
                  <a:t>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V ~ 31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B. About how much more sunlight does the bright side of Mercury receive compared to Pluto?</a:t>
                </a:r>
              </a:p>
              <a:p>
                <a:pPr eaLnBrk="1" hangingPunct="1">
                  <a:buFontTx/>
                  <a:buNone/>
                </a:pPr>
                <a:r>
                  <a:rPr lang="en-US" altLang="en-US" sz="2000" dirty="0">
                    <a:ea typeface="ＭＳ Ｐゴシック" panose="020B0600070205080204" pitchFamily="34" charset="-128"/>
                  </a:rPr>
                  <a:t>		</a:t>
                </a:r>
                <a:r>
                  <a:rPr lang="en-US" altLang="en-US" sz="2000" b="1" dirty="0">
                    <a:solidFill>
                      <a:srgbClr val="FF0000"/>
                    </a:solidFill>
                    <a:ea typeface="ＭＳ Ｐゴシック" panose="020B0600070205080204" pitchFamily="34" charset="-128"/>
                  </a:rPr>
                  <a:t>10000 times more</a:t>
                </a:r>
                <a:endParaRPr lang="en-US" altLang="en-US" sz="2000" dirty="0"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08547" name="Rectangle 3">
                <a:extLst>
                  <a:ext uri="{FF2B5EF4-FFF2-40B4-BE49-F238E27FC236}">
                    <a16:creationId xmlns:a16="http://schemas.microsoft.com/office/drawing/2014/main" id="{C61DCF67-4AF4-6A62-9D2B-FEE286489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609600"/>
                <a:ext cx="8915400" cy="6248400"/>
              </a:xfrm>
              <a:blipFill>
                <a:blip r:embed="rId3"/>
                <a:stretch>
                  <a:fillRect l="-711" t="-610" r="-284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573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8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26">
            <a:extLst>
              <a:ext uri="{FF2B5EF4-FFF2-40B4-BE49-F238E27FC236}">
                <a16:creationId xmlns:a16="http://schemas.microsoft.com/office/drawing/2014/main" id="{C935069E-861A-2F2A-F805-195980993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Planetary Sciences Project</a:t>
            </a:r>
          </a:p>
        </p:txBody>
      </p:sp>
      <p:sp>
        <p:nvSpPr>
          <p:cNvPr id="69634" name="Rectangle 1027">
            <a:extLst>
              <a:ext uri="{FF2B5EF4-FFF2-40B4-BE49-F238E27FC236}">
                <a16:creationId xmlns:a16="http://schemas.microsoft.com/office/drawing/2014/main" id="{ABF23A23-872F-B9F1-D66E-371FADF58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000"/>
            <a:ext cx="838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0 … Topics … Thu 01 SEP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1 … Outline … Thu 22 SEP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2 … Draft #1 … Thu 13 OCT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3 … Draft #2 … Thu 03 NOV</a:t>
            </a:r>
            <a:endParaRPr kumimoji="0" lang="en-US" altLang="en-US" sz="2800" b="0" i="0" u="none" strike="noStrike" kern="1200" cap="none" spc="0" normalizeH="0" baseline="30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Presentations … in class … 15+17 NOV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4 … Final Paper … Tue 29 NOV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F1709564-0F48-2914-1933-4F76097F3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Venus vs. Earth</a:t>
            </a:r>
          </a:p>
        </p:txBody>
      </p:sp>
      <p:sp>
        <p:nvSpPr>
          <p:cNvPr id="64514" name="Text Box 3">
            <a:extLst>
              <a:ext uri="{FF2B5EF4-FFF2-40B4-BE49-F238E27FC236}">
                <a16:creationId xmlns:a16="http://schemas.microsoft.com/office/drawing/2014/main" id="{EC199784-F158-6BF2-6D9D-F8D2EC819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50925"/>
            <a:ext cx="838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263172" name="Picture 4" descr="AACHCRM0">
            <a:extLst>
              <a:ext uri="{FF2B5EF4-FFF2-40B4-BE49-F238E27FC236}">
                <a16:creationId xmlns:a16="http://schemas.microsoft.com/office/drawing/2014/main" id="{FE92BD9A-9D0F-C07A-1EB7-DBF66871A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581400"/>
            <a:ext cx="9158288" cy="99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3" name="Text Box 5">
            <a:extLst>
              <a:ext uri="{FF2B5EF4-FFF2-40B4-BE49-F238E27FC236}">
                <a16:creationId xmlns:a16="http://schemas.microsoft.com/office/drawing/2014/main" id="{01E3B7B2-1EF7-8602-EB56-CEE100C5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1088"/>
            <a:ext cx="82169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Venus has more piecemeal surface structure --- no plate tectonics to segregate?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landing site rocks are basaltic, not as weathered as Earth’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8% highlands, 70% rolling uplands, 20% plains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high to low range 13 km, compared to Earth’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 20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3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3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3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3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44B56299-20F2-8C4E-235B-9A90CEA73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Venus vs. Earth</a:t>
            </a:r>
          </a:p>
        </p:txBody>
      </p:sp>
      <p:sp>
        <p:nvSpPr>
          <p:cNvPr id="66562" name="Text Box 3">
            <a:extLst>
              <a:ext uri="{FF2B5EF4-FFF2-40B4-BE49-F238E27FC236}">
                <a16:creationId xmlns:a16="http://schemas.microsoft.com/office/drawing/2014/main" id="{03D3C64B-E723-3F15-FD07-D789635BA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5562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Venera 13 (1982) ... lasted 127 minutes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Venera 14 (1982) … lasted 57 minutes</a:t>
            </a:r>
          </a:p>
        </p:txBody>
      </p:sp>
      <p:pic>
        <p:nvPicPr>
          <p:cNvPr id="66563" name="Picture 1" descr="venera13.jpg">
            <a:extLst>
              <a:ext uri="{FF2B5EF4-FFF2-40B4-BE49-F238E27FC236}">
                <a16:creationId xmlns:a16="http://schemas.microsoft.com/office/drawing/2014/main" id="{231DB23A-B61A-758D-F6C6-B49BAB8CD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938"/>
            <a:ext cx="91440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" descr="venera14.jpg">
            <a:extLst>
              <a:ext uri="{FF2B5EF4-FFF2-40B4-BE49-F238E27FC236}">
                <a16:creationId xmlns:a16="http://schemas.microsoft.com/office/drawing/2014/main" id="{B153C202-3099-6F24-EEE2-E6669754F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875088"/>
            <a:ext cx="917257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01" name="Text Box 9">
            <a:extLst>
              <a:ext uri="{FF2B5EF4-FFF2-40B4-BE49-F238E27FC236}">
                <a16:creationId xmlns:a16="http://schemas.microsoft.com/office/drawing/2014/main" id="{C948295C-97B6-A41A-E1B7-47C9C3959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8377238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mapped to 100m by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Magellan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&gt;1000 volcanic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features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(non-plate) tectonic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deformation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no craters &lt; 3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surface 0.3-1.0 Gyr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younger than Mars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older than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current volcanic activity … likely?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D6C5DB0B-B93B-F61E-9E66-CB8AE6EC4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Venus Map</a:t>
            </a:r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D737D8CB-F22D-B360-7C85-2D90B4FA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19150"/>
            <a:ext cx="65309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4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4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4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4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4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42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42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42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42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420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8414</TotalTime>
  <Words>1888</Words>
  <Application>Microsoft Macintosh PowerPoint</Application>
  <PresentationFormat>On-screen Show (4:3)</PresentationFormat>
  <Paragraphs>324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Cambria Math</vt:lpstr>
      <vt:lpstr>Times New Roman</vt:lpstr>
      <vt:lpstr>Wingdings</vt:lpstr>
      <vt:lpstr>Default Design</vt:lpstr>
      <vt:lpstr>9_Default Design</vt:lpstr>
      <vt:lpstr>5_Default Design</vt:lpstr>
      <vt:lpstr>3_Default Design</vt:lpstr>
      <vt:lpstr>1_Default Design</vt:lpstr>
      <vt:lpstr>6_Default Design</vt:lpstr>
      <vt:lpstr>Planetary Surfaces II</vt:lpstr>
      <vt:lpstr>Didymos + Dimorphos</vt:lpstr>
      <vt:lpstr>Solar System Explorers</vt:lpstr>
      <vt:lpstr>Solar System Explorers Quiz N</vt:lpstr>
      <vt:lpstr>Solar System Explorers</vt:lpstr>
      <vt:lpstr>Planetary Sciences Project</vt:lpstr>
      <vt:lpstr>Venus vs. Earth</vt:lpstr>
      <vt:lpstr>Venus vs. Earth</vt:lpstr>
      <vt:lpstr>Venus Map</vt:lpstr>
      <vt:lpstr>Ishtar Terra and Cleopatra Crater</vt:lpstr>
      <vt:lpstr>Tectonic/Volcanic Features</vt:lpstr>
      <vt:lpstr>Pancakes</vt:lpstr>
      <vt:lpstr>Coronae = Shield Volcanoes</vt:lpstr>
      <vt:lpstr>Mars Global View</vt:lpstr>
      <vt:lpstr>Mars Olympus Mons</vt:lpstr>
      <vt:lpstr>Mars Flows</vt:lpstr>
      <vt:lpstr>Mars Highlights (mostly MGS)</vt:lpstr>
      <vt:lpstr>A Martian Vacation: H2O</vt:lpstr>
      <vt:lpstr>A Martian Vacation via   Mars Reconnaissance Orbiter  (MRO)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All Craters Alike</vt:lpstr>
      <vt:lpstr>Surfaces via Cratering</vt:lpstr>
      <vt:lpstr>Surfaces via Cratering</vt:lpstr>
      <vt:lpstr>Cratering Features</vt:lpstr>
      <vt:lpstr>Mercury</vt:lpstr>
      <vt:lpstr>Mercury</vt:lpstr>
      <vt:lpstr>Chicxulub</vt:lpstr>
      <vt:lpstr>Chicxulub</vt:lpstr>
      <vt:lpstr>Cratering Impacts</vt:lpstr>
      <vt:lpstr>Solar System Explorers 06 OCT</vt:lpstr>
      <vt:lpstr>PowerPoint Presentation</vt:lpstr>
      <vt:lpstr>Bye Bye Atlanta?</vt:lpstr>
    </vt:vector>
  </TitlesOfParts>
  <Company>Georgia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System Formation</dc:title>
  <dc:creator>Unknown User</dc:creator>
  <cp:lastModifiedBy>Manzano Pisco</cp:lastModifiedBy>
  <cp:revision>248</cp:revision>
  <cp:lastPrinted>2003-02-11T19:04:25Z</cp:lastPrinted>
  <dcterms:created xsi:type="dcterms:W3CDTF">2012-03-22T01:01:59Z</dcterms:created>
  <dcterms:modified xsi:type="dcterms:W3CDTF">2022-10-11T03:45:02Z</dcterms:modified>
</cp:coreProperties>
</file>