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1" r:id="rId3"/>
    <p:sldMasterId id="2147483701" r:id="rId4"/>
    <p:sldMasterId id="2147483721" r:id="rId5"/>
    <p:sldMasterId id="2147483741" r:id="rId6"/>
    <p:sldMasterId id="2147483780" r:id="rId7"/>
    <p:sldMasterId id="2147483805" r:id="rId8"/>
    <p:sldMasterId id="2147483825" r:id="rId9"/>
    <p:sldMasterId id="2147483845" r:id="rId10"/>
    <p:sldMasterId id="2147483865" r:id="rId11"/>
    <p:sldMasterId id="2147483877" r:id="rId12"/>
  </p:sldMasterIdLst>
  <p:notesMasterIdLst>
    <p:notesMasterId r:id="rId80"/>
  </p:notesMasterIdLst>
  <p:sldIdLst>
    <p:sldId id="311" r:id="rId13"/>
    <p:sldId id="510" r:id="rId14"/>
    <p:sldId id="2041" r:id="rId15"/>
    <p:sldId id="256" r:id="rId16"/>
    <p:sldId id="257" r:id="rId17"/>
    <p:sldId id="480" r:id="rId18"/>
    <p:sldId id="481" r:id="rId19"/>
    <p:sldId id="485" r:id="rId20"/>
    <p:sldId id="486" r:id="rId21"/>
    <p:sldId id="489" r:id="rId22"/>
    <p:sldId id="490" r:id="rId23"/>
    <p:sldId id="492" r:id="rId24"/>
    <p:sldId id="493" r:id="rId25"/>
    <p:sldId id="501" r:id="rId26"/>
    <p:sldId id="2037" r:id="rId27"/>
    <p:sldId id="503" r:id="rId28"/>
    <p:sldId id="307" r:id="rId29"/>
    <p:sldId id="1788" r:id="rId30"/>
    <p:sldId id="1789" r:id="rId31"/>
    <p:sldId id="1807" r:id="rId32"/>
    <p:sldId id="494" r:id="rId33"/>
    <p:sldId id="1790" r:id="rId34"/>
    <p:sldId id="1792" r:id="rId35"/>
    <p:sldId id="499" r:id="rId36"/>
    <p:sldId id="1804" r:id="rId37"/>
    <p:sldId id="1806" r:id="rId38"/>
    <p:sldId id="1780" r:id="rId39"/>
    <p:sldId id="1779" r:id="rId40"/>
    <p:sldId id="1781" r:id="rId41"/>
    <p:sldId id="1802" r:id="rId42"/>
    <p:sldId id="1803" r:id="rId43"/>
    <p:sldId id="1808" r:id="rId44"/>
    <p:sldId id="2034" r:id="rId45"/>
    <p:sldId id="1794" r:id="rId46"/>
    <p:sldId id="502" r:id="rId47"/>
    <p:sldId id="498" r:id="rId48"/>
    <p:sldId id="1784" r:id="rId49"/>
    <p:sldId id="284" r:id="rId50"/>
    <p:sldId id="283" r:id="rId51"/>
    <p:sldId id="1796" r:id="rId52"/>
    <p:sldId id="2040" r:id="rId53"/>
    <p:sldId id="1797" r:id="rId54"/>
    <p:sldId id="1798" r:id="rId55"/>
    <p:sldId id="1799" r:id="rId56"/>
    <p:sldId id="1800" r:id="rId57"/>
    <p:sldId id="318" r:id="rId58"/>
    <p:sldId id="1801" r:id="rId59"/>
    <p:sldId id="2045" r:id="rId60"/>
    <p:sldId id="2049" r:id="rId61"/>
    <p:sldId id="2050" r:id="rId62"/>
    <p:sldId id="286" r:id="rId63"/>
    <p:sldId id="287" r:id="rId64"/>
    <p:sldId id="332" r:id="rId65"/>
    <p:sldId id="337" r:id="rId66"/>
    <p:sldId id="352" r:id="rId67"/>
    <p:sldId id="321" r:id="rId68"/>
    <p:sldId id="2051" r:id="rId69"/>
    <p:sldId id="551" r:id="rId70"/>
    <p:sldId id="2036" r:id="rId71"/>
    <p:sldId id="1791" r:id="rId72"/>
    <p:sldId id="2047" r:id="rId73"/>
    <p:sldId id="484" r:id="rId74"/>
    <p:sldId id="2042" r:id="rId75"/>
    <p:sldId id="2043" r:id="rId76"/>
    <p:sldId id="2044" r:id="rId77"/>
    <p:sldId id="282" r:id="rId78"/>
    <p:sldId id="288"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012" autoAdjust="0"/>
  </p:normalViewPr>
  <p:slideViewPr>
    <p:cSldViewPr snapToGrid="0">
      <p:cViewPr varScale="1">
        <p:scale>
          <a:sx n="102" d="100"/>
          <a:sy n="102" d="100"/>
        </p:scale>
        <p:origin x="186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3381000000000001E-2"/>
          <c:y val="5.6294799999999999E-2"/>
          <c:w val="0.961619"/>
          <c:h val="0.90717999999999999"/>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2007</c:v>
                </c:pt>
              </c:strCache>
            </c:strRef>
          </c:cat>
          <c:val>
            <c:numRef>
              <c:f>Sheet1!$B$2:$B$2</c:f>
              <c:numCache>
                <c:formatCode>General</c:formatCode>
                <c:ptCount val="1"/>
              </c:numCache>
            </c:numRef>
          </c:val>
          <c:extLst>
            <c:ext xmlns:c16="http://schemas.microsoft.com/office/drawing/2014/chart" uri="{C3380CC4-5D6E-409C-BE32-E72D297353CC}">
              <c16:uniqueId val="{00000000-15BE-47AD-AEFA-845E0F562C65}"/>
            </c:ext>
          </c:extLst>
        </c:ser>
        <c:ser>
          <c:idx val="1"/>
          <c:order val="1"/>
          <c:tx>
            <c:strRef>
              <c:f>Sheet1!$A$3</c:f>
              <c:strCache>
                <c:ptCount val="1"/>
                <c:pt idx="0">
                  <c:v>Region 2</c:v>
                </c:pt>
              </c:strCache>
            </c:strRef>
          </c:tx>
          <c:spPr>
            <a:gradFill flip="none" rotWithShape="1">
              <a:gsLst>
                <a:gs pos="0">
                  <a:srgbClr val="78A30E"/>
                </a:gs>
                <a:gs pos="100000">
                  <a:srgbClr val="688A0B"/>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2007</c:v>
                </c:pt>
              </c:strCache>
            </c:strRef>
          </c:cat>
          <c:val>
            <c:numRef>
              <c:f>Sheet1!$B$3:$B$3</c:f>
              <c:numCache>
                <c:formatCode>General</c:formatCode>
                <c:ptCount val="1"/>
              </c:numCache>
            </c:numRef>
          </c:val>
          <c:extLst>
            <c:ext xmlns:c16="http://schemas.microsoft.com/office/drawing/2014/chart" uri="{C3380CC4-5D6E-409C-BE32-E72D297353CC}">
              <c16:uniqueId val="{00000001-15BE-47AD-AEFA-845E0F562C65}"/>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0.5"/>
          <c:min val="0"/>
        </c:scaling>
        <c:delete val="0"/>
        <c:axPos val="l"/>
        <c:majorGridlines>
          <c:spPr>
            <a:ln w="12700" cap="flat">
              <a:solidFill>
                <a:srgbClr val="5D6464"/>
              </a:solidFill>
              <a:prstDash val="sysDot"/>
              <a:miter lim="400000"/>
            </a:ln>
          </c:spPr>
        </c:majorGridlines>
        <c:numFmt formatCode="General" sourceLinked="0"/>
        <c:majorTickMark val="none"/>
        <c:minorTickMark val="none"/>
        <c:tickLblPos val="nextTo"/>
        <c:spPr>
          <a:ln w="12700" cap="flat">
            <a:solidFill>
              <a:srgbClr val="5D6464"/>
            </a:solidFill>
            <a:prstDash val="solid"/>
            <a:miter lim="400000"/>
          </a:ln>
        </c:spPr>
        <c:txPr>
          <a:bodyPr rot="0"/>
          <a:lstStyle/>
          <a:p>
            <a:pPr>
              <a:defRPr sz="1600" b="1" i="0" u="none" strike="noStrike">
                <a:solidFill>
                  <a:srgbClr val="FFFFFF"/>
                </a:solidFill>
                <a:latin typeface="Arial"/>
              </a:defRPr>
            </a:pPr>
            <a:endParaRPr lang="en-US"/>
          </a:p>
        </c:txPr>
        <c:crossAx val="2094734552"/>
        <c:crosses val="autoZero"/>
        <c:crossBetween val="between"/>
        <c:majorUnit val="0.1"/>
        <c:minorUnit val="0.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33882E-2"/>
          <c:y val="5.6159300000000002E-2"/>
          <c:w val="0.96161200000000002"/>
          <c:h val="0.90737299999999999"/>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2007</c:v>
                </c:pt>
              </c:strCache>
            </c:strRef>
          </c:cat>
          <c:val>
            <c:numRef>
              <c:f>Sheet1!$B$2:$B$2</c:f>
              <c:numCache>
                <c:formatCode>General</c:formatCode>
                <c:ptCount val="1"/>
              </c:numCache>
            </c:numRef>
          </c:val>
          <c:extLst>
            <c:ext xmlns:c16="http://schemas.microsoft.com/office/drawing/2014/chart" uri="{C3380CC4-5D6E-409C-BE32-E72D297353CC}">
              <c16:uniqueId val="{00000000-31BC-4ECE-99B9-DC654FC39FEB}"/>
            </c:ext>
          </c:extLst>
        </c:ser>
        <c:ser>
          <c:idx val="1"/>
          <c:order val="1"/>
          <c:tx>
            <c:strRef>
              <c:f>Sheet1!$A$3</c:f>
              <c:strCache>
                <c:ptCount val="1"/>
                <c:pt idx="0">
                  <c:v>Region 2</c:v>
                </c:pt>
              </c:strCache>
            </c:strRef>
          </c:tx>
          <c:spPr>
            <a:gradFill flip="none" rotWithShape="1">
              <a:gsLst>
                <a:gs pos="0">
                  <a:srgbClr val="78A30E"/>
                </a:gs>
                <a:gs pos="100000">
                  <a:srgbClr val="688A0B"/>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2007</c:v>
                </c:pt>
              </c:strCache>
            </c:strRef>
          </c:cat>
          <c:val>
            <c:numRef>
              <c:f>Sheet1!$B$3:$B$3</c:f>
              <c:numCache>
                <c:formatCode>General</c:formatCode>
                <c:ptCount val="1"/>
              </c:numCache>
            </c:numRef>
          </c:val>
          <c:extLst>
            <c:ext xmlns:c16="http://schemas.microsoft.com/office/drawing/2014/chart" uri="{C3380CC4-5D6E-409C-BE32-E72D297353CC}">
              <c16:uniqueId val="{00000001-31BC-4ECE-99B9-DC654FC39FEB}"/>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0.5"/>
          <c:min val="0"/>
        </c:scaling>
        <c:delete val="0"/>
        <c:axPos val="l"/>
        <c:majorGridlines>
          <c:spPr>
            <a:ln w="12700" cap="flat">
              <a:solidFill>
                <a:srgbClr val="5D6464"/>
              </a:solidFill>
              <a:prstDash val="sysDot"/>
              <a:miter lim="400000"/>
            </a:ln>
          </c:spPr>
        </c:majorGridlines>
        <c:numFmt formatCode="General" sourceLinked="0"/>
        <c:majorTickMark val="none"/>
        <c:minorTickMark val="none"/>
        <c:tickLblPos val="nextTo"/>
        <c:spPr>
          <a:ln w="12700" cap="flat">
            <a:solidFill>
              <a:srgbClr val="5D6464"/>
            </a:solidFill>
            <a:prstDash val="solid"/>
            <a:miter lim="400000"/>
          </a:ln>
        </c:spPr>
        <c:txPr>
          <a:bodyPr rot="0"/>
          <a:lstStyle/>
          <a:p>
            <a:pPr>
              <a:defRPr sz="1600" b="1" i="0" u="none" strike="noStrike">
                <a:solidFill>
                  <a:srgbClr val="FFFFFF"/>
                </a:solidFill>
                <a:latin typeface="Arial"/>
              </a:defRPr>
            </a:pPr>
            <a:endParaRPr lang="en-US"/>
          </a:p>
        </c:txPr>
        <c:crossAx val="2094734552"/>
        <c:crosses val="autoZero"/>
        <c:crossBetween val="between"/>
        <c:majorUnit val="0.1"/>
        <c:minorUnit val="0.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3383307308105473E-2"/>
          <c:y val="5.838086676173352E-2"/>
          <c:w val="0.96161700000000006"/>
          <c:h val="0.90737299999999999"/>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2007</c:v>
                </c:pt>
              </c:strCache>
            </c:strRef>
          </c:cat>
          <c:val>
            <c:numRef>
              <c:f>Sheet1!$B$2:$B$2</c:f>
              <c:numCache>
                <c:formatCode>General</c:formatCode>
                <c:ptCount val="1"/>
              </c:numCache>
            </c:numRef>
          </c:val>
          <c:extLst>
            <c:ext xmlns:c16="http://schemas.microsoft.com/office/drawing/2014/chart" uri="{C3380CC4-5D6E-409C-BE32-E72D297353CC}">
              <c16:uniqueId val="{00000000-8796-41E6-A5D3-EB523A4B9A2C}"/>
            </c:ext>
          </c:extLst>
        </c:ser>
        <c:ser>
          <c:idx val="1"/>
          <c:order val="1"/>
          <c:tx>
            <c:strRef>
              <c:f>Sheet1!$A$3</c:f>
              <c:strCache>
                <c:ptCount val="1"/>
                <c:pt idx="0">
                  <c:v>Region 2</c:v>
                </c:pt>
              </c:strCache>
            </c:strRef>
          </c:tx>
          <c:spPr>
            <a:gradFill flip="none" rotWithShape="1">
              <a:gsLst>
                <a:gs pos="0">
                  <a:srgbClr val="78A30E"/>
                </a:gs>
                <a:gs pos="100000">
                  <a:srgbClr val="688A0B"/>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2007</c:v>
                </c:pt>
              </c:strCache>
            </c:strRef>
          </c:cat>
          <c:val>
            <c:numRef>
              <c:f>Sheet1!$B$3:$B$3</c:f>
              <c:numCache>
                <c:formatCode>General</c:formatCode>
                <c:ptCount val="1"/>
              </c:numCache>
            </c:numRef>
          </c:val>
          <c:extLst>
            <c:ext xmlns:c16="http://schemas.microsoft.com/office/drawing/2014/chart" uri="{C3380CC4-5D6E-409C-BE32-E72D297353CC}">
              <c16:uniqueId val="{00000001-8796-41E6-A5D3-EB523A4B9A2C}"/>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0.5"/>
          <c:min val="0"/>
        </c:scaling>
        <c:delete val="0"/>
        <c:axPos val="l"/>
        <c:majorGridlines>
          <c:spPr>
            <a:ln w="12700" cap="flat">
              <a:solidFill>
                <a:srgbClr val="5D6464"/>
              </a:solidFill>
              <a:prstDash val="sysDot"/>
              <a:miter lim="400000"/>
            </a:ln>
          </c:spPr>
        </c:majorGridlines>
        <c:numFmt formatCode="General" sourceLinked="0"/>
        <c:majorTickMark val="none"/>
        <c:minorTickMark val="none"/>
        <c:tickLblPos val="nextTo"/>
        <c:spPr>
          <a:ln w="12700" cap="flat">
            <a:solidFill>
              <a:srgbClr val="5D6464"/>
            </a:solidFill>
            <a:prstDash val="solid"/>
            <a:miter lim="400000"/>
          </a:ln>
        </c:spPr>
        <c:txPr>
          <a:bodyPr rot="0"/>
          <a:lstStyle/>
          <a:p>
            <a:pPr>
              <a:defRPr sz="1600" b="1" i="0" u="none" strike="noStrike">
                <a:solidFill>
                  <a:srgbClr val="FFFFFF"/>
                </a:solidFill>
                <a:latin typeface="Arial"/>
              </a:defRPr>
            </a:pPr>
            <a:endParaRPr lang="en-US"/>
          </a:p>
        </c:txPr>
        <c:crossAx val="2094734552"/>
        <c:crosses val="autoZero"/>
        <c:crossBetween val="between"/>
        <c:majorUnit val="0.1"/>
        <c:minorUnit val="0.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2369E-4EF8-4541-AD45-64977C1F38F8}" type="datetimeFigureOut">
              <a:rPr lang="en-US" smtClean="0"/>
              <a:t>10/20/2022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19C18-88EF-4990-914B-F4C60C539C64}" type="slidenum">
              <a:rPr lang="en-US" smtClean="0"/>
              <a:t>‹#›</a:t>
            </a:fld>
            <a:endParaRPr lang="en-US"/>
          </a:p>
        </p:txBody>
      </p:sp>
    </p:spTree>
    <p:extLst>
      <p:ext uri="{BB962C8B-B14F-4D97-AF65-F5344CB8AC3E}">
        <p14:creationId xmlns:p14="http://schemas.microsoft.com/office/powerpoint/2010/main" val="24009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ature.com/articles/s41586-018-0106-2#Sec2"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nature.com/articles/s41586-021-03260-5#ref-CR22" TargetMode="External"/><Relationship Id="rId3" Type="http://schemas.openxmlformats.org/officeDocument/2006/relationships/hyperlink" Target="https://www.nature.com/articles/s41586-021-03260-5#ref-CR1" TargetMode="External"/><Relationship Id="rId7" Type="http://schemas.openxmlformats.org/officeDocument/2006/relationships/hyperlink" Target="https://www.nature.com/articles/s41586-021-03260-5#ref-CR17"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nature.com/articles/s41586-021-03260-5#Fig5" TargetMode="External"/><Relationship Id="rId5" Type="http://schemas.openxmlformats.org/officeDocument/2006/relationships/hyperlink" Target="https://www.nature.com/articles/s41586-021-03260-5#ref-CR28" TargetMode="External"/><Relationship Id="rId4" Type="http://schemas.openxmlformats.org/officeDocument/2006/relationships/hyperlink" Target="https://www.nature.com/articles/s41586-021-03260-5#ref-CR27" TargetMode="External"/><Relationship Id="rId9" Type="http://schemas.openxmlformats.org/officeDocument/2006/relationships/hyperlink" Target="https://www.nature.com/articles/s41586-021-03260-5#ref-CR23"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lvl1pPr defTabSz="584200">
              <a:lnSpc>
                <a:spcPct val="100000"/>
              </a:lnSpc>
              <a:defRPr sz="1600">
                <a:latin typeface="Lucida Grande"/>
                <a:ea typeface="Lucida Grande"/>
                <a:cs typeface="Lucida Grande"/>
                <a:sym typeface="Lucida Grande"/>
              </a:defRPr>
            </a:lvl1p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12</a:t>
            </a:fld>
            <a:endParaRPr lang="en-US"/>
          </a:p>
        </p:txBody>
      </p:sp>
    </p:spTree>
    <p:extLst>
      <p:ext uri="{BB962C8B-B14F-4D97-AF65-F5344CB8AC3E}">
        <p14:creationId xmlns:p14="http://schemas.microsoft.com/office/powerpoint/2010/main" val="154535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go to space to avoid the atmosphere absorbing the IR light… because of water vapor and CO2 blocking the light.</a:t>
            </a:r>
          </a:p>
          <a:p>
            <a:r>
              <a:rPr lang="en-US" dirty="0"/>
              <a:t>-We sent JWST to space (in part) for the same physical reasons we have global warming.</a:t>
            </a:r>
          </a:p>
        </p:txBody>
      </p:sp>
      <p:sp>
        <p:nvSpPr>
          <p:cNvPr id="4" name="Slide Number Placeholder 3"/>
          <p:cNvSpPr>
            <a:spLocks noGrp="1"/>
          </p:cNvSpPr>
          <p:nvPr>
            <p:ph type="sldNum" sz="quarter" idx="5"/>
          </p:nvPr>
        </p:nvSpPr>
        <p:spPr/>
        <p:txBody>
          <a:bodyPr/>
          <a:lstStyle/>
          <a:p>
            <a:fld id="{38119C18-88EF-4990-914B-F4C60C539C64}" type="slidenum">
              <a:rPr lang="en-US" smtClean="0"/>
              <a:t>13</a:t>
            </a:fld>
            <a:endParaRPr lang="en-US"/>
          </a:p>
        </p:txBody>
      </p:sp>
    </p:spTree>
    <p:extLst>
      <p:ext uri="{BB962C8B-B14F-4D97-AF65-F5344CB8AC3E}">
        <p14:creationId xmlns:p14="http://schemas.microsoft.com/office/powerpoint/2010/main" val="102852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15</a:t>
            </a:fld>
            <a:endParaRPr lang="en-US"/>
          </a:p>
        </p:txBody>
      </p:sp>
    </p:spTree>
    <p:extLst>
      <p:ext uri="{BB962C8B-B14F-4D97-AF65-F5344CB8AC3E}">
        <p14:creationId xmlns:p14="http://schemas.microsoft.com/office/powerpoint/2010/main" val="1678945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-Globally averaged combined land and ocean surface temperature, using independent sources.</a:t>
            </a:r>
          </a:p>
          <a:p>
            <a:r>
              <a:rPr lang="en-US" dirty="0"/>
              <a:t>-We have this large temperature increase we are observing. What is causing it?</a:t>
            </a:r>
          </a:p>
        </p:txBody>
      </p:sp>
      <p:sp>
        <p:nvSpPr>
          <p:cNvPr id="4" name="Slide Number Placeholder 3"/>
          <p:cNvSpPr>
            <a:spLocks noGrp="1"/>
          </p:cNvSpPr>
          <p:nvPr>
            <p:ph type="sldNum" sz="quarter" idx="5"/>
          </p:nvPr>
        </p:nvSpPr>
        <p:spPr/>
        <p:txBody>
          <a:bodyPr/>
          <a:lstStyle/>
          <a:p>
            <a:fld id="{38119C18-88EF-4990-914B-F4C60C539C64}" type="slidenum">
              <a:rPr lang="en-US" smtClean="0"/>
              <a:t>16</a:t>
            </a:fld>
            <a:endParaRPr lang="en-US"/>
          </a:p>
        </p:txBody>
      </p:sp>
    </p:spTree>
    <p:extLst>
      <p:ext uri="{BB962C8B-B14F-4D97-AF65-F5344CB8AC3E}">
        <p14:creationId xmlns:p14="http://schemas.microsoft.com/office/powerpoint/2010/main" val="1398382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rPr lang="en-US" dirty="0"/>
              <a:t>-Maybe the Sun is causing it? Nope.</a:t>
            </a:r>
          </a:p>
          <a:p>
            <a:r>
              <a:rPr lang="en-US" dirty="0"/>
              <a:t>-The </a:t>
            </a:r>
            <a:r>
              <a:rPr dirty="0"/>
              <a:t>Sun has actually dimmed during the last 50 years</a:t>
            </a:r>
            <a:r>
              <a:rPr lang="en-US" dirty="0"/>
              <a:t> </a:t>
            </a:r>
            <a:r>
              <a:rPr dirty="0"/>
              <a:t>- the same timeframe when the Earth has warmed most dramatically. This and other pieces of evidence rule out the Sun as a factor in climate change.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-EPICA Ice core samples for historic CO2 in atmosphere</a:t>
            </a:r>
          </a:p>
          <a:p>
            <a:r>
              <a:rPr lang="en-US" dirty="0"/>
              <a:t>-Go to depth of ~3200m, or ~2 miles.</a:t>
            </a:r>
          </a:p>
        </p:txBody>
      </p:sp>
      <p:sp>
        <p:nvSpPr>
          <p:cNvPr id="4" name="Slide Number Placeholder 3"/>
          <p:cNvSpPr>
            <a:spLocks noGrp="1"/>
          </p:cNvSpPr>
          <p:nvPr>
            <p:ph type="sldNum" sz="quarter" idx="5"/>
          </p:nvPr>
        </p:nvSpPr>
        <p:spPr/>
        <p:txBody>
          <a:bodyPr/>
          <a:lstStyle/>
          <a:p>
            <a:fld id="{38119C18-88EF-4990-914B-F4C60C539C64}" type="slidenum">
              <a:rPr lang="en-US" smtClean="0"/>
              <a:t>19</a:t>
            </a:fld>
            <a:endParaRPr lang="en-US"/>
          </a:p>
        </p:txBody>
      </p:sp>
    </p:spTree>
    <p:extLst>
      <p:ext uri="{BB962C8B-B14F-4D97-AF65-F5344CB8AC3E}">
        <p14:creationId xmlns:p14="http://schemas.microsoft.com/office/powerpoint/2010/main" val="312097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0" dirty="0">
                <a:latin typeface="Times New Roman" panose="02020603050405020304" pitchFamily="18" charset="0"/>
              </a:rPr>
              <a:t>-Milankovitch cycles – “natural” climate change</a:t>
            </a:r>
          </a:p>
          <a:p>
            <a:pPr eaLnBrk="1" hangingPunct="1"/>
            <a:r>
              <a:rPr lang="en-US" altLang="en-US" dirty="0">
                <a:latin typeface="Times New Roman" panose="02020603050405020304" pitchFamily="18" charset="0"/>
              </a:rPr>
              <a:t>-How to get past temps = isotopic geochemical studies: O</a:t>
            </a:r>
            <a:r>
              <a:rPr lang="en-US" altLang="en-US" baseline="30000" dirty="0">
                <a:latin typeface="Times New Roman" panose="02020603050405020304" pitchFamily="18" charset="0"/>
              </a:rPr>
              <a:t>18</a:t>
            </a:r>
            <a:r>
              <a:rPr lang="en-US" altLang="en-US" dirty="0">
                <a:latin typeface="Times New Roman" panose="02020603050405020304" pitchFamily="18" charset="0"/>
              </a:rPr>
              <a:t> vs O</a:t>
            </a:r>
            <a:r>
              <a:rPr lang="en-US" altLang="en-US" baseline="30000" dirty="0">
                <a:latin typeface="Times New Roman" panose="02020603050405020304" pitchFamily="18" charset="0"/>
              </a:rPr>
              <a:t>16</a:t>
            </a:r>
            <a:r>
              <a:rPr lang="en-US" altLang="en-US" dirty="0">
                <a:latin typeface="Times New Roman" panose="02020603050405020304" pitchFamily="18" charset="0"/>
              </a:rPr>
              <a:t> in glacial cores --- warm means smaller fraction of O</a:t>
            </a:r>
            <a:r>
              <a:rPr lang="en-US" altLang="en-US" baseline="30000" dirty="0">
                <a:latin typeface="Times New Roman" panose="02020603050405020304" pitchFamily="18" charset="0"/>
              </a:rPr>
              <a:t>18 </a:t>
            </a:r>
            <a:r>
              <a:rPr lang="en-US" altLang="en-US" dirty="0">
                <a:latin typeface="Times New Roman" panose="02020603050405020304" pitchFamily="18" charset="0"/>
              </a:rPr>
              <a:t>in glacial cores because it is heavy and does not evaporate from the oceans as easily … less gets dropped as snow</a:t>
            </a:r>
          </a:p>
          <a:p>
            <a:pPr eaLnBrk="1" hangingPunct="1"/>
            <a:r>
              <a:rPr lang="en-US" altLang="en-US" dirty="0">
                <a:latin typeface="Times New Roman" panose="02020603050405020304" pitchFamily="18" charset="0"/>
              </a:rPr>
              <a:t>-also = tree rings, pollen distribution, annual mud layers in lakes, coral bed rings, fossils</a:t>
            </a:r>
          </a:p>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20</a:t>
            </a:fld>
            <a:endParaRPr lang="en-US"/>
          </a:p>
        </p:txBody>
      </p:sp>
    </p:spTree>
    <p:extLst>
      <p:ext uri="{BB962C8B-B14F-4D97-AF65-F5344CB8AC3E}">
        <p14:creationId xmlns:p14="http://schemas.microsoft.com/office/powerpoint/2010/main" val="104453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-Timescales! </a:t>
            </a:r>
            <a:r>
              <a:rPr lang="en-US" dirty="0"/>
              <a:t>Problem isn’t just the change, it is HOW FAST it is changing.</a:t>
            </a:r>
          </a:p>
          <a:p>
            <a:r>
              <a:rPr lang="en-US" dirty="0"/>
              <a:t>-Earth’s climate does change naturally, but on timescales of thousands to millions of years. We are seeing changes on orders of years to decades! And scale of the change is much larger right now.</a:t>
            </a:r>
          </a:p>
        </p:txBody>
      </p:sp>
      <p:sp>
        <p:nvSpPr>
          <p:cNvPr id="4" name="Slide Number Placeholder 3"/>
          <p:cNvSpPr>
            <a:spLocks noGrp="1"/>
          </p:cNvSpPr>
          <p:nvPr>
            <p:ph type="sldNum" sz="quarter" idx="5"/>
          </p:nvPr>
        </p:nvSpPr>
        <p:spPr/>
        <p:txBody>
          <a:bodyPr/>
          <a:lstStyle/>
          <a:p>
            <a:fld id="{38119C18-88EF-4990-914B-F4C60C539C64}" type="slidenum">
              <a:rPr lang="en-US" smtClean="0"/>
              <a:t>21</a:t>
            </a:fld>
            <a:endParaRPr lang="en-US"/>
          </a:p>
        </p:txBody>
      </p:sp>
    </p:spTree>
    <p:extLst>
      <p:ext uri="{BB962C8B-B14F-4D97-AF65-F5344CB8AC3E}">
        <p14:creationId xmlns:p14="http://schemas.microsoft.com/office/powerpoint/2010/main" val="3651531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-Timescales! </a:t>
            </a:r>
            <a:r>
              <a:rPr lang="en-US" dirty="0"/>
              <a:t>Problem isn’t just the change, it is HOW FAST it is changing.</a:t>
            </a:r>
          </a:p>
          <a:p>
            <a:r>
              <a:rPr lang="en-US" dirty="0"/>
              <a:t>-Earth’s climate does change naturally, but on timescales of thousands to millions of years. We are seeing changes on orders of years to decades! And scale of the change is much larger right now.</a:t>
            </a:r>
          </a:p>
        </p:txBody>
      </p:sp>
      <p:sp>
        <p:nvSpPr>
          <p:cNvPr id="4" name="Slide Number Placeholder 3"/>
          <p:cNvSpPr>
            <a:spLocks noGrp="1"/>
          </p:cNvSpPr>
          <p:nvPr>
            <p:ph type="sldNum" sz="quarter" idx="5"/>
          </p:nvPr>
        </p:nvSpPr>
        <p:spPr/>
        <p:txBody>
          <a:bodyPr/>
          <a:lstStyle/>
          <a:p>
            <a:fld id="{38119C18-88EF-4990-914B-F4C60C539C64}" type="slidenum">
              <a:rPr lang="en-US" smtClean="0"/>
              <a:t>22</a:t>
            </a:fld>
            <a:endParaRPr lang="en-US"/>
          </a:p>
        </p:txBody>
      </p:sp>
    </p:spTree>
    <p:extLst>
      <p:ext uri="{BB962C8B-B14F-4D97-AF65-F5344CB8AC3E}">
        <p14:creationId xmlns:p14="http://schemas.microsoft.com/office/powerpoint/2010/main" val="420165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-CO2 released by humans inducing a greenhouse effect is the only way to explain the rise in temperatures we are observing.</a:t>
            </a:r>
          </a:p>
        </p:txBody>
      </p:sp>
      <p:sp>
        <p:nvSpPr>
          <p:cNvPr id="4" name="Slide Number Placeholder 3"/>
          <p:cNvSpPr>
            <a:spLocks noGrp="1"/>
          </p:cNvSpPr>
          <p:nvPr>
            <p:ph type="sldNum" sz="quarter" idx="5"/>
          </p:nvPr>
        </p:nvSpPr>
        <p:spPr/>
        <p:txBody>
          <a:bodyPr/>
          <a:lstStyle/>
          <a:p>
            <a:fld id="{38119C18-88EF-4990-914B-F4C60C539C64}" type="slidenum">
              <a:rPr lang="en-US" smtClean="0"/>
              <a:t>23</a:t>
            </a:fld>
            <a:endParaRPr lang="en-US"/>
          </a:p>
        </p:txBody>
      </p:sp>
    </p:spTree>
    <p:extLst>
      <p:ext uri="{BB962C8B-B14F-4D97-AF65-F5344CB8AC3E}">
        <p14:creationId xmlns:p14="http://schemas.microsoft.com/office/powerpoint/2010/main" val="411090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BE01EB5D-1035-8694-0689-2A91A4AFE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C96D0-A3B4-5F42-9D6B-00DC02C106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32A7CF70-C237-B527-235B-EA5559F5206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17B4292-DF67-DA2E-5E6E-E70BD8497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-Global carbon emissions from fossil fuels over time.</a:t>
            </a:r>
          </a:p>
        </p:txBody>
      </p:sp>
      <p:sp>
        <p:nvSpPr>
          <p:cNvPr id="4" name="Slide Number Placeholder 3"/>
          <p:cNvSpPr>
            <a:spLocks noGrp="1"/>
          </p:cNvSpPr>
          <p:nvPr>
            <p:ph type="sldNum" sz="quarter" idx="5"/>
          </p:nvPr>
        </p:nvSpPr>
        <p:spPr/>
        <p:txBody>
          <a:bodyPr/>
          <a:lstStyle/>
          <a:p>
            <a:fld id="{38119C18-88EF-4990-914B-F4C60C539C64}" type="slidenum">
              <a:rPr lang="en-US" smtClean="0"/>
              <a:t>24</a:t>
            </a:fld>
            <a:endParaRPr lang="en-US"/>
          </a:p>
        </p:txBody>
      </p:sp>
    </p:spTree>
    <p:extLst>
      <p:ext uri="{BB962C8B-B14F-4D97-AF65-F5344CB8AC3E}">
        <p14:creationId xmlns:p14="http://schemas.microsoft.com/office/powerpoint/2010/main" val="2172161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26</a:t>
            </a:fld>
            <a:endParaRPr lang="en-US"/>
          </a:p>
        </p:txBody>
      </p:sp>
    </p:spTree>
    <p:extLst>
      <p:ext uri="{BB962C8B-B14F-4D97-AF65-F5344CB8AC3E}">
        <p14:creationId xmlns:p14="http://schemas.microsoft.com/office/powerpoint/2010/main" val="1519726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xfrm>
            <a:off x="1143000" y="685800"/>
            <a:ext cx="4572000" cy="3429000"/>
          </a:xfrm>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a:defRPr b="1"/>
            </a:pPr>
            <a:r>
              <a:rPr lang="en-US" b="0" dirty="0"/>
              <a:t>-Northern Hemisphere, where we all live in Atlanta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1143000" y="685800"/>
            <a:ext cx="4572000" cy="3429000"/>
          </a:xfrm>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b="1"/>
            </a:pPr>
            <a:r>
              <a:rPr lang="en-US" b="0" dirty="0"/>
              <a:t>-Northern Hemisphere, where we all live in Atlanta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1143000" y="685800"/>
            <a:ext cx="4572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b="1"/>
            </a:pPr>
            <a:r>
              <a:rPr lang="en-US" b="0" dirty="0"/>
              <a:t>-Northern Hemisphere, where we all live in Atlanta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-Heatwaves, wildfires, hurricanes, flooding</a:t>
            </a:r>
          </a:p>
        </p:txBody>
      </p:sp>
      <p:sp>
        <p:nvSpPr>
          <p:cNvPr id="4" name="Slide Number Placeholder 3"/>
          <p:cNvSpPr>
            <a:spLocks noGrp="1"/>
          </p:cNvSpPr>
          <p:nvPr>
            <p:ph type="sldNum" sz="quarter" idx="5"/>
          </p:nvPr>
        </p:nvSpPr>
        <p:spPr/>
        <p:txBody>
          <a:bodyPr/>
          <a:lstStyle/>
          <a:p>
            <a:fld id="{38119C18-88EF-4990-914B-F4C60C539C64}" type="slidenum">
              <a:rPr lang="en-US" smtClean="0"/>
              <a:t>30</a:t>
            </a:fld>
            <a:endParaRPr lang="en-US"/>
          </a:p>
        </p:txBody>
      </p:sp>
    </p:spTree>
    <p:extLst>
      <p:ext uri="{BB962C8B-B14F-4D97-AF65-F5344CB8AC3E}">
        <p14:creationId xmlns:p14="http://schemas.microsoft.com/office/powerpoint/2010/main" val="353222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acidification and ecosystem disruption, melting sea ice causing water level rise. </a:t>
            </a:r>
          </a:p>
          <a:p>
            <a:r>
              <a:rPr lang="en-US" dirty="0"/>
              <a:t>-While 7m is extreme, it is not impossible.</a:t>
            </a:r>
          </a:p>
        </p:txBody>
      </p:sp>
      <p:sp>
        <p:nvSpPr>
          <p:cNvPr id="4" name="Slide Number Placeholder 3"/>
          <p:cNvSpPr>
            <a:spLocks noGrp="1"/>
          </p:cNvSpPr>
          <p:nvPr>
            <p:ph type="sldNum" sz="quarter" idx="5"/>
          </p:nvPr>
        </p:nvSpPr>
        <p:spPr/>
        <p:txBody>
          <a:bodyPr/>
          <a:lstStyle/>
          <a:p>
            <a:fld id="{38119C18-88EF-4990-914B-F4C60C539C64}" type="slidenum">
              <a:rPr lang="en-US" smtClean="0"/>
              <a:t>31</a:t>
            </a:fld>
            <a:endParaRPr lang="en-US"/>
          </a:p>
        </p:txBody>
      </p:sp>
    </p:spTree>
    <p:extLst>
      <p:ext uri="{BB962C8B-B14F-4D97-AF65-F5344CB8AC3E}">
        <p14:creationId xmlns:p14="http://schemas.microsoft.com/office/powerpoint/2010/main" val="1535612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-Tornados in Covington and Newnan on the outskirts of Atlanta.</a:t>
            </a:r>
          </a:p>
          <a:p>
            <a:r>
              <a:rPr lang="en-US" dirty="0"/>
              <a:t>-Get worse rain bombs / microbursts as climate change puts more water into atmosphere, common in Atlanta!</a:t>
            </a:r>
          </a:p>
        </p:txBody>
      </p:sp>
      <p:sp>
        <p:nvSpPr>
          <p:cNvPr id="4" name="Slide Number Placeholder 3"/>
          <p:cNvSpPr>
            <a:spLocks noGrp="1"/>
          </p:cNvSpPr>
          <p:nvPr>
            <p:ph type="sldNum" sz="quarter" idx="5"/>
          </p:nvPr>
        </p:nvSpPr>
        <p:spPr/>
        <p:txBody>
          <a:bodyPr/>
          <a:lstStyle/>
          <a:p>
            <a:fld id="{38119C18-88EF-4990-914B-F4C60C539C64}" type="slidenum">
              <a:rPr lang="en-US" smtClean="0"/>
              <a:t>32</a:t>
            </a:fld>
            <a:endParaRPr lang="en-US"/>
          </a:p>
        </p:txBody>
      </p:sp>
    </p:spTree>
    <p:extLst>
      <p:ext uri="{BB962C8B-B14F-4D97-AF65-F5344CB8AC3E}">
        <p14:creationId xmlns:p14="http://schemas.microsoft.com/office/powerpoint/2010/main" val="1076609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 name="Shape 27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724" name="Shape 2724"/>
          <p:cNvSpPr>
            <a:spLocks noGrp="1"/>
          </p:cNvSpPr>
          <p:nvPr>
            <p:ph type="body" sz="quarter" idx="1"/>
          </p:nvPr>
        </p:nvSpPr>
        <p:spPr>
          <a:prstGeom prst="rect">
            <a:avLst/>
          </a:prstGeom>
        </p:spPr>
        <p:txBody>
          <a:bodyPr/>
          <a:lstStyle/>
          <a:p>
            <a:pPr>
              <a:defRPr sz="1400"/>
            </a:pPr>
            <a:r>
              <a:rPr lang="en-US" dirty="0"/>
              <a:t>-Lancet - we could see one billion climate migrants by the end of this century.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35</a:t>
            </a:fld>
            <a:endParaRPr lang="en-US"/>
          </a:p>
        </p:txBody>
      </p:sp>
    </p:spTree>
    <p:extLst>
      <p:ext uri="{BB962C8B-B14F-4D97-AF65-F5344CB8AC3E}">
        <p14:creationId xmlns:p14="http://schemas.microsoft.com/office/powerpoint/2010/main" val="149470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Venus by Messenger spacecraft in 2007.</a:t>
            </a:r>
          </a:p>
        </p:txBody>
      </p:sp>
      <p:sp>
        <p:nvSpPr>
          <p:cNvPr id="4" name="Slide Number Placeholder 3"/>
          <p:cNvSpPr>
            <a:spLocks noGrp="1"/>
          </p:cNvSpPr>
          <p:nvPr>
            <p:ph type="sldNum" sz="quarter" idx="5"/>
          </p:nvPr>
        </p:nvSpPr>
        <p:spPr/>
        <p:txBody>
          <a:bodyPr/>
          <a:lstStyle/>
          <a:p>
            <a:fld id="{38119C18-88EF-4990-914B-F4C60C539C64}" type="slidenum">
              <a:rPr lang="en-US" smtClean="0"/>
              <a:t>3</a:t>
            </a:fld>
            <a:endParaRPr lang="en-US"/>
          </a:p>
        </p:txBody>
      </p:sp>
    </p:spTree>
    <p:extLst>
      <p:ext uri="{BB962C8B-B14F-4D97-AF65-F5344CB8AC3E}">
        <p14:creationId xmlns:p14="http://schemas.microsoft.com/office/powerpoint/2010/main" val="3374551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36</a:t>
            </a:fld>
            <a:endParaRPr lang="en-US"/>
          </a:p>
        </p:txBody>
      </p:sp>
    </p:spTree>
    <p:extLst>
      <p:ext uri="{BB962C8B-B14F-4D97-AF65-F5344CB8AC3E}">
        <p14:creationId xmlns:p14="http://schemas.microsoft.com/office/powerpoint/2010/main" val="2446288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 our resources and humanity from devastating losses and pain. Manage the environment responsibly, use resources in sustainable and fair ways for everyone. There are already cliamte impacts, so need to be resilient to those impacts.</a:t>
            </a:r>
          </a:p>
          <a:p>
            <a:r>
              <a:rPr lang="en-US" dirty="0"/>
              <a:t>-Resiliency is addressing the parts of climate change that are already here and yet to come, plan buildings around future worse weather etc.</a:t>
            </a:r>
          </a:p>
          <a:p>
            <a:r>
              <a:rPr lang="en-US" dirty="0"/>
              <a:t>-Climate change disproportionally impacts (and will impact) already historically marginalized groups. Climate Justice is social justice.</a:t>
            </a:r>
          </a:p>
        </p:txBody>
      </p:sp>
      <p:sp>
        <p:nvSpPr>
          <p:cNvPr id="4" name="Slide Number Placeholder 3"/>
          <p:cNvSpPr>
            <a:spLocks noGrp="1"/>
          </p:cNvSpPr>
          <p:nvPr>
            <p:ph type="sldNum" sz="quarter" idx="5"/>
          </p:nvPr>
        </p:nvSpPr>
        <p:spPr/>
        <p:txBody>
          <a:bodyPr/>
          <a:lstStyle/>
          <a:p>
            <a:fld id="{38119C18-88EF-4990-914B-F4C60C539C64}" type="slidenum">
              <a:rPr lang="en-US" smtClean="0"/>
              <a:t>37</a:t>
            </a:fld>
            <a:endParaRPr lang="en-US"/>
          </a:p>
        </p:txBody>
      </p:sp>
    </p:spTree>
    <p:extLst>
      <p:ext uri="{BB962C8B-B14F-4D97-AF65-F5344CB8AC3E}">
        <p14:creationId xmlns:p14="http://schemas.microsoft.com/office/powerpoint/2010/main" val="937480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vehicles are not a panacea solution alone. Still need to drive less overall, and urban planning matters a lot for this!</a:t>
            </a:r>
          </a:p>
        </p:txBody>
      </p:sp>
      <p:sp>
        <p:nvSpPr>
          <p:cNvPr id="4" name="Slide Number Placeholder 3"/>
          <p:cNvSpPr>
            <a:spLocks noGrp="1"/>
          </p:cNvSpPr>
          <p:nvPr>
            <p:ph type="sldNum" sz="quarter" idx="5"/>
          </p:nvPr>
        </p:nvSpPr>
        <p:spPr/>
        <p:txBody>
          <a:bodyPr/>
          <a:lstStyle/>
          <a:p>
            <a:fld id="{38119C18-88EF-4990-914B-F4C60C539C64}" type="slidenum">
              <a:rPr lang="en-US" smtClean="0"/>
              <a:t>41</a:t>
            </a:fld>
            <a:endParaRPr lang="en-US"/>
          </a:p>
        </p:txBody>
      </p:sp>
    </p:spTree>
    <p:extLst>
      <p:ext uri="{BB962C8B-B14F-4D97-AF65-F5344CB8AC3E}">
        <p14:creationId xmlns:p14="http://schemas.microsoft.com/office/powerpoint/2010/main" val="3890421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semis. Wind-powered and hydrogen powered shipping boats. Hydrogen powered planes.</a:t>
            </a:r>
          </a:p>
        </p:txBody>
      </p:sp>
      <p:sp>
        <p:nvSpPr>
          <p:cNvPr id="4" name="Slide Number Placeholder 3"/>
          <p:cNvSpPr>
            <a:spLocks noGrp="1"/>
          </p:cNvSpPr>
          <p:nvPr>
            <p:ph type="sldNum" sz="quarter" idx="5"/>
          </p:nvPr>
        </p:nvSpPr>
        <p:spPr/>
        <p:txBody>
          <a:bodyPr/>
          <a:lstStyle/>
          <a:p>
            <a:fld id="{38119C18-88EF-4990-914B-F4C60C539C64}" type="slidenum">
              <a:rPr lang="en-US" smtClean="0"/>
              <a:t>42</a:t>
            </a:fld>
            <a:endParaRPr lang="en-US"/>
          </a:p>
        </p:txBody>
      </p:sp>
    </p:spTree>
    <p:extLst>
      <p:ext uri="{BB962C8B-B14F-4D97-AF65-F5344CB8AC3E}">
        <p14:creationId xmlns:p14="http://schemas.microsoft.com/office/powerpoint/2010/main" val="397931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handle the majority of issues with technologies that already exist, just need to implement them at scale!</a:t>
            </a:r>
          </a:p>
        </p:txBody>
      </p:sp>
      <p:sp>
        <p:nvSpPr>
          <p:cNvPr id="4" name="Slide Number Placeholder 3"/>
          <p:cNvSpPr>
            <a:spLocks noGrp="1"/>
          </p:cNvSpPr>
          <p:nvPr>
            <p:ph type="sldNum" sz="quarter" idx="5"/>
          </p:nvPr>
        </p:nvSpPr>
        <p:spPr/>
        <p:txBody>
          <a:bodyPr/>
          <a:lstStyle/>
          <a:p>
            <a:fld id="{38119C18-88EF-4990-914B-F4C60C539C64}" type="slidenum">
              <a:rPr lang="en-US" smtClean="0"/>
              <a:t>45</a:t>
            </a:fld>
            <a:endParaRPr lang="en-US"/>
          </a:p>
        </p:txBody>
      </p:sp>
    </p:spTree>
    <p:extLst>
      <p:ext uri="{BB962C8B-B14F-4D97-AF65-F5344CB8AC3E}">
        <p14:creationId xmlns:p14="http://schemas.microsoft.com/office/powerpoint/2010/main" val="4246115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-Solar and wind are about equal to or cheaper than conventional methods, and this continues to improve.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-Blue/green hydrogen are different ways of capturing hydrogen and using it in the gas cycle. Green involves electrolysis with renewable electricity sourcing it. Diamonds are at the high-cost case limits.</a:t>
            </a:r>
          </a:p>
          <a:p>
            <a:pPr marL="0" indent="0">
              <a:buFont typeface="Arial" panose="020B0604020202020204" pitchFamily="34" charset="0"/>
              <a:buNone/>
            </a:pPr>
            <a:r>
              <a:rPr lang="en-US" b="0" dirty="0"/>
              <a:t>*= assuming I understood their captions correctly, it was in economics lingo I barely understood.</a:t>
            </a:r>
          </a:p>
        </p:txBody>
      </p:sp>
      <p:sp>
        <p:nvSpPr>
          <p:cNvPr id="4" name="Slide Number Placeholder 3"/>
          <p:cNvSpPr>
            <a:spLocks noGrp="1"/>
          </p:cNvSpPr>
          <p:nvPr>
            <p:ph type="sldNum" sz="quarter" idx="5"/>
          </p:nvPr>
        </p:nvSpPr>
        <p:spPr/>
        <p:txBody>
          <a:bodyPr/>
          <a:lstStyle/>
          <a:p>
            <a:fld id="{38119C18-88EF-4990-914B-F4C60C539C64}" type="slidenum">
              <a:rPr lang="en-US" smtClean="0"/>
              <a:t>46</a:t>
            </a:fld>
            <a:endParaRPr lang="en-US"/>
          </a:p>
        </p:txBody>
      </p:sp>
    </p:spTree>
    <p:extLst>
      <p:ext uri="{BB962C8B-B14F-4D97-AF65-F5344CB8AC3E}">
        <p14:creationId xmlns:p14="http://schemas.microsoft.com/office/powerpoint/2010/main" val="2845898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-They are often (but not always) like if you set your house on fire three times a day but also poured out three buckets of water every day too and said you were “fire neutral through water offsets”. Yes, the water is helping… but really you need to stop setting fires in the first place.</a:t>
            </a:r>
          </a:p>
        </p:txBody>
      </p:sp>
      <p:sp>
        <p:nvSpPr>
          <p:cNvPr id="4" name="Slide Number Placeholder 3"/>
          <p:cNvSpPr>
            <a:spLocks noGrp="1"/>
          </p:cNvSpPr>
          <p:nvPr>
            <p:ph type="sldNum" sz="quarter" idx="5"/>
          </p:nvPr>
        </p:nvSpPr>
        <p:spPr/>
        <p:txBody>
          <a:bodyPr/>
          <a:lstStyle/>
          <a:p>
            <a:fld id="{38119C18-88EF-4990-914B-F4C60C539C64}" type="slidenum">
              <a:rPr lang="en-US" smtClean="0"/>
              <a:t>48</a:t>
            </a:fld>
            <a:endParaRPr lang="en-US"/>
          </a:p>
        </p:txBody>
      </p:sp>
    </p:spTree>
    <p:extLst>
      <p:ext uri="{BB962C8B-B14F-4D97-AF65-F5344CB8AC3E}">
        <p14:creationId xmlns:p14="http://schemas.microsoft.com/office/powerpoint/2010/main" val="321610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dirty="0"/>
              <a:t>Messaging about climate change solutions tend to focus on austerity measures and guilting.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a:t>
            </a:r>
            <a:r>
              <a:rPr lang="en-US" b="1" dirty="0"/>
              <a:t>“Personal changes help motivate and drive systemic changes”</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rPr lang="en-US" dirty="0"/>
              <a:t>-Why does an oil company want you to calculate your carbon footprint?  Because they want to frame it as a question of personal choice (and blame); i.e., its not their fault for making it, it’s your fault for using it. They want to GUILT you!</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-However… “Personal changes help motivate and drive systemic changes”, “They wouldn’t be doing this if you didn’t have any power!”, “They wouldn’t be trying to disinform you if it didn’t matter if you were informed!”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119C18-88EF-4990-914B-F4C60C539C64}" type="slidenum">
              <a:rPr lang="en-US" smtClean="0"/>
              <a:t>53</a:t>
            </a:fld>
            <a:endParaRPr lang="en-US"/>
          </a:p>
        </p:txBody>
      </p:sp>
    </p:spTree>
    <p:extLst>
      <p:ext uri="{BB962C8B-B14F-4D97-AF65-F5344CB8AC3E}">
        <p14:creationId xmlns:p14="http://schemas.microsoft.com/office/powerpoint/2010/main" val="234440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Venus, taken by Mariner 10 spacecraft in 1974.</a:t>
            </a:r>
          </a:p>
        </p:txBody>
      </p:sp>
      <p:sp>
        <p:nvSpPr>
          <p:cNvPr id="4" name="Slide Number Placeholder 3"/>
          <p:cNvSpPr>
            <a:spLocks noGrp="1"/>
          </p:cNvSpPr>
          <p:nvPr>
            <p:ph type="sldNum" sz="quarter" idx="5"/>
          </p:nvPr>
        </p:nvSpPr>
        <p:spPr/>
        <p:txBody>
          <a:bodyPr/>
          <a:lstStyle/>
          <a:p>
            <a:fld id="{38119C18-88EF-4990-914B-F4C60C539C64}" type="slidenum">
              <a:rPr lang="en-US" smtClean="0"/>
              <a:t>4</a:t>
            </a:fld>
            <a:endParaRPr lang="en-US"/>
          </a:p>
        </p:txBody>
      </p:sp>
    </p:spTree>
    <p:extLst>
      <p:ext uri="{BB962C8B-B14F-4D97-AF65-F5344CB8AC3E}">
        <p14:creationId xmlns:p14="http://schemas.microsoft.com/office/powerpoint/2010/main" val="3120852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54</a:t>
            </a:fld>
            <a:endParaRPr lang="en-US"/>
          </a:p>
        </p:txBody>
      </p:sp>
    </p:spTree>
    <p:extLst>
      <p:ext uri="{BB962C8B-B14F-4D97-AF65-F5344CB8AC3E}">
        <p14:creationId xmlns:p14="http://schemas.microsoft.com/office/powerpoint/2010/main" val="3766263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38119C18-88EF-4990-914B-F4C60C539C64}" type="slidenum">
              <a:rPr lang="en-US" smtClean="0"/>
              <a:t>55</a:t>
            </a:fld>
            <a:endParaRPr lang="en-US"/>
          </a:p>
        </p:txBody>
      </p:sp>
    </p:spTree>
    <p:extLst>
      <p:ext uri="{BB962C8B-B14F-4D97-AF65-F5344CB8AC3E}">
        <p14:creationId xmlns:p14="http://schemas.microsoft.com/office/powerpoint/2010/main" val="3420169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57</a:t>
            </a:fld>
            <a:endParaRPr lang="en-US"/>
          </a:p>
        </p:txBody>
      </p:sp>
    </p:spTree>
    <p:extLst>
      <p:ext uri="{BB962C8B-B14F-4D97-AF65-F5344CB8AC3E}">
        <p14:creationId xmlns:p14="http://schemas.microsoft.com/office/powerpoint/2010/main" val="243846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D9768-5CB9-0047-890D-9A80D0C853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88743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the RELATIVE proportions, so are each put side by side, not overlapping. For example, ocean sink is not all of the other area above it too, it’s just the blue part.</a:t>
            </a:r>
          </a:p>
        </p:txBody>
      </p:sp>
      <p:sp>
        <p:nvSpPr>
          <p:cNvPr id="4" name="Slide Number Placeholder 3"/>
          <p:cNvSpPr>
            <a:spLocks noGrp="1"/>
          </p:cNvSpPr>
          <p:nvPr>
            <p:ph type="sldNum" sz="quarter" idx="5"/>
          </p:nvPr>
        </p:nvSpPr>
        <p:spPr/>
        <p:txBody>
          <a:bodyPr/>
          <a:lstStyle/>
          <a:p>
            <a:fld id="{38119C18-88EF-4990-914B-F4C60C539C64}" type="slidenum">
              <a:rPr lang="en-US" smtClean="0"/>
              <a:t>60</a:t>
            </a:fld>
            <a:endParaRPr lang="en-US"/>
          </a:p>
        </p:txBody>
      </p:sp>
    </p:spTree>
    <p:extLst>
      <p:ext uri="{BB962C8B-B14F-4D97-AF65-F5344CB8AC3E}">
        <p14:creationId xmlns:p14="http://schemas.microsoft.com/office/powerpoint/2010/main" val="1277062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i="0" dirty="0">
                <a:solidFill>
                  <a:srgbClr val="222222"/>
                </a:solidFill>
                <a:effectLst/>
                <a:latin typeface="Harding"/>
              </a:rPr>
              <a:t>a</a:t>
            </a:r>
            <a:r>
              <a:rPr lang="en-US" b="0" i="0" dirty="0">
                <a:solidFill>
                  <a:srgbClr val="222222"/>
                </a:solidFill>
                <a:effectLst/>
                <a:latin typeface="Harding"/>
              </a:rPr>
              <a:t>, Hemispheric mean mole fractions estimated for the Northern (red lines) and Southern Hemispheres (blue lines); different shades of red or blue represent results from a total of three different instruments (see </a:t>
            </a:r>
            <a:r>
              <a:rPr lang="en-US" b="0" i="0" dirty="0">
                <a:solidFill>
                  <a:srgbClr val="006699"/>
                </a:solidFill>
                <a:effectLst/>
                <a:latin typeface="Harding"/>
                <a:hlinkClick r:id="rId3"/>
              </a:rPr>
              <a:t>Methods</a:t>
            </a:r>
            <a:r>
              <a:rPr lang="en-US" b="0" i="0" dirty="0">
                <a:solidFill>
                  <a:srgbClr val="222222"/>
                </a:solidFill>
                <a:effectLst/>
                <a:latin typeface="Harding"/>
              </a:rPr>
              <a:t>). </a:t>
            </a:r>
            <a:r>
              <a:rPr lang="en-US" b="1" i="0" dirty="0">
                <a:solidFill>
                  <a:srgbClr val="222222"/>
                </a:solidFill>
                <a:effectLst/>
                <a:latin typeface="Harding"/>
              </a:rPr>
              <a:t>b</a:t>
            </a:r>
            <a:r>
              <a:rPr lang="en-US" b="0" i="0" dirty="0">
                <a:solidFill>
                  <a:srgbClr val="222222"/>
                </a:solidFill>
                <a:effectLst/>
                <a:latin typeface="Harding"/>
              </a:rPr>
              <a:t>, Inferred rate of change of the measured globally averaged mole fraction of CFC-11. </a:t>
            </a:r>
            <a:r>
              <a:rPr lang="en-US" b="1" i="0" dirty="0">
                <a:solidFill>
                  <a:srgbClr val="222222"/>
                </a:solidFill>
                <a:effectLst/>
                <a:latin typeface="Harding"/>
              </a:rPr>
              <a:t>c</a:t>
            </a:r>
            <a:r>
              <a:rPr lang="en-US" b="0" i="0" dirty="0">
                <a:solidFill>
                  <a:srgbClr val="222222"/>
                </a:solidFill>
                <a:effectLst/>
                <a:latin typeface="Harding"/>
              </a:rPr>
              <a:t>, Measured differences in hemispheric mean mole fraction of CFC-11 (North Hemisphere − South Hemisphere). In </a:t>
            </a:r>
            <a:r>
              <a:rPr lang="en-US" b="1" i="0" dirty="0">
                <a:solidFill>
                  <a:srgbClr val="222222"/>
                </a:solidFill>
                <a:effectLst/>
                <a:latin typeface="Harding"/>
              </a:rPr>
              <a:t>b</a:t>
            </a:r>
            <a:r>
              <a:rPr lang="en-US" b="0" i="0" dirty="0">
                <a:solidFill>
                  <a:srgbClr val="222222"/>
                </a:solidFill>
                <a:effectLst/>
                <a:latin typeface="Harding"/>
              </a:rPr>
              <a:t> and </a:t>
            </a:r>
            <a:r>
              <a:rPr lang="en-US" b="1" i="0" dirty="0">
                <a:solidFill>
                  <a:srgbClr val="222222"/>
                </a:solidFill>
                <a:effectLst/>
                <a:latin typeface="Harding"/>
              </a:rPr>
              <a:t>c</a:t>
            </a:r>
            <a:r>
              <a:rPr lang="en-US" b="0" i="0" dirty="0">
                <a:solidFill>
                  <a:srgbClr val="222222"/>
                </a:solidFill>
                <a:effectLst/>
                <a:latin typeface="Harding"/>
              </a:rPr>
              <a:t>, </a:t>
            </a:r>
            <a:r>
              <a:rPr lang="en-US" b="0" i="0" dirty="0" err="1">
                <a:solidFill>
                  <a:srgbClr val="222222"/>
                </a:solidFill>
                <a:effectLst/>
                <a:latin typeface="Harding"/>
              </a:rPr>
              <a:t>colours</a:t>
            </a:r>
            <a:r>
              <a:rPr lang="en-US" b="0" i="0" dirty="0">
                <a:solidFill>
                  <a:srgbClr val="222222"/>
                </a:solidFill>
                <a:effectLst/>
                <a:latin typeface="Harding"/>
              </a:rPr>
              <a:t> represent results from flask GC–MS (brown lines), flask GC–ECD (green lines) and, in </a:t>
            </a:r>
            <a:r>
              <a:rPr lang="en-US" b="1" i="0" dirty="0">
                <a:solidFill>
                  <a:srgbClr val="222222"/>
                </a:solidFill>
                <a:effectLst/>
                <a:latin typeface="Harding"/>
              </a:rPr>
              <a:t>b</a:t>
            </a:r>
            <a:r>
              <a:rPr lang="en-US" b="0" i="0" dirty="0">
                <a:solidFill>
                  <a:srgbClr val="222222"/>
                </a:solidFill>
                <a:effectLst/>
                <a:latin typeface="Harding"/>
              </a:rPr>
              <a:t> only, in situ GC–ECDs (thick grey lines). In </a:t>
            </a:r>
            <a:r>
              <a:rPr lang="en-US" b="1" i="0" dirty="0">
                <a:solidFill>
                  <a:srgbClr val="222222"/>
                </a:solidFill>
                <a:effectLst/>
                <a:latin typeface="Harding"/>
              </a:rPr>
              <a:t>a</a:t>
            </a:r>
            <a:r>
              <a:rPr lang="en-US" b="0" i="0" dirty="0">
                <a:solidFill>
                  <a:srgbClr val="222222"/>
                </a:solidFill>
                <a:effectLst/>
                <a:latin typeface="Harding"/>
              </a:rPr>
              <a:t> and </a:t>
            </a:r>
            <a:r>
              <a:rPr lang="en-US" b="1" i="0" dirty="0">
                <a:solidFill>
                  <a:srgbClr val="222222"/>
                </a:solidFill>
                <a:effectLst/>
                <a:latin typeface="Harding"/>
              </a:rPr>
              <a:t>b</a:t>
            </a:r>
            <a:r>
              <a:rPr lang="en-US" b="0" i="0" dirty="0">
                <a:solidFill>
                  <a:srgbClr val="222222"/>
                </a:solidFill>
                <a:effectLst/>
                <a:latin typeface="Harding"/>
              </a:rPr>
              <a:t>, the numbered thin grey lines represent projections from recent World Meteorological Organization (WMO) assessment scenarios (as global means) given the data available at the time the scenarios were created”</a:t>
            </a:r>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63</a:t>
            </a:fld>
            <a:endParaRPr lang="en-US"/>
          </a:p>
        </p:txBody>
      </p:sp>
    </p:spTree>
    <p:extLst>
      <p:ext uri="{BB962C8B-B14F-4D97-AF65-F5344CB8AC3E}">
        <p14:creationId xmlns:p14="http://schemas.microsoft.com/office/powerpoint/2010/main" val="2675972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r>
              <a:rPr lang="en-US" b="0" i="0" dirty="0">
                <a:solidFill>
                  <a:srgbClr val="222222"/>
                </a:solidFill>
                <a:effectLst/>
                <a:latin typeface="Harding"/>
              </a:rPr>
              <a:t>onthly mean mole fractions and standard deviations (</a:t>
            </a:r>
            <a:r>
              <a:rPr lang="en-US" b="0" i="0" dirty="0" err="1">
                <a:solidFill>
                  <a:srgbClr val="222222"/>
                </a:solidFill>
                <a:effectLst/>
                <a:latin typeface="Harding"/>
              </a:rPr>
              <a:t>s.d.</a:t>
            </a:r>
            <a:r>
              <a:rPr lang="en-US" b="0" i="0" dirty="0">
                <a:solidFill>
                  <a:srgbClr val="222222"/>
                </a:solidFill>
                <a:effectLst/>
                <a:latin typeface="Harding"/>
              </a:rPr>
              <a:t>) measured at 12 remote sites from NOAA flasks by gas chromatography with mass spectrometry detection (GC-MS) (ref. </a:t>
            </a:r>
            <a:r>
              <a:rPr lang="en-US" b="0" i="0" baseline="30000" dirty="0">
                <a:solidFill>
                  <a:srgbClr val="006699"/>
                </a:solidFill>
                <a:effectLst/>
                <a:latin typeface="Harding"/>
                <a:hlinkClick r:id="rId3" tooltip="Montzka, S. A. et al. An unexpected and persistent increase in emissions of ozone-depleting CFC-11. Nature 557, 413–417 (2018)."/>
              </a:rPr>
              <a:t>1</a:t>
            </a:r>
            <a:r>
              <a:rPr lang="en-US" b="0" i="0" dirty="0">
                <a:solidFill>
                  <a:srgbClr val="222222"/>
                </a:solidFill>
                <a:effectLst/>
                <a:latin typeface="Harding"/>
              </a:rPr>
              <a:t>; Methods). Corresponding monthly means from the independent AGAGE measurement network</a:t>
            </a:r>
            <a:r>
              <a:rPr lang="en-US" b="0" i="0" baseline="30000" dirty="0">
                <a:solidFill>
                  <a:srgbClr val="006699"/>
                </a:solidFill>
                <a:effectLst/>
                <a:latin typeface="Harding"/>
                <a:hlinkClick r:id="rId4" tooltip="Prinn, R. G. et al. A history of chemically and radiatively important gases in air deduced from ALE/GAGE/AGAGE. J. Geophys. Res. 105, 17751–17792 (2000)."/>
              </a:rPr>
              <a:t>27</a:t>
            </a:r>
            <a:r>
              <a:rPr lang="en-US" b="0" i="0" baseline="30000" dirty="0">
                <a:solidFill>
                  <a:srgbClr val="222222"/>
                </a:solidFill>
                <a:effectLst/>
                <a:latin typeface="Harding"/>
              </a:rPr>
              <a:t>,</a:t>
            </a:r>
            <a:r>
              <a:rPr lang="en-US" b="0" i="0" baseline="30000" dirty="0">
                <a:solidFill>
                  <a:srgbClr val="006699"/>
                </a:solidFill>
                <a:effectLst/>
                <a:latin typeface="Harding"/>
                <a:hlinkClick r:id="rId5" tooltip="Prinn, R. G. et al. History of chemically and radiatively important atmospheric gases from the Advanced Global Atmospheric Gases Experiment (AGAGE). Earth Syst. Sci. Data 10, 985–1018 (2018)."/>
              </a:rPr>
              <a:t>28</a:t>
            </a:r>
            <a:r>
              <a:rPr lang="en-US" b="0" i="0" dirty="0">
                <a:solidFill>
                  <a:srgbClr val="222222"/>
                </a:solidFill>
                <a:effectLst/>
                <a:latin typeface="Harding"/>
              </a:rPr>
              <a:t> (on-site analysis by chromatography coupled with electron capture detection (GC-ECD) at 5 remote sites) appear in Extended Data Fig. </a:t>
            </a:r>
            <a:r>
              <a:rPr lang="en-US" b="0" i="0" dirty="0">
                <a:solidFill>
                  <a:srgbClr val="006699"/>
                </a:solidFill>
                <a:effectLst/>
                <a:latin typeface="Harding"/>
                <a:hlinkClick r:id="rId6"/>
              </a:rPr>
              <a:t>1</a:t>
            </a:r>
            <a:r>
              <a:rPr lang="en-US" b="0" i="0" dirty="0">
                <a:solidFill>
                  <a:srgbClr val="222222"/>
                </a:solidFill>
                <a:effectLst/>
                <a:latin typeface="Harding"/>
              </a:rPr>
              <a:t>. Results from individual sites are shown as lines, and vertical bars represent 1 </a:t>
            </a:r>
            <a:r>
              <a:rPr lang="en-US" b="0" i="0" dirty="0" err="1">
                <a:solidFill>
                  <a:srgbClr val="222222"/>
                </a:solidFill>
                <a:effectLst/>
                <a:latin typeface="Harding"/>
              </a:rPr>
              <a:t>s.d.</a:t>
            </a:r>
            <a:r>
              <a:rPr lang="en-US" b="0" i="0" dirty="0">
                <a:solidFill>
                  <a:srgbClr val="222222"/>
                </a:solidFill>
                <a:effectLst/>
                <a:latin typeface="Harding"/>
              </a:rPr>
              <a:t> of all measurements in each month at each site (Southern Hemisphere sites are indicated by blue lines, sites within 0°−30° N as brown lines, and sites within 30°−90° N as red lines). Hemispheric 12-month means </a:t>
            </a:r>
            <a:r>
              <a:rPr lang="en-US" b="0" i="0" dirty="0" err="1">
                <a:solidFill>
                  <a:srgbClr val="222222"/>
                </a:solidFill>
                <a:effectLst/>
                <a:latin typeface="Harding"/>
              </a:rPr>
              <a:t>centred</a:t>
            </a:r>
            <a:r>
              <a:rPr lang="en-US" b="0" i="0" dirty="0">
                <a:solidFill>
                  <a:srgbClr val="222222"/>
                </a:solidFill>
                <a:effectLst/>
                <a:latin typeface="Harding"/>
              </a:rPr>
              <a:t> on 1 January of each year (Northern Hemisphere, red circles; Southern Hemisphere, blue circles; connected by black lines) are derived from results at 12 individual sites (Methods). Dashed lines indicate projections based on fits to hemispheric means during 2002−2012 (Northern Hemisphere, red; Southern Hemisphere, blue). The inset shows the global annual rates of change derived from NOAA (light blue; combined flask and in situ results) and AGAGE (yellow; in situ results) monthly means (as ln[Jan</a:t>
            </a:r>
            <a:r>
              <a:rPr lang="en-US" b="0" i="0" baseline="-25000" dirty="0">
                <a:solidFill>
                  <a:srgbClr val="222222"/>
                </a:solidFill>
                <a:effectLst/>
                <a:latin typeface="Harding"/>
              </a:rPr>
              <a:t>2020</a:t>
            </a:r>
            <a:r>
              <a:rPr lang="en-US" b="0" i="0" dirty="0">
                <a:solidFill>
                  <a:srgbClr val="222222"/>
                </a:solidFill>
                <a:effectLst/>
                <a:latin typeface="Harding"/>
              </a:rPr>
              <a:t>/Jan</a:t>
            </a:r>
            <a:r>
              <a:rPr lang="en-US" b="0" i="0" baseline="-25000" dirty="0">
                <a:solidFill>
                  <a:srgbClr val="222222"/>
                </a:solidFill>
                <a:effectLst/>
                <a:latin typeface="Harding"/>
              </a:rPr>
              <a:t>2019</a:t>
            </a:r>
            <a:r>
              <a:rPr lang="en-US" b="0" i="0" dirty="0">
                <a:solidFill>
                  <a:srgbClr val="222222"/>
                </a:solidFill>
                <a:effectLst/>
                <a:latin typeface="Harding"/>
              </a:rPr>
              <a:t>], plotted at 15 January 2020). These network-specific rates are averaged by month and displayed as annually smoothed values (thick grey line). The numbered thin solid lines represent scenario projections in recent World Meteorological Organization Scientific Assessment reports that did not consider any unreported CFC-11 production after 2010 (refs. </a:t>
            </a:r>
            <a:r>
              <a:rPr lang="en-US" b="0" i="0" baseline="30000" dirty="0">
                <a:solidFill>
                  <a:srgbClr val="006699"/>
                </a:solidFill>
                <a:effectLst/>
                <a:latin typeface="Harding"/>
                <a:hlinkClick r:id="rId7" tooltip="Harris, N. R. P. et al. in Scientific Assessment of Ozone Depletion: 2014. Global Ozone Research and Monitoring Project. Report number 55, Chapter 5, 1–58 (World Meteorological Organization, 2014)."/>
              </a:rPr>
              <a:t>17</a:t>
            </a:r>
            <a:r>
              <a:rPr lang="en-US" b="0" i="0" baseline="30000" dirty="0">
                <a:solidFill>
                  <a:srgbClr val="222222"/>
                </a:solidFill>
                <a:effectLst/>
                <a:latin typeface="Harding"/>
              </a:rPr>
              <a:t>,</a:t>
            </a:r>
            <a:r>
              <a:rPr lang="en-US" b="0" i="0" baseline="30000" dirty="0">
                <a:solidFill>
                  <a:srgbClr val="006699"/>
                </a:solidFill>
                <a:effectLst/>
                <a:latin typeface="Harding"/>
                <a:hlinkClick r:id="rId8" tooltip="Daniel, J. et al. in Scientific Assessment of Ozone Depletion: 2010. Global Ozone Research and Monitoring Project. Report number 52, Ch. 5, 1–56 (World Meteorological Organization, 2011)."/>
              </a:rPr>
              <a:t>22</a:t>
            </a:r>
            <a:r>
              <a:rPr lang="en-US" b="0" i="0" baseline="30000" dirty="0">
                <a:solidFill>
                  <a:srgbClr val="222222"/>
                </a:solidFill>
                <a:effectLst/>
                <a:latin typeface="Harding"/>
              </a:rPr>
              <a:t>,</a:t>
            </a:r>
            <a:r>
              <a:rPr lang="en-US" b="0" i="0" baseline="30000" dirty="0">
                <a:solidFill>
                  <a:srgbClr val="006699"/>
                </a:solidFill>
                <a:effectLst/>
                <a:latin typeface="Harding"/>
                <a:hlinkClick r:id="rId9" tooltip="Montzka, S. A. et al. in Scientific Assessment of Ozone Depletion: 2002. Global Ozone Research and Monitoring Project. Report number 47, Ch. 1, 1–83 (World Meteorological Organization, 2003)."/>
              </a:rPr>
              <a:t>23</a:t>
            </a:r>
            <a:r>
              <a:rPr lang="en-US" b="0" i="0" dirty="0">
                <a:solidFill>
                  <a:srgbClr val="222222"/>
                </a:solidFill>
                <a:effectLst/>
                <a:latin typeface="Harding"/>
              </a:rPr>
              <a:t>, with publication year of each report indicated).”</a:t>
            </a:r>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64</a:t>
            </a:fld>
            <a:endParaRPr lang="en-US"/>
          </a:p>
        </p:txBody>
      </p:sp>
    </p:spTree>
    <p:extLst>
      <p:ext uri="{BB962C8B-B14F-4D97-AF65-F5344CB8AC3E}">
        <p14:creationId xmlns:p14="http://schemas.microsoft.com/office/powerpoint/2010/main" val="2835086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figure is now 2019, showing decrease in emission after China clamped down on illegal production of CFC-11 emitted from industrial foam production.</a:t>
            </a:r>
          </a:p>
        </p:txBody>
      </p:sp>
      <p:sp>
        <p:nvSpPr>
          <p:cNvPr id="4" name="Slide Number Placeholder 3"/>
          <p:cNvSpPr>
            <a:spLocks noGrp="1"/>
          </p:cNvSpPr>
          <p:nvPr>
            <p:ph type="sldNum" sz="quarter" idx="5"/>
          </p:nvPr>
        </p:nvSpPr>
        <p:spPr/>
        <p:txBody>
          <a:bodyPr/>
          <a:lstStyle/>
          <a:p>
            <a:fld id="{38119C18-88EF-4990-914B-F4C60C539C64}" type="slidenum">
              <a:rPr lang="en-US" smtClean="0"/>
              <a:t>65</a:t>
            </a:fld>
            <a:endParaRPr lang="en-US"/>
          </a:p>
        </p:txBody>
      </p:sp>
    </p:spTree>
    <p:extLst>
      <p:ext uri="{BB962C8B-B14F-4D97-AF65-F5344CB8AC3E}">
        <p14:creationId xmlns:p14="http://schemas.microsoft.com/office/powerpoint/2010/main" val="4039511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https://en.wikipedia.org/wiki/List_of_largest_companies_by_revenue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-Soviet surface landers</a:t>
            </a:r>
          </a:p>
          <a:p>
            <a:r>
              <a:rPr lang="en-US" dirty="0"/>
              <a:t>-Surface T hot enough to melt lead</a:t>
            </a:r>
          </a:p>
        </p:txBody>
      </p:sp>
      <p:sp>
        <p:nvSpPr>
          <p:cNvPr id="4" name="Slide Number Placeholder 3"/>
          <p:cNvSpPr>
            <a:spLocks noGrp="1"/>
          </p:cNvSpPr>
          <p:nvPr>
            <p:ph type="sldNum" sz="quarter" idx="5"/>
          </p:nvPr>
        </p:nvSpPr>
        <p:spPr/>
        <p:txBody>
          <a:bodyPr/>
          <a:lstStyle/>
          <a:p>
            <a:fld id="{38119C18-88EF-4990-914B-F4C60C539C64}" type="slidenum">
              <a:rPr lang="en-US" smtClean="0"/>
              <a:t>5</a:t>
            </a:fld>
            <a:endParaRPr lang="en-US"/>
          </a:p>
        </p:txBody>
      </p:sp>
    </p:spTree>
    <p:extLst>
      <p:ext uri="{BB962C8B-B14F-4D97-AF65-F5344CB8AC3E}">
        <p14:creationId xmlns:p14="http://schemas.microsoft.com/office/powerpoint/2010/main" val="319033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Venus has a runaway greenhouse gas effect, too much CO2 in atmosphere.</a:t>
            </a:r>
          </a:p>
        </p:txBody>
      </p:sp>
      <p:sp>
        <p:nvSpPr>
          <p:cNvPr id="4" name="Slide Number Placeholder 3"/>
          <p:cNvSpPr>
            <a:spLocks noGrp="1"/>
          </p:cNvSpPr>
          <p:nvPr>
            <p:ph type="sldNum" sz="quarter" idx="5"/>
          </p:nvPr>
        </p:nvSpPr>
        <p:spPr/>
        <p:txBody>
          <a:bodyPr/>
          <a:lstStyle/>
          <a:p>
            <a:fld id="{38119C18-88EF-4990-914B-F4C60C539C64}" type="slidenum">
              <a:rPr lang="en-US" smtClean="0"/>
              <a:t>6</a:t>
            </a:fld>
            <a:endParaRPr lang="en-US"/>
          </a:p>
        </p:txBody>
      </p:sp>
    </p:spTree>
    <p:extLst>
      <p:ext uri="{BB962C8B-B14F-4D97-AF65-F5344CB8AC3E}">
        <p14:creationId xmlns:p14="http://schemas.microsoft.com/office/powerpoint/2010/main" val="15364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brief: Sunlight warms Earth, greenhouse gases slow the flow of heat from Earth into outer space. More gases = warmer planet surface. DON’T WANT TOO MANY BLANKETS!</a:t>
            </a:r>
          </a:p>
        </p:txBody>
      </p:sp>
      <p:sp>
        <p:nvSpPr>
          <p:cNvPr id="4" name="Slide Number Placeholder 3"/>
          <p:cNvSpPr>
            <a:spLocks noGrp="1"/>
          </p:cNvSpPr>
          <p:nvPr>
            <p:ph type="sldNum" sz="quarter" idx="5"/>
          </p:nvPr>
        </p:nvSpPr>
        <p:spPr/>
        <p:txBody>
          <a:bodyPr/>
          <a:lstStyle/>
          <a:p>
            <a:fld id="{38119C18-88EF-4990-914B-F4C60C539C64}" type="slidenum">
              <a:rPr lang="en-US" smtClean="0"/>
              <a:t>7</a:t>
            </a:fld>
            <a:endParaRPr lang="en-US"/>
          </a:p>
        </p:txBody>
      </p:sp>
    </p:spTree>
    <p:extLst>
      <p:ext uri="{BB962C8B-B14F-4D97-AF65-F5344CB8AC3E}">
        <p14:creationId xmlns:p14="http://schemas.microsoft.com/office/powerpoint/2010/main" val="205856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10</a:t>
            </a:fld>
            <a:endParaRPr lang="en-US"/>
          </a:p>
        </p:txBody>
      </p:sp>
    </p:spTree>
    <p:extLst>
      <p:ext uri="{BB962C8B-B14F-4D97-AF65-F5344CB8AC3E}">
        <p14:creationId xmlns:p14="http://schemas.microsoft.com/office/powerpoint/2010/main" val="107174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19C18-88EF-4990-914B-F4C60C539C64}" type="slidenum">
              <a:rPr lang="en-US" smtClean="0"/>
              <a:t>11</a:t>
            </a:fld>
            <a:endParaRPr lang="en-US"/>
          </a:p>
        </p:txBody>
      </p:sp>
    </p:spTree>
    <p:extLst>
      <p:ext uri="{BB962C8B-B14F-4D97-AF65-F5344CB8AC3E}">
        <p14:creationId xmlns:p14="http://schemas.microsoft.com/office/powerpoint/2010/main" val="904837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BD21-682F-F2F9-C53A-67D5C1FA82D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C05F6A3-8751-0D0A-B678-466D3B822E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6D1530-A3C9-1006-DD44-B78BC091E00E}"/>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C81401F5-2DB6-4139-89F2-4F977EE5C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0CE16-5E94-7748-3B8E-69866D972D3C}"/>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43754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41AE-71CC-27E0-6783-A91BE3D1F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7083C1-DE63-3887-BC6D-732C6DE07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C9A99-E618-3D1D-84DA-E5B9409E5E1E}"/>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CF4395B8-98A6-1463-FBC6-F31B0ECFE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5C521-3B3B-E66F-54AD-40243D27A3AD}"/>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41369549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738408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52639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612372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208253077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320252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104703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84846232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55517447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702021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14338" y="295275"/>
            <a:ext cx="7736681" cy="581025"/>
          </a:xfrm>
          <a:prstGeom prst="rect">
            <a:avLst/>
          </a:prstGeom>
          <a:effectLst>
            <a:outerShdw blurRad="38100" dist="38100" dir="5400000" rotWithShape="0">
              <a:srgbClr val="000000">
                <a:alpha val="90000"/>
              </a:srgbClr>
            </a:outerShdw>
          </a:effectLst>
        </p:spPr>
        <p:txBody>
          <a:bodyPr/>
          <a:lstStyle>
            <a:lvl1pPr>
              <a:lnSpc>
                <a:spcPts val="3038"/>
              </a:lnSpc>
            </a:lvl1pPr>
          </a:lstStyle>
          <a:p>
            <a:r>
              <a:t>Title Text</a:t>
            </a:r>
          </a:p>
        </p:txBody>
      </p:sp>
      <p:sp>
        <p:nvSpPr>
          <p:cNvPr id="21" name="Body Level One…"/>
          <p:cNvSpPr txBox="1">
            <a:spLocks noGrp="1"/>
          </p:cNvSpPr>
          <p:nvPr>
            <p:ph type="body" sz="quarter" idx="1"/>
          </p:nvPr>
        </p:nvSpPr>
        <p:spPr>
          <a:xfrm>
            <a:off x="414338" y="809625"/>
            <a:ext cx="7736681" cy="571500"/>
          </a:xfrm>
          <a:prstGeom prst="rect">
            <a:avLst/>
          </a:prstGeom>
          <a:effectLst>
            <a:outerShdw blurRad="38100" dist="38100" dir="5400000" rotWithShape="0">
              <a:srgbClr val="000000">
                <a:alpha val="90000"/>
              </a:srgbClr>
            </a:outerShdw>
          </a:effectLst>
        </p:spPr>
        <p:txBody>
          <a:bodyPr/>
          <a:lstStyle>
            <a:lvl1pPr>
              <a:spcBef>
                <a:spcPts val="731"/>
              </a:spcBef>
              <a:defRPr sz="1463">
                <a:solidFill>
                  <a:srgbClr val="FFFFFF"/>
                </a:solidFill>
              </a:defRPr>
            </a:lvl1pPr>
            <a:lvl2pPr marL="21431" indent="0">
              <a:buSzTx/>
              <a:buNone/>
              <a:defRPr sz="1463" b="1"/>
            </a:lvl2pPr>
            <a:lvl3pPr marL="0" indent="164306">
              <a:buSzTx/>
              <a:buNone/>
              <a:defRPr b="1"/>
            </a:lvl3pPr>
            <a:lvl4pPr marL="0" indent="346472">
              <a:buSzTx/>
              <a:buNone/>
              <a:defRPr sz="1463" b="1"/>
            </a:lvl4pPr>
            <a:lvl5pPr marL="0" indent="503634">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84592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BF1F4-FAAF-29B5-B9A4-5B04DDA7EB0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F4438-45B7-4584-AEE2-AA2D3EF4102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2FE6D-D6CF-A161-4DDB-88D36A23EF48}"/>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DCF8F3EF-E800-D5E7-B9B6-4967D745D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8A854-9389-D980-C12F-6568C58BF4A1}"/>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6409786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482203" y="447675"/>
            <a:ext cx="8179594" cy="1085850"/>
          </a:xfrm>
          <a:prstGeom prst="rect">
            <a:avLst/>
          </a:prstGeom>
        </p:spPr>
        <p:txBody>
          <a:bodyPr/>
          <a:lstStyle>
            <a:lvl1pPr algn="ctr">
              <a:lnSpc>
                <a:spcPts val="3038"/>
              </a:lnSpc>
            </a:lvl1pPr>
          </a:lstStyle>
          <a:p>
            <a:r>
              <a:t>Title Text</a:t>
            </a:r>
          </a:p>
        </p:txBody>
      </p:sp>
      <p:sp>
        <p:nvSpPr>
          <p:cNvPr id="30" name="Body Level One…"/>
          <p:cNvSpPr txBox="1">
            <a:spLocks noGrp="1"/>
          </p:cNvSpPr>
          <p:nvPr>
            <p:ph type="body" sz="quarter" idx="1"/>
          </p:nvPr>
        </p:nvSpPr>
        <p:spPr>
          <a:xfrm>
            <a:off x="478631" y="1466850"/>
            <a:ext cx="8186738" cy="819150"/>
          </a:xfrm>
          <a:prstGeom prst="rect">
            <a:avLst/>
          </a:prstGeom>
        </p:spPr>
        <p:txBody>
          <a:bodyPr/>
          <a:lstStyle>
            <a:lvl1pPr algn="ctr"/>
            <a:lvl2pPr marL="21431" indent="128588">
              <a:buSzTx/>
              <a:buNone/>
              <a:defRPr sz="1800"/>
            </a:lvl2pPr>
            <a:lvl3pPr marL="0" indent="257175">
              <a:buSzTx/>
              <a:buNone/>
              <a:defRPr sz="1688"/>
            </a:lvl3pPr>
            <a:lvl4pPr marL="0" indent="385763">
              <a:buSzTx/>
              <a:buNone/>
              <a:defRPr sz="1463"/>
            </a:lvl4pPr>
            <a:lvl5pPr marL="0" indent="51435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185958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85775" y="447675"/>
            <a:ext cx="8172450" cy="571500"/>
          </a:xfrm>
          <a:prstGeom prst="rect">
            <a:avLst/>
          </a:prstGeom>
        </p:spPr>
        <p:txBody>
          <a:bodyPr/>
          <a:lstStyle>
            <a:lvl1pPr algn="ctr">
              <a:lnSpc>
                <a:spcPts val="3038"/>
              </a:lnSpc>
              <a:spcBef>
                <a:spcPts val="169"/>
              </a:spcBef>
            </a:lvl1pPr>
          </a:lstStyle>
          <a:p>
            <a:r>
              <a:t>Title Text</a:t>
            </a:r>
          </a:p>
        </p:txBody>
      </p:sp>
      <p:sp>
        <p:nvSpPr>
          <p:cNvPr id="39" name="Body Level One…"/>
          <p:cNvSpPr txBox="1">
            <a:spLocks noGrp="1"/>
          </p:cNvSpPr>
          <p:nvPr>
            <p:ph type="body" sz="quarter" idx="1"/>
          </p:nvPr>
        </p:nvSpPr>
        <p:spPr>
          <a:xfrm>
            <a:off x="485775" y="952500"/>
            <a:ext cx="8172450" cy="762000"/>
          </a:xfrm>
          <a:prstGeom prst="rect">
            <a:avLst/>
          </a:prstGeom>
        </p:spPr>
        <p:txBody>
          <a:bodyPr/>
          <a:lstStyle>
            <a:lvl1pPr algn="ctr"/>
            <a:lvl2pPr marL="21431" indent="128588">
              <a:buSzTx/>
              <a:buNone/>
              <a:defRPr sz="1800" b="1"/>
            </a:lvl2pPr>
            <a:lvl3pPr marL="0" indent="257175">
              <a:buSzTx/>
              <a:buNone/>
              <a:defRPr sz="1688" b="1"/>
            </a:lvl3pPr>
            <a:lvl4pPr marL="0" indent="385763">
              <a:buSzTx/>
              <a:buNone/>
              <a:defRPr sz="1463" b="1"/>
            </a:lvl4pPr>
            <a:lvl5pPr marL="0" indent="51435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71385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85775" y="447675"/>
            <a:ext cx="8172450" cy="3686175"/>
          </a:xfrm>
          <a:prstGeom prst="rect">
            <a:avLst/>
          </a:prstGeom>
        </p:spPr>
        <p:txBody>
          <a:bodyPr anchor="ctr"/>
          <a:lstStyle>
            <a:lvl1pPr marL="161002" indent="-161002">
              <a:lnSpc>
                <a:spcPts val="3094"/>
              </a:lnSpc>
            </a:lvl1pPr>
          </a:lstStyle>
          <a:p>
            <a:r>
              <a:t>Title Text</a:t>
            </a:r>
          </a:p>
        </p:txBody>
      </p:sp>
      <p:sp>
        <p:nvSpPr>
          <p:cNvPr id="48" name="Body Level One…"/>
          <p:cNvSpPr txBox="1">
            <a:spLocks noGrp="1"/>
          </p:cNvSpPr>
          <p:nvPr>
            <p:ph type="body" sz="half" idx="1"/>
          </p:nvPr>
        </p:nvSpPr>
        <p:spPr>
          <a:xfrm>
            <a:off x="685800" y="4248150"/>
            <a:ext cx="7972425" cy="2152650"/>
          </a:xfrm>
          <a:prstGeom prst="rect">
            <a:avLst/>
          </a:prstGeom>
        </p:spPr>
        <p:txBody>
          <a:bodyPr/>
          <a:lstStyle>
            <a:lvl1pPr>
              <a:lnSpc>
                <a:spcPct val="110000"/>
              </a:lnSpc>
              <a:spcBef>
                <a:spcPts val="731"/>
              </a:spcBef>
              <a:defRPr sz="1688">
                <a:solidFill>
                  <a:srgbClr val="FFFFFF"/>
                </a:solidFill>
              </a:defRPr>
            </a:lvl1pPr>
            <a:lvl2pPr marL="21431" indent="0">
              <a:spcBef>
                <a:spcPts val="169"/>
              </a:spcBef>
              <a:buSzTx/>
              <a:buNone/>
              <a:defRPr sz="1125" b="1">
                <a:solidFill>
                  <a:srgbClr val="9DA9A9"/>
                </a:solidFill>
              </a:defRPr>
            </a:lvl2pPr>
            <a:lvl3pPr marL="0" indent="164306">
              <a:buSzTx/>
              <a:buNone/>
              <a:defRPr sz="1125" b="1">
                <a:solidFill>
                  <a:srgbClr val="9DA9A9"/>
                </a:solidFill>
              </a:defRPr>
            </a:lvl3pPr>
            <a:lvl4pPr marL="0" indent="346472">
              <a:buSzTx/>
              <a:buNone/>
              <a:defRPr sz="1125" b="1">
                <a:solidFill>
                  <a:srgbClr val="9DA9A9"/>
                </a:solidFill>
              </a:defRPr>
            </a:lvl4pPr>
            <a:lvl5pPr marL="0" indent="503634">
              <a:buSzTx/>
              <a:buNone/>
              <a:defRPr sz="1125"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658596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85421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414338" y="295275"/>
            <a:ext cx="8315325" cy="590550"/>
          </a:xfrm>
          <a:prstGeom prst="rect">
            <a:avLst/>
          </a:prstGeom>
          <a:effectLst>
            <a:outerShdw blurRad="38100" dist="38100" dir="5400000" rotWithShape="0">
              <a:srgbClr val="000000">
                <a:alpha val="90000"/>
              </a:srgbClr>
            </a:outerShdw>
          </a:effectLst>
        </p:spPr>
        <p:txBody>
          <a:bodyPr/>
          <a:lstStyle>
            <a:lvl1pPr algn="ctr">
              <a:lnSpc>
                <a:spcPts val="3038"/>
              </a:lnSpc>
            </a:lvl1pPr>
          </a:lstStyle>
          <a:p>
            <a:r>
              <a:t>Title Text</a:t>
            </a:r>
          </a:p>
        </p:txBody>
      </p:sp>
      <p:sp>
        <p:nvSpPr>
          <p:cNvPr id="64" name="Body Level One…"/>
          <p:cNvSpPr txBox="1">
            <a:spLocks noGrp="1"/>
          </p:cNvSpPr>
          <p:nvPr>
            <p:ph type="body" sz="quarter" idx="1"/>
          </p:nvPr>
        </p:nvSpPr>
        <p:spPr>
          <a:xfrm>
            <a:off x="414338" y="809625"/>
            <a:ext cx="8315325" cy="666750"/>
          </a:xfrm>
          <a:prstGeom prst="rect">
            <a:avLst/>
          </a:prstGeom>
          <a:effectLst>
            <a:outerShdw blurRad="38100" dist="38100" dir="5400000" rotWithShape="0">
              <a:srgbClr val="000000">
                <a:alpha val="90000"/>
              </a:srgbClr>
            </a:outerShdw>
          </a:effectLst>
        </p:spPr>
        <p:txBody>
          <a:bodyPr/>
          <a:lstStyle>
            <a:lvl1pPr algn="ctr">
              <a:spcBef>
                <a:spcPts val="731"/>
              </a:spcBef>
              <a:defRPr sz="1463">
                <a:solidFill>
                  <a:srgbClr val="FFFFFF"/>
                </a:solidFill>
              </a:defRPr>
            </a:lvl1pPr>
            <a:lvl2pPr marL="21431" indent="0" algn="ctr">
              <a:buSzTx/>
              <a:buNone/>
              <a:defRPr sz="1463" b="1"/>
            </a:lvl2pPr>
            <a:lvl3pPr marL="0" indent="164306" algn="ctr">
              <a:buSzTx/>
              <a:buNone/>
              <a:defRPr b="1"/>
            </a:lvl3pPr>
            <a:lvl4pPr marL="0" indent="346472" algn="ctr">
              <a:buSzTx/>
              <a:buNone/>
              <a:defRPr sz="1463" b="1"/>
            </a:lvl4pPr>
            <a:lvl5pPr marL="0" indent="503634" algn="ctr">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447468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85775" y="447675"/>
            <a:ext cx="8172450" cy="3686175"/>
          </a:xfrm>
          <a:prstGeom prst="rect">
            <a:avLst/>
          </a:prstGeom>
        </p:spPr>
        <p:txBody>
          <a:bodyPr anchor="ctr"/>
          <a:lstStyle>
            <a:lvl1pPr algn="ctr">
              <a:lnSpc>
                <a:spcPts val="3769"/>
              </a:lnSpc>
              <a:defRPr sz="3094"/>
            </a:lvl1pPr>
          </a:lstStyle>
          <a:p>
            <a:r>
              <a:t>Title Text</a:t>
            </a:r>
          </a:p>
        </p:txBody>
      </p:sp>
      <p:sp>
        <p:nvSpPr>
          <p:cNvPr id="73"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2250">
                <a:solidFill>
                  <a:srgbClr val="FFFFFF"/>
                </a:solidFill>
              </a:defRPr>
            </a:lvl1pPr>
            <a:lvl2pPr marL="21431" indent="0" algn="ctr">
              <a:spcBef>
                <a:spcPts val="169"/>
              </a:spcBef>
              <a:buSzTx/>
              <a:buNone/>
              <a:defRPr b="1">
                <a:solidFill>
                  <a:srgbClr val="9DA9A9"/>
                </a:solidFill>
              </a:defRPr>
            </a:lvl2pPr>
            <a:lvl3pPr marL="0" indent="164306" algn="ctr">
              <a:buSzTx/>
              <a:buNone/>
              <a:defRPr sz="1350" b="1">
                <a:solidFill>
                  <a:srgbClr val="9DA9A9"/>
                </a:solidFill>
              </a:defRPr>
            </a:lvl3pPr>
            <a:lvl4pPr marL="0" indent="346472" algn="ctr">
              <a:buSzTx/>
              <a:buNone/>
              <a:defRPr sz="1350" b="1">
                <a:solidFill>
                  <a:srgbClr val="9DA9A9"/>
                </a:solidFill>
              </a:defRPr>
            </a:lvl4pPr>
            <a:lvl5pPr marL="0" indent="503634" algn="ctr">
              <a:buSzTx/>
              <a:buNone/>
              <a:defRPr sz="13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208561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485775" y="447675"/>
            <a:ext cx="8172450" cy="3686175"/>
          </a:xfrm>
          <a:prstGeom prst="rect">
            <a:avLst/>
          </a:prstGeom>
        </p:spPr>
        <p:txBody>
          <a:bodyPr anchor="ctr"/>
          <a:lstStyle>
            <a:lvl1pPr algn="ctr">
              <a:lnSpc>
                <a:spcPts val="3094"/>
              </a:lnSpc>
            </a:lvl1pPr>
          </a:lstStyle>
          <a:p>
            <a:r>
              <a:t>Title Text</a:t>
            </a:r>
          </a:p>
        </p:txBody>
      </p:sp>
      <p:sp>
        <p:nvSpPr>
          <p:cNvPr id="82"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1688">
                <a:solidFill>
                  <a:srgbClr val="FFFFFF"/>
                </a:solidFill>
              </a:defRPr>
            </a:lvl1pPr>
            <a:lvl2pPr marL="21431" indent="0" algn="ctr">
              <a:spcBef>
                <a:spcPts val="169"/>
              </a:spcBef>
              <a:buSzTx/>
              <a:buNone/>
              <a:defRPr sz="1350" b="1">
                <a:solidFill>
                  <a:srgbClr val="9DA9A9"/>
                </a:solidFill>
              </a:defRPr>
            </a:lvl2pPr>
            <a:lvl3pPr marL="0" indent="164306" algn="ctr">
              <a:buSzTx/>
              <a:buNone/>
              <a:defRPr sz="1350" b="1">
                <a:solidFill>
                  <a:srgbClr val="9DA9A9"/>
                </a:solidFill>
              </a:defRPr>
            </a:lvl3pPr>
            <a:lvl4pPr marL="0" indent="346472" algn="ctr">
              <a:buSzTx/>
              <a:buNone/>
              <a:defRPr sz="1350" b="1">
                <a:solidFill>
                  <a:srgbClr val="9DA9A9"/>
                </a:solidFill>
              </a:defRPr>
            </a:lvl4pPr>
            <a:lvl5pPr marL="0" indent="503634" algn="ctr">
              <a:buSzTx/>
              <a:buNone/>
              <a:defRPr sz="13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328424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414338" y="295275"/>
            <a:ext cx="7736681" cy="523875"/>
          </a:xfrm>
          <a:prstGeom prst="rect">
            <a:avLst/>
          </a:prstGeom>
          <a:effectLst>
            <a:outerShdw blurRad="38100" dist="38100" dir="5400000" rotWithShape="0">
              <a:srgbClr val="000000">
                <a:alpha val="90000"/>
              </a:srgbClr>
            </a:outerShdw>
          </a:effectLst>
        </p:spPr>
        <p:txBody>
          <a:bodyPr/>
          <a:lstStyle>
            <a:lvl1pPr>
              <a:lnSpc>
                <a:spcPts val="2813"/>
              </a:lnSpc>
              <a:defRPr sz="2363"/>
            </a:lvl1pPr>
          </a:lstStyle>
          <a:p>
            <a:r>
              <a:t>Title Text</a:t>
            </a:r>
          </a:p>
        </p:txBody>
      </p:sp>
      <p:sp>
        <p:nvSpPr>
          <p:cNvPr id="91" name="Body Level One…"/>
          <p:cNvSpPr txBox="1">
            <a:spLocks noGrp="1"/>
          </p:cNvSpPr>
          <p:nvPr>
            <p:ph type="body" sz="quarter" idx="1"/>
          </p:nvPr>
        </p:nvSpPr>
        <p:spPr>
          <a:xfrm>
            <a:off x="414338" y="762000"/>
            <a:ext cx="7736681" cy="666750"/>
          </a:xfrm>
          <a:prstGeom prst="rect">
            <a:avLst/>
          </a:prstGeom>
          <a:effectLst>
            <a:outerShdw blurRad="38100" dist="38100" dir="5400000" rotWithShape="0">
              <a:srgbClr val="000000">
                <a:alpha val="90000"/>
              </a:srgbClr>
            </a:outerShdw>
          </a:effectLst>
        </p:spPr>
        <p:txBody>
          <a:bodyPr/>
          <a:lstStyle>
            <a:lvl1pPr>
              <a:spcBef>
                <a:spcPts val="731"/>
              </a:spcBef>
              <a:defRPr sz="1350">
                <a:solidFill>
                  <a:srgbClr val="FFFFFF"/>
                </a:solidFill>
              </a:defRPr>
            </a:lvl1pPr>
            <a:lvl2pPr marL="21431" indent="0">
              <a:buSzTx/>
              <a:buNone/>
              <a:defRPr sz="1350" b="1"/>
            </a:lvl2pPr>
            <a:lvl3pPr marL="0" indent="164306">
              <a:buSzTx/>
              <a:buNone/>
              <a:defRPr sz="1350" b="1"/>
            </a:lvl3pPr>
            <a:lvl4pPr marL="0" indent="346472">
              <a:buSzTx/>
              <a:buNone/>
              <a:defRPr sz="1350" b="1"/>
            </a:lvl4pPr>
            <a:lvl5pPr marL="0" indent="503634">
              <a:buSzTx/>
              <a:buNone/>
              <a:defRPr sz="135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8265426" y="6535051"/>
            <a:ext cx="105798" cy="10387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0922805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414338" y="295275"/>
            <a:ext cx="7736681" cy="523875"/>
          </a:xfrm>
          <a:prstGeom prst="rect">
            <a:avLst/>
          </a:prstGeom>
          <a:effectLst>
            <a:outerShdw blurRad="38100" dist="38100" dir="5400000" rotWithShape="0">
              <a:srgbClr val="000000">
                <a:alpha val="90000"/>
              </a:srgbClr>
            </a:outerShdw>
          </a:effectLst>
        </p:spPr>
        <p:txBody>
          <a:bodyPr/>
          <a:lstStyle>
            <a:lvl1pPr>
              <a:lnSpc>
                <a:spcPts val="3038"/>
              </a:lnSpc>
            </a:lvl1pPr>
          </a:lstStyle>
          <a:p>
            <a:r>
              <a:t>Title Text</a:t>
            </a:r>
          </a:p>
        </p:txBody>
      </p:sp>
      <p:sp>
        <p:nvSpPr>
          <p:cNvPr id="100" name="Body Level One…"/>
          <p:cNvSpPr txBox="1">
            <a:spLocks noGrp="1"/>
          </p:cNvSpPr>
          <p:nvPr>
            <p:ph type="body" sz="quarter" idx="1"/>
          </p:nvPr>
        </p:nvSpPr>
        <p:spPr>
          <a:xfrm>
            <a:off x="414338" y="809625"/>
            <a:ext cx="7736681" cy="571500"/>
          </a:xfrm>
          <a:prstGeom prst="rect">
            <a:avLst/>
          </a:prstGeom>
          <a:effectLst>
            <a:outerShdw blurRad="38100" dist="38100" dir="5400000" rotWithShape="0">
              <a:srgbClr val="000000">
                <a:alpha val="90000"/>
              </a:srgbClr>
            </a:outerShdw>
          </a:effectLst>
        </p:spPr>
        <p:txBody>
          <a:bodyPr/>
          <a:lstStyle>
            <a:lvl1pPr>
              <a:spcBef>
                <a:spcPts val="731"/>
              </a:spcBef>
              <a:defRPr sz="1463">
                <a:solidFill>
                  <a:srgbClr val="FFFFFF"/>
                </a:solidFill>
              </a:defRPr>
            </a:lvl1pPr>
            <a:lvl2pPr marL="21431" indent="0">
              <a:buSzTx/>
              <a:buNone/>
              <a:defRPr sz="1463" b="1"/>
            </a:lvl2pPr>
            <a:lvl3pPr marL="0" indent="164306">
              <a:buSzTx/>
              <a:buNone/>
              <a:defRPr b="1"/>
            </a:lvl3pPr>
            <a:lvl4pPr marL="0" indent="346472">
              <a:buSzTx/>
              <a:buNone/>
              <a:defRPr sz="1463" b="1"/>
            </a:lvl4pPr>
            <a:lvl5pPr marL="0" indent="503634">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098856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414338" y="295275"/>
            <a:ext cx="8315325" cy="523875"/>
          </a:xfrm>
          <a:prstGeom prst="rect">
            <a:avLst/>
          </a:prstGeom>
          <a:effectLst>
            <a:outerShdw blurRad="38100" dist="38100" dir="5400000" rotWithShape="0">
              <a:srgbClr val="000000">
                <a:alpha val="90000"/>
              </a:srgbClr>
            </a:outerShdw>
          </a:effectLst>
        </p:spPr>
        <p:txBody>
          <a:bodyPr/>
          <a:lstStyle>
            <a:lvl1pPr algn="ctr">
              <a:lnSpc>
                <a:spcPts val="3038"/>
              </a:lnSpc>
            </a:lvl1pPr>
          </a:lstStyle>
          <a:p>
            <a:r>
              <a:t>Title Text</a:t>
            </a:r>
          </a:p>
        </p:txBody>
      </p:sp>
      <p:sp>
        <p:nvSpPr>
          <p:cNvPr id="109" name="Body Level One…"/>
          <p:cNvSpPr txBox="1">
            <a:spLocks noGrp="1"/>
          </p:cNvSpPr>
          <p:nvPr>
            <p:ph type="body" sz="quarter" idx="1"/>
          </p:nvPr>
        </p:nvSpPr>
        <p:spPr>
          <a:xfrm>
            <a:off x="414338" y="809625"/>
            <a:ext cx="8315325" cy="666750"/>
          </a:xfrm>
          <a:prstGeom prst="rect">
            <a:avLst/>
          </a:prstGeom>
          <a:effectLst>
            <a:outerShdw blurRad="38100" dist="38100" dir="5400000" rotWithShape="0">
              <a:srgbClr val="000000">
                <a:alpha val="90000"/>
              </a:srgbClr>
            </a:outerShdw>
          </a:effectLst>
        </p:spPr>
        <p:txBody>
          <a:bodyPr/>
          <a:lstStyle>
            <a:lvl1pPr algn="ctr">
              <a:spcBef>
                <a:spcPts val="731"/>
              </a:spcBef>
              <a:defRPr sz="1463">
                <a:solidFill>
                  <a:srgbClr val="FFFFFF"/>
                </a:solidFill>
              </a:defRPr>
            </a:lvl1pPr>
            <a:lvl2pPr marL="21431" indent="0" algn="ctr">
              <a:buSzTx/>
              <a:buNone/>
              <a:defRPr sz="1463" b="1"/>
            </a:lvl2pPr>
            <a:lvl3pPr marL="0" indent="164306" algn="ctr">
              <a:buSzTx/>
              <a:buNone/>
              <a:defRPr b="1"/>
            </a:lvl3pPr>
            <a:lvl4pPr marL="0" indent="346472" algn="ctr">
              <a:buSzTx/>
              <a:buNone/>
              <a:defRPr sz="1463" b="1"/>
            </a:lvl4pPr>
            <a:lvl5pPr marL="0" indent="503634" algn="ctr">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23468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85775" y="447675"/>
            <a:ext cx="8172450" cy="571500"/>
          </a:xfrm>
          <a:prstGeom prst="rect">
            <a:avLst/>
          </a:prstGeom>
        </p:spPr>
        <p:txBody>
          <a:bodyPr/>
          <a:lstStyle>
            <a:lvl1pPr algn="ctr">
              <a:lnSpc>
                <a:spcPts val="3038"/>
              </a:lnSpc>
              <a:spcBef>
                <a:spcPts val="169"/>
              </a:spcBef>
            </a:lvl1pPr>
          </a:lstStyle>
          <a:p>
            <a:r>
              <a:t>Title Text</a:t>
            </a:r>
          </a:p>
        </p:txBody>
      </p:sp>
      <p:sp>
        <p:nvSpPr>
          <p:cNvPr id="39" name="Body Level One…"/>
          <p:cNvSpPr txBox="1">
            <a:spLocks noGrp="1"/>
          </p:cNvSpPr>
          <p:nvPr>
            <p:ph type="body" sz="quarter" idx="1"/>
          </p:nvPr>
        </p:nvSpPr>
        <p:spPr>
          <a:xfrm>
            <a:off x="485775" y="952500"/>
            <a:ext cx="8172450" cy="762000"/>
          </a:xfrm>
          <a:prstGeom prst="rect">
            <a:avLst/>
          </a:prstGeom>
        </p:spPr>
        <p:txBody>
          <a:bodyPr/>
          <a:lstStyle>
            <a:lvl1pPr algn="ctr"/>
            <a:lvl2pPr marL="21431" indent="128588">
              <a:buSzTx/>
              <a:buNone/>
              <a:defRPr sz="1800" b="1"/>
            </a:lvl2pPr>
            <a:lvl3pPr marL="0" indent="257175">
              <a:buSzTx/>
              <a:buNone/>
              <a:defRPr sz="1688" b="1"/>
            </a:lvl3pPr>
            <a:lvl4pPr marL="0" indent="385763">
              <a:buSzTx/>
              <a:buNone/>
              <a:defRPr sz="1463" b="1"/>
            </a:lvl4pPr>
            <a:lvl5pPr marL="0" indent="51435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3827342"/>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14337" y="295275"/>
            <a:ext cx="7736682" cy="581026"/>
          </a:xfrm>
          <a:prstGeom prst="rect">
            <a:avLst/>
          </a:prstGeom>
          <a:effectLst>
            <a:outerShdw blurRad="25400" dist="25400" dir="5400000" rotWithShape="0">
              <a:srgbClr val="000000">
                <a:alpha val="90000"/>
              </a:srgbClr>
            </a:outerShdw>
          </a:effectLst>
        </p:spPr>
        <p:txBody>
          <a:bodyPr/>
          <a:lstStyle>
            <a:lvl1pPr>
              <a:lnSpc>
                <a:spcPts val="2925"/>
              </a:lnSpc>
              <a:defRPr sz="2475"/>
            </a:lvl1pPr>
          </a:lstStyle>
          <a:p>
            <a:r>
              <a:t>Title Text</a:t>
            </a:r>
          </a:p>
        </p:txBody>
      </p:sp>
      <p:sp>
        <p:nvSpPr>
          <p:cNvPr id="118" name="Body Level One…"/>
          <p:cNvSpPr txBox="1">
            <a:spLocks noGrp="1"/>
          </p:cNvSpPr>
          <p:nvPr>
            <p:ph type="body" sz="quarter" idx="1"/>
          </p:nvPr>
        </p:nvSpPr>
        <p:spPr>
          <a:xfrm>
            <a:off x="414337" y="809625"/>
            <a:ext cx="7736682" cy="571501"/>
          </a:xfrm>
          <a:prstGeom prst="rect">
            <a:avLst/>
          </a:prstGeom>
          <a:effectLst>
            <a:outerShdw blurRad="25400" dist="25400" dir="5400000" rotWithShape="0">
              <a:srgbClr val="000000">
                <a:alpha val="90000"/>
              </a:srgbClr>
            </a:outerShdw>
          </a:effectLst>
        </p:spPr>
        <p:txBody>
          <a:bodyPr/>
          <a:lstStyle>
            <a:lvl1pPr>
              <a:spcBef>
                <a:spcPts val="731"/>
              </a:spcBef>
              <a:defRPr sz="1350">
                <a:solidFill>
                  <a:srgbClr val="FFFFFF"/>
                </a:solidFill>
              </a:defRPr>
            </a:lvl1pPr>
            <a:lvl2pPr marL="21431" indent="0">
              <a:buSzTx/>
              <a:buNone/>
              <a:defRPr sz="1350" b="1"/>
            </a:lvl2pPr>
            <a:lvl3pPr marL="0" indent="164306">
              <a:buSzTx/>
              <a:buNone/>
              <a:defRPr sz="1350" b="1"/>
            </a:lvl3pPr>
            <a:lvl4pPr marL="0" indent="346472">
              <a:buSzTx/>
              <a:buNone/>
              <a:defRPr sz="1350" b="1"/>
            </a:lvl4pPr>
            <a:lvl5pPr marL="0" indent="503634">
              <a:buSzTx/>
              <a:buNone/>
              <a:defRPr sz="1350" b="1"/>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341484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85775" y="447675"/>
            <a:ext cx="8172450" cy="3686175"/>
          </a:xfrm>
          <a:prstGeom prst="rect">
            <a:avLst/>
          </a:prstGeom>
        </p:spPr>
        <p:txBody>
          <a:bodyPr anchor="ctr"/>
          <a:lstStyle>
            <a:lvl1pPr algn="ctr">
              <a:lnSpc>
                <a:spcPts val="3769"/>
              </a:lnSpc>
              <a:defRPr sz="3094"/>
            </a:lvl1pPr>
          </a:lstStyle>
          <a:p>
            <a:r>
              <a:t>Title Text</a:t>
            </a:r>
          </a:p>
        </p:txBody>
      </p:sp>
      <p:sp>
        <p:nvSpPr>
          <p:cNvPr id="127"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2250">
                <a:solidFill>
                  <a:srgbClr val="FFFFFF"/>
                </a:solidFill>
              </a:defRPr>
            </a:lvl1pPr>
            <a:lvl2pPr marL="21431" indent="0" algn="ctr">
              <a:spcBef>
                <a:spcPts val="169"/>
              </a:spcBef>
              <a:buSzTx/>
              <a:buNone/>
              <a:defRPr b="1">
                <a:solidFill>
                  <a:srgbClr val="9DA9A9"/>
                </a:solidFill>
              </a:defRPr>
            </a:lvl2pPr>
            <a:lvl3pPr marL="0" indent="164306" algn="ctr">
              <a:buSzTx/>
              <a:buNone/>
              <a:defRPr sz="1688" b="1">
                <a:solidFill>
                  <a:srgbClr val="9DA9A9"/>
                </a:solidFill>
              </a:defRPr>
            </a:lvl3pPr>
            <a:lvl4pPr marL="0" indent="346472" algn="ctr">
              <a:buSzTx/>
              <a:buNone/>
              <a:defRPr sz="1688" b="1">
                <a:solidFill>
                  <a:srgbClr val="9DA9A9"/>
                </a:solidFill>
              </a:defRPr>
            </a:lvl4pPr>
            <a:lvl5pPr marL="0" indent="503634" algn="ctr">
              <a:buSzTx/>
              <a:buNone/>
              <a:defRPr sz="1688"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2676950"/>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485775" y="447675"/>
            <a:ext cx="8172450" cy="3686175"/>
          </a:xfrm>
          <a:prstGeom prst="rect">
            <a:avLst/>
          </a:prstGeom>
        </p:spPr>
        <p:txBody>
          <a:bodyPr anchor="ctr"/>
          <a:lstStyle>
            <a:lvl1pPr algn="ctr">
              <a:lnSpc>
                <a:spcPts val="3769"/>
              </a:lnSpc>
              <a:defRPr sz="3094"/>
            </a:lvl1pPr>
          </a:lstStyle>
          <a:p>
            <a:r>
              <a:t>Title Text</a:t>
            </a:r>
          </a:p>
        </p:txBody>
      </p:sp>
      <p:sp>
        <p:nvSpPr>
          <p:cNvPr id="136"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1969">
                <a:solidFill>
                  <a:srgbClr val="FFFFFF"/>
                </a:solidFill>
              </a:defRPr>
            </a:lvl1pPr>
            <a:lvl2pPr marL="21431" indent="0" algn="ctr">
              <a:spcBef>
                <a:spcPts val="169"/>
              </a:spcBef>
              <a:buSzTx/>
              <a:buNone/>
              <a:defRPr sz="1575" b="1">
                <a:solidFill>
                  <a:srgbClr val="9DA9A9"/>
                </a:solidFill>
              </a:defRPr>
            </a:lvl2pPr>
            <a:lvl3pPr marL="0" indent="164306" algn="ctr">
              <a:buSzTx/>
              <a:buNone/>
              <a:defRPr sz="1575" b="1">
                <a:solidFill>
                  <a:srgbClr val="9DA9A9"/>
                </a:solidFill>
              </a:defRPr>
            </a:lvl3pPr>
            <a:lvl4pPr marL="0" indent="346472" algn="ctr">
              <a:buSzTx/>
              <a:buNone/>
              <a:defRPr sz="1575" b="1">
                <a:solidFill>
                  <a:srgbClr val="9DA9A9"/>
                </a:solidFill>
              </a:defRPr>
            </a:lvl4pPr>
            <a:lvl5pPr marL="0" indent="503634" algn="ctr">
              <a:buSzTx/>
              <a:buNone/>
              <a:defRPr sz="1575"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212456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485775" y="447675"/>
            <a:ext cx="8172450" cy="3686175"/>
          </a:xfrm>
          <a:prstGeom prst="rect">
            <a:avLst/>
          </a:prstGeom>
        </p:spPr>
        <p:txBody>
          <a:bodyPr anchor="ctr"/>
          <a:lstStyle>
            <a:lvl1pPr algn="ctr">
              <a:lnSpc>
                <a:spcPts val="3769"/>
              </a:lnSpc>
              <a:defRPr sz="3094"/>
            </a:lvl1pPr>
          </a:lstStyle>
          <a:p>
            <a:r>
              <a:t>Title Text</a:t>
            </a:r>
          </a:p>
        </p:txBody>
      </p:sp>
      <p:sp>
        <p:nvSpPr>
          <p:cNvPr id="145"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2138">
                <a:solidFill>
                  <a:srgbClr val="FFFFFF"/>
                </a:solidFill>
              </a:defRPr>
            </a:lvl1pPr>
            <a:lvl2pPr marL="21431" indent="0" algn="ctr">
              <a:spcBef>
                <a:spcPts val="169"/>
              </a:spcBef>
              <a:buSzTx/>
              <a:buNone/>
              <a:defRPr sz="1575" b="1">
                <a:solidFill>
                  <a:srgbClr val="9DA9A9"/>
                </a:solidFill>
              </a:defRPr>
            </a:lvl2pPr>
            <a:lvl3pPr marL="0" indent="164306" algn="ctr">
              <a:buSzTx/>
              <a:buNone/>
              <a:defRPr sz="1575" b="1">
                <a:solidFill>
                  <a:srgbClr val="9DA9A9"/>
                </a:solidFill>
              </a:defRPr>
            </a:lvl3pPr>
            <a:lvl4pPr marL="0" indent="346472" algn="ctr">
              <a:buSzTx/>
              <a:buNone/>
              <a:defRPr sz="1575" b="1">
                <a:solidFill>
                  <a:srgbClr val="9DA9A9"/>
                </a:solidFill>
              </a:defRPr>
            </a:lvl4pPr>
            <a:lvl5pPr marL="0" indent="503634" algn="ctr">
              <a:buSzTx/>
              <a:buNone/>
              <a:defRPr sz="1575"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435009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14338" y="295275"/>
            <a:ext cx="7736681" cy="581025"/>
          </a:xfrm>
          <a:prstGeom prst="rect">
            <a:avLst/>
          </a:prstGeom>
          <a:effectLst>
            <a:outerShdw blurRad="38100" dist="38100" dir="5400000" rotWithShape="0">
              <a:srgbClr val="000000">
                <a:alpha val="90000"/>
              </a:srgbClr>
            </a:outerShdw>
          </a:effectLst>
        </p:spPr>
        <p:txBody>
          <a:bodyPr/>
          <a:lstStyle>
            <a:lvl1pPr>
              <a:lnSpc>
                <a:spcPts val="3038"/>
              </a:lnSpc>
            </a:lvl1pPr>
          </a:lstStyle>
          <a:p>
            <a:r>
              <a:t>Title Text</a:t>
            </a:r>
          </a:p>
        </p:txBody>
      </p:sp>
      <p:sp>
        <p:nvSpPr>
          <p:cNvPr id="163" name="Body Level One…"/>
          <p:cNvSpPr txBox="1">
            <a:spLocks noGrp="1"/>
          </p:cNvSpPr>
          <p:nvPr>
            <p:ph type="body" sz="quarter" idx="1"/>
          </p:nvPr>
        </p:nvSpPr>
        <p:spPr>
          <a:xfrm>
            <a:off x="414338" y="809625"/>
            <a:ext cx="7736681" cy="571500"/>
          </a:xfrm>
          <a:prstGeom prst="rect">
            <a:avLst/>
          </a:prstGeom>
          <a:effectLst>
            <a:outerShdw blurRad="38100" dist="38100" dir="5400000" rotWithShape="0">
              <a:srgbClr val="000000">
                <a:alpha val="90000"/>
              </a:srgbClr>
            </a:outerShdw>
          </a:effectLst>
        </p:spPr>
        <p:txBody>
          <a:bodyPr/>
          <a:lstStyle>
            <a:lvl1pPr>
              <a:spcBef>
                <a:spcPts val="731"/>
              </a:spcBef>
              <a:defRPr sz="1463">
                <a:solidFill>
                  <a:srgbClr val="FFFFFF"/>
                </a:solidFill>
              </a:defRPr>
            </a:lvl1pPr>
            <a:lvl2pPr marL="21431" indent="0">
              <a:buSzTx/>
              <a:buNone/>
              <a:defRPr sz="1463" b="1"/>
            </a:lvl2pPr>
            <a:lvl3pPr marL="0" indent="164306">
              <a:buSzTx/>
              <a:buNone/>
              <a:defRPr b="1"/>
            </a:lvl3pPr>
            <a:lvl4pPr marL="0" indent="346472">
              <a:buSzTx/>
              <a:buNone/>
              <a:defRPr sz="1463" b="1"/>
            </a:lvl4pPr>
            <a:lvl5pPr marL="0" indent="503634">
              <a:buSzTx/>
              <a:buNone/>
              <a:defRPr sz="1463"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21437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85775" y="447675"/>
            <a:ext cx="8172450" cy="3686175"/>
          </a:xfrm>
          <a:prstGeom prst="rect">
            <a:avLst/>
          </a:prstGeom>
        </p:spPr>
        <p:txBody>
          <a:bodyPr anchor="ctr"/>
          <a:lstStyle>
            <a:lvl1pPr algn="ctr">
              <a:lnSpc>
                <a:spcPts val="3094"/>
              </a:lnSpc>
            </a:lvl1pPr>
          </a:lstStyle>
          <a:p>
            <a:r>
              <a:t>Title Text</a:t>
            </a:r>
          </a:p>
        </p:txBody>
      </p:sp>
      <p:sp>
        <p:nvSpPr>
          <p:cNvPr id="172"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1688">
                <a:solidFill>
                  <a:srgbClr val="FFFFFF"/>
                </a:solidFill>
              </a:defRPr>
            </a:lvl1pPr>
            <a:lvl2pPr marL="21431" indent="0" algn="ctr">
              <a:spcBef>
                <a:spcPts val="169"/>
              </a:spcBef>
              <a:buSzTx/>
              <a:buNone/>
              <a:defRPr sz="1350" b="1">
                <a:solidFill>
                  <a:srgbClr val="9DA9A9"/>
                </a:solidFill>
              </a:defRPr>
            </a:lvl2pPr>
            <a:lvl3pPr marL="0" indent="164306" algn="ctr">
              <a:buSzTx/>
              <a:buNone/>
              <a:defRPr sz="1350" b="1">
                <a:solidFill>
                  <a:srgbClr val="9DA9A9"/>
                </a:solidFill>
              </a:defRPr>
            </a:lvl3pPr>
            <a:lvl4pPr marL="0" indent="346472" algn="ctr">
              <a:buSzTx/>
              <a:buNone/>
              <a:defRPr sz="1350" b="1">
                <a:solidFill>
                  <a:srgbClr val="9DA9A9"/>
                </a:solidFill>
              </a:defRPr>
            </a:lvl4pPr>
            <a:lvl5pPr marL="0" indent="503634" algn="ctr">
              <a:buSzTx/>
              <a:buNone/>
              <a:defRPr sz="13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951742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_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82203" y="447675"/>
            <a:ext cx="8179594" cy="1085850"/>
          </a:xfrm>
          <a:prstGeom prst="rect">
            <a:avLst/>
          </a:prstGeom>
        </p:spPr>
        <p:txBody>
          <a:bodyPr/>
          <a:lstStyle>
            <a:lvl1pPr algn="ctr">
              <a:lnSpc>
                <a:spcPts val="3038"/>
              </a:lnSpc>
            </a:lvl1pPr>
          </a:lstStyle>
          <a:p>
            <a:r>
              <a:t>Title Text</a:t>
            </a:r>
          </a:p>
        </p:txBody>
      </p:sp>
      <p:sp>
        <p:nvSpPr>
          <p:cNvPr id="181" name="Body Level One…"/>
          <p:cNvSpPr txBox="1">
            <a:spLocks noGrp="1"/>
          </p:cNvSpPr>
          <p:nvPr>
            <p:ph type="body" sz="quarter" idx="1"/>
          </p:nvPr>
        </p:nvSpPr>
        <p:spPr>
          <a:xfrm>
            <a:off x="478631" y="1466850"/>
            <a:ext cx="8186738" cy="819150"/>
          </a:xfrm>
          <a:prstGeom prst="rect">
            <a:avLst/>
          </a:prstGeom>
        </p:spPr>
        <p:txBody>
          <a:bodyPr/>
          <a:lstStyle>
            <a:lvl1pPr algn="ctr"/>
            <a:lvl2pPr marL="21431" indent="128588">
              <a:buSzTx/>
              <a:buNone/>
              <a:defRPr sz="1800"/>
            </a:lvl2pPr>
            <a:lvl3pPr marL="0" indent="257175">
              <a:buSzTx/>
              <a:buNone/>
              <a:defRPr sz="1688"/>
            </a:lvl3pPr>
            <a:lvl4pPr marL="0" indent="385763">
              <a:buSzTx/>
              <a:buNone/>
              <a:defRPr sz="1463"/>
            </a:lvl4pPr>
            <a:lvl5pPr marL="0" indent="514350">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53696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5_Full Image">
    <p:spTree>
      <p:nvGrpSpPr>
        <p:cNvPr id="1" name=""/>
        <p:cNvGrpSpPr/>
        <p:nvPr/>
      </p:nvGrpSpPr>
      <p:grpSpPr>
        <a:xfrm>
          <a:off x="0" y="0"/>
          <a:ext cx="0" cy="0"/>
          <a:chOff x="0" y="0"/>
          <a:chExt cx="0" cy="0"/>
        </a:xfrm>
      </p:grpSpPr>
      <p:sp>
        <p:nvSpPr>
          <p:cNvPr id="205" name="Title Text"/>
          <p:cNvSpPr txBox="1">
            <a:spLocks noGrp="1"/>
          </p:cNvSpPr>
          <p:nvPr>
            <p:ph type="title"/>
          </p:nvPr>
        </p:nvSpPr>
        <p:spPr>
          <a:xfrm>
            <a:off x="414337" y="295275"/>
            <a:ext cx="7736682" cy="581026"/>
          </a:xfrm>
          <a:prstGeom prst="rect">
            <a:avLst/>
          </a:prstGeom>
          <a:effectLst>
            <a:outerShdw blurRad="25400" dist="25400" dir="5400000" rotWithShape="0">
              <a:srgbClr val="000000">
                <a:alpha val="90000"/>
              </a:srgbClr>
            </a:outerShdw>
          </a:effectLst>
        </p:spPr>
        <p:txBody>
          <a:bodyPr/>
          <a:lstStyle>
            <a:lvl1pPr>
              <a:lnSpc>
                <a:spcPts val="2925"/>
              </a:lnSpc>
              <a:defRPr sz="2475"/>
            </a:lvl1pPr>
          </a:lstStyle>
          <a:p>
            <a:r>
              <a:t>Title Text</a:t>
            </a:r>
          </a:p>
        </p:txBody>
      </p:sp>
      <p:sp>
        <p:nvSpPr>
          <p:cNvPr id="206" name="Body Level One…"/>
          <p:cNvSpPr txBox="1">
            <a:spLocks noGrp="1"/>
          </p:cNvSpPr>
          <p:nvPr>
            <p:ph type="body" sz="quarter" idx="1"/>
          </p:nvPr>
        </p:nvSpPr>
        <p:spPr>
          <a:xfrm>
            <a:off x="414337" y="809625"/>
            <a:ext cx="7736682" cy="571501"/>
          </a:xfrm>
          <a:prstGeom prst="rect">
            <a:avLst/>
          </a:prstGeom>
          <a:effectLst>
            <a:outerShdw blurRad="25400" dist="25400" dir="5400000" rotWithShape="0">
              <a:srgbClr val="000000">
                <a:alpha val="90000"/>
              </a:srgbClr>
            </a:outerShdw>
          </a:effectLst>
        </p:spPr>
        <p:txBody>
          <a:bodyPr/>
          <a:lstStyle>
            <a:lvl1pPr>
              <a:spcBef>
                <a:spcPts val="731"/>
              </a:spcBef>
              <a:defRPr sz="1350">
                <a:solidFill>
                  <a:srgbClr val="FFFFFF"/>
                </a:solidFill>
              </a:defRPr>
            </a:lvl1pPr>
            <a:lvl2pPr marL="21431" indent="0">
              <a:buSzTx/>
              <a:buNone/>
              <a:defRPr sz="1350" b="1"/>
            </a:lvl2pPr>
            <a:lvl3pPr marL="0" indent="164306">
              <a:buSzTx/>
              <a:buNone/>
              <a:defRPr sz="1350" b="1"/>
            </a:lvl3pPr>
            <a:lvl4pPr marL="0" indent="346472">
              <a:buSzTx/>
              <a:buNone/>
              <a:defRPr sz="1350" b="1"/>
            </a:lvl4pPr>
            <a:lvl5pPr marL="0" indent="503634">
              <a:buSzTx/>
              <a:buNone/>
              <a:defRPr sz="1350" b="1"/>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9220190"/>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85775" y="447675"/>
            <a:ext cx="8172451" cy="571501"/>
          </a:xfrm>
          <a:prstGeom prst="rect">
            <a:avLst/>
          </a:prstGeom>
        </p:spPr>
        <p:txBody>
          <a:bodyPr/>
          <a:lstStyle>
            <a:lvl1pPr algn="ctr">
              <a:lnSpc>
                <a:spcPts val="2925"/>
              </a:lnSpc>
              <a:spcBef>
                <a:spcPts val="169"/>
              </a:spcBef>
              <a:defRPr sz="2475"/>
            </a:lvl1pPr>
          </a:lstStyle>
          <a:p>
            <a:r>
              <a:t>Title Text</a:t>
            </a:r>
          </a:p>
        </p:txBody>
      </p:sp>
      <p:sp>
        <p:nvSpPr>
          <p:cNvPr id="215" name="Body Level One…"/>
          <p:cNvSpPr txBox="1">
            <a:spLocks noGrp="1"/>
          </p:cNvSpPr>
          <p:nvPr>
            <p:ph type="body" sz="quarter" idx="1"/>
          </p:nvPr>
        </p:nvSpPr>
        <p:spPr>
          <a:xfrm>
            <a:off x="485775" y="952500"/>
            <a:ext cx="8172451" cy="762001"/>
          </a:xfrm>
          <a:prstGeom prst="rect">
            <a:avLst/>
          </a:prstGeom>
        </p:spPr>
        <p:txBody>
          <a:bodyPr/>
          <a:lstStyle>
            <a:lvl1pPr algn="ctr"/>
            <a:lvl2pPr marL="21431" indent="128588">
              <a:buSzTx/>
              <a:buNone/>
              <a:defRPr sz="1800" b="1"/>
            </a:lvl2pPr>
            <a:lvl3pPr marL="0" indent="257175">
              <a:buSzTx/>
              <a:buNone/>
              <a:defRPr sz="1575" b="1"/>
            </a:lvl3pPr>
            <a:lvl4pPr marL="0" indent="385763">
              <a:buSzTx/>
              <a:buNone/>
              <a:defRPr sz="1350" b="1"/>
            </a:lvl4pPr>
            <a:lvl5pPr marL="0" indent="514350">
              <a:buSzTx/>
              <a:buNone/>
              <a:defRPr sz="1125"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72305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485775" y="447675"/>
            <a:ext cx="8172450" cy="3686175"/>
          </a:xfrm>
          <a:prstGeom prst="rect">
            <a:avLst/>
          </a:prstGeom>
        </p:spPr>
        <p:txBody>
          <a:bodyPr anchor="ctr"/>
          <a:lstStyle>
            <a:lvl1pPr algn="ctr">
              <a:lnSpc>
                <a:spcPts val="3769"/>
              </a:lnSpc>
              <a:defRPr sz="3094"/>
            </a:lvl1pPr>
          </a:lstStyle>
          <a:p>
            <a:r>
              <a:t>Title Text</a:t>
            </a:r>
          </a:p>
        </p:txBody>
      </p:sp>
      <p:sp>
        <p:nvSpPr>
          <p:cNvPr id="224" name="Body Level One…"/>
          <p:cNvSpPr txBox="1">
            <a:spLocks noGrp="1"/>
          </p:cNvSpPr>
          <p:nvPr>
            <p:ph type="body" sz="half" idx="1"/>
          </p:nvPr>
        </p:nvSpPr>
        <p:spPr>
          <a:xfrm>
            <a:off x="585788" y="4248150"/>
            <a:ext cx="7972425" cy="2152650"/>
          </a:xfrm>
          <a:prstGeom prst="rect">
            <a:avLst/>
          </a:prstGeom>
        </p:spPr>
        <p:txBody>
          <a:bodyPr/>
          <a:lstStyle>
            <a:lvl1pPr algn="ctr">
              <a:lnSpc>
                <a:spcPct val="110000"/>
              </a:lnSpc>
              <a:spcBef>
                <a:spcPts val="731"/>
              </a:spcBef>
              <a:defRPr sz="2250">
                <a:solidFill>
                  <a:srgbClr val="FFFFFF"/>
                </a:solidFill>
              </a:defRPr>
            </a:lvl1pPr>
            <a:lvl2pPr marL="21431" indent="0" algn="ctr">
              <a:spcBef>
                <a:spcPts val="169"/>
              </a:spcBef>
              <a:buSzTx/>
              <a:buNone/>
              <a:defRPr b="1">
                <a:solidFill>
                  <a:srgbClr val="9DA9A9"/>
                </a:solidFill>
              </a:defRPr>
            </a:lvl2pPr>
            <a:lvl3pPr marL="0" indent="164306" algn="ctr">
              <a:buSzTx/>
              <a:buNone/>
              <a:defRPr sz="1688" b="1">
                <a:solidFill>
                  <a:srgbClr val="9DA9A9"/>
                </a:solidFill>
              </a:defRPr>
            </a:lvl3pPr>
            <a:lvl4pPr marL="0" indent="346472" algn="ctr">
              <a:buSzTx/>
              <a:buNone/>
              <a:defRPr sz="1688" b="1">
                <a:solidFill>
                  <a:srgbClr val="9DA9A9"/>
                </a:solidFill>
              </a:defRPr>
            </a:lvl4pPr>
            <a:lvl5pPr marL="0" indent="503634" algn="ctr">
              <a:buSzTx/>
              <a:buNone/>
              <a:defRPr sz="1688"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442900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72494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2_Centered 1 Line Title">
    <p:spTree>
      <p:nvGrpSpPr>
        <p:cNvPr id="1" name=""/>
        <p:cNvGrpSpPr/>
        <p:nvPr/>
      </p:nvGrpSpPr>
      <p:grpSpPr>
        <a:xfrm>
          <a:off x="0" y="0"/>
          <a:ext cx="0" cy="0"/>
          <a:chOff x="0" y="0"/>
          <a:chExt cx="0" cy="0"/>
        </a:xfrm>
      </p:grpSpPr>
      <p:sp>
        <p:nvSpPr>
          <p:cNvPr id="241" name="Title Text"/>
          <p:cNvSpPr txBox="1">
            <a:spLocks noGrp="1"/>
          </p:cNvSpPr>
          <p:nvPr>
            <p:ph type="title"/>
          </p:nvPr>
        </p:nvSpPr>
        <p:spPr>
          <a:xfrm>
            <a:off x="1732360" y="446484"/>
            <a:ext cx="5679281" cy="571501"/>
          </a:xfrm>
          <a:prstGeom prst="rect">
            <a:avLst/>
          </a:prstGeom>
        </p:spPr>
        <p:txBody>
          <a:bodyPr lIns="35718" tIns="35718" rIns="35718" bIns="35718"/>
          <a:lstStyle>
            <a:lvl1pPr algn="ctr" defTabSz="254496">
              <a:lnSpc>
                <a:spcPts val="2813"/>
              </a:lnSpc>
              <a:spcBef>
                <a:spcPts val="113"/>
              </a:spcBef>
              <a:defRPr sz="2363"/>
            </a:lvl1pPr>
          </a:lstStyle>
          <a:p>
            <a:r>
              <a:t>Title Text</a:t>
            </a:r>
          </a:p>
        </p:txBody>
      </p:sp>
      <p:sp>
        <p:nvSpPr>
          <p:cNvPr id="242" name="Body Level One…"/>
          <p:cNvSpPr txBox="1">
            <a:spLocks noGrp="1"/>
          </p:cNvSpPr>
          <p:nvPr>
            <p:ph type="body" sz="quarter" idx="1"/>
          </p:nvPr>
        </p:nvSpPr>
        <p:spPr>
          <a:xfrm>
            <a:off x="1732360" y="955476"/>
            <a:ext cx="5679281" cy="759024"/>
          </a:xfrm>
          <a:prstGeom prst="rect">
            <a:avLst/>
          </a:prstGeom>
        </p:spPr>
        <p:txBody>
          <a:bodyPr lIns="35718" tIns="35718" rIns="35718" bIns="35718"/>
          <a:lstStyle>
            <a:lvl1pPr algn="ctr" defTabSz="308074">
              <a:spcBef>
                <a:spcPts val="2081"/>
              </a:spcBef>
              <a:defRPr sz="1688"/>
            </a:lvl1pPr>
            <a:lvl2pPr marL="129890" indent="-109798" defTabSz="308074">
              <a:buSzPct val="60000"/>
              <a:defRPr sz="1800"/>
            </a:lvl2pPr>
            <a:lvl3pPr marL="322361" indent="-158055" defTabSz="308074">
              <a:defRPr sz="1688"/>
            </a:lvl3pPr>
            <a:lvl4pPr marL="483121" indent="-136649" defTabSz="308074">
              <a:defRPr sz="1463"/>
            </a:lvl4pPr>
            <a:lvl5pPr marL="648355" indent="-144721" defTabSz="308074"/>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xfrm>
            <a:off x="7315620" y="6530883"/>
            <a:ext cx="105798" cy="103875"/>
          </a:xfrm>
          <a:prstGeom prst="rect">
            <a:avLst/>
          </a:prstGeom>
        </p:spPr>
        <p:txBody>
          <a:bodyPr anchor="b"/>
          <a:lstStyle>
            <a:lvl1pPr defTabSz="254496"/>
          </a:lstStyle>
          <a:p>
            <a:fld id="{86CB4B4D-7CA3-9044-876B-883B54F8677D}" type="slidenum">
              <a:t>‹#›</a:t>
            </a:fld>
            <a:endParaRPr/>
          </a:p>
        </p:txBody>
      </p:sp>
    </p:spTree>
    <p:extLst>
      <p:ext uri="{BB962C8B-B14F-4D97-AF65-F5344CB8AC3E}">
        <p14:creationId xmlns:p14="http://schemas.microsoft.com/office/powerpoint/2010/main" val="422340632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33378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45364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526063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815671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391728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784061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615613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152703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69586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0482088"/>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6223406"/>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24520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569933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811665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228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32658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12588237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364409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04800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9784125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997370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892589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030503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195460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421050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6320252"/>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7068877"/>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098537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446378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329457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96759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7654289"/>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730568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308356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157566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077151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79917417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172256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566815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897487116"/>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410296606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496482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2461930"/>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183549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977878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570245"/>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33883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767579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533105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52400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197026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064608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292752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7188561"/>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77675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7083830"/>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040882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4033757812"/>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215601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22649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320177227"/>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899376781"/>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9A9996-A837-B16E-273D-180AC61697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C8B15-0D5D-CE64-B12E-ED32F04E27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C7AF222-327B-B317-03C7-9DCE021AD0AA}"/>
              </a:ext>
            </a:extLst>
          </p:cNvPr>
          <p:cNvSpPr>
            <a:spLocks noGrp="1" noChangeArrowheads="1"/>
          </p:cNvSpPr>
          <p:nvPr>
            <p:ph type="sldNum" sz="quarter" idx="12"/>
          </p:nvPr>
        </p:nvSpPr>
        <p:spPr>
          <a:ln/>
        </p:spPr>
        <p:txBody>
          <a:bodyPr/>
          <a:lstStyle>
            <a:lvl1pPr>
              <a:defRPr/>
            </a:lvl1pPr>
          </a:lstStyle>
          <a:p>
            <a:pPr>
              <a:defRPr/>
            </a:pPr>
            <a:fld id="{34AB0BF1-BBB3-9B45-B373-3C704D9B046D}" type="slidenum">
              <a:rPr lang="en-US" altLang="en-US"/>
              <a:pPr>
                <a:defRPr/>
              </a:pPr>
              <a:t>‹#›</a:t>
            </a:fld>
            <a:endParaRPr lang="en-US" altLang="en-US"/>
          </a:p>
        </p:txBody>
      </p:sp>
    </p:spTree>
    <p:extLst>
      <p:ext uri="{BB962C8B-B14F-4D97-AF65-F5344CB8AC3E}">
        <p14:creationId xmlns:p14="http://schemas.microsoft.com/office/powerpoint/2010/main" val="435882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B35E34-88C9-A8D2-D061-32D638D89A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830909-B890-D26E-546A-8F824929846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2BD262-2C96-9FD4-6343-9C36B8337D6B}"/>
              </a:ext>
            </a:extLst>
          </p:cNvPr>
          <p:cNvSpPr>
            <a:spLocks noGrp="1" noChangeArrowheads="1"/>
          </p:cNvSpPr>
          <p:nvPr>
            <p:ph type="sldNum" sz="quarter" idx="12"/>
          </p:nvPr>
        </p:nvSpPr>
        <p:spPr>
          <a:ln/>
        </p:spPr>
        <p:txBody>
          <a:bodyPr/>
          <a:lstStyle>
            <a:lvl1pPr>
              <a:defRPr/>
            </a:lvl1pPr>
          </a:lstStyle>
          <a:p>
            <a:pPr>
              <a:defRPr/>
            </a:pPr>
            <a:fld id="{22CCBF65-F148-164C-BD6C-B5C19E1B3460}" type="slidenum">
              <a:rPr lang="en-US" altLang="en-US"/>
              <a:pPr>
                <a:defRPr/>
              </a:pPr>
              <a:t>‹#›</a:t>
            </a:fld>
            <a:endParaRPr lang="en-US" altLang="en-US"/>
          </a:p>
        </p:txBody>
      </p:sp>
    </p:spTree>
    <p:extLst>
      <p:ext uri="{BB962C8B-B14F-4D97-AF65-F5344CB8AC3E}">
        <p14:creationId xmlns:p14="http://schemas.microsoft.com/office/powerpoint/2010/main" val="1114286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7600954"/>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DB5B6D-D2AB-EFEA-62C7-292A16F703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6AED3F-568F-5E22-8A2C-C77ABD2695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C9C46-E6F9-0038-A6B6-286B7D6AD806}"/>
              </a:ext>
            </a:extLst>
          </p:cNvPr>
          <p:cNvSpPr>
            <a:spLocks noGrp="1" noChangeArrowheads="1"/>
          </p:cNvSpPr>
          <p:nvPr>
            <p:ph type="sldNum" sz="quarter" idx="12"/>
          </p:nvPr>
        </p:nvSpPr>
        <p:spPr>
          <a:ln/>
        </p:spPr>
        <p:txBody>
          <a:bodyPr/>
          <a:lstStyle>
            <a:lvl1pPr>
              <a:defRPr/>
            </a:lvl1pPr>
          </a:lstStyle>
          <a:p>
            <a:pPr>
              <a:defRPr/>
            </a:pPr>
            <a:fld id="{BD8D6022-E69F-0040-81BF-D95D66EFC05C}" type="slidenum">
              <a:rPr lang="en-US" altLang="en-US"/>
              <a:pPr>
                <a:defRPr/>
              </a:pPr>
              <a:t>‹#›</a:t>
            </a:fld>
            <a:endParaRPr lang="en-US" altLang="en-US"/>
          </a:p>
        </p:txBody>
      </p:sp>
    </p:spTree>
    <p:extLst>
      <p:ext uri="{BB962C8B-B14F-4D97-AF65-F5344CB8AC3E}">
        <p14:creationId xmlns:p14="http://schemas.microsoft.com/office/powerpoint/2010/main" val="6597884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2A2A2F-91E1-1494-412A-13555DC2C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6F82B5-6410-4B22-50F9-C177031F00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195C21-E8EA-EAE9-DF9A-604157E88FAA}"/>
              </a:ext>
            </a:extLst>
          </p:cNvPr>
          <p:cNvSpPr>
            <a:spLocks noGrp="1" noChangeArrowheads="1"/>
          </p:cNvSpPr>
          <p:nvPr>
            <p:ph type="sldNum" sz="quarter" idx="12"/>
          </p:nvPr>
        </p:nvSpPr>
        <p:spPr>
          <a:ln/>
        </p:spPr>
        <p:txBody>
          <a:bodyPr/>
          <a:lstStyle>
            <a:lvl1pPr>
              <a:defRPr/>
            </a:lvl1pPr>
          </a:lstStyle>
          <a:p>
            <a:pPr>
              <a:defRPr/>
            </a:pPr>
            <a:fld id="{7EC1503D-8975-1B4F-9FC3-D12FE45195D5}" type="slidenum">
              <a:rPr lang="en-US" altLang="en-US"/>
              <a:pPr>
                <a:defRPr/>
              </a:pPr>
              <a:t>‹#›</a:t>
            </a:fld>
            <a:endParaRPr lang="en-US" altLang="en-US"/>
          </a:p>
        </p:txBody>
      </p:sp>
    </p:spTree>
    <p:extLst>
      <p:ext uri="{BB962C8B-B14F-4D97-AF65-F5344CB8AC3E}">
        <p14:creationId xmlns:p14="http://schemas.microsoft.com/office/powerpoint/2010/main" val="4907644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D38C6A-11AA-C920-D13A-B6FF38D134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736FA3-A35F-9654-EBCF-9B674A96D6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E1FD9B9-CAB3-C588-2ECD-689E58AFEE5C}"/>
              </a:ext>
            </a:extLst>
          </p:cNvPr>
          <p:cNvSpPr>
            <a:spLocks noGrp="1" noChangeArrowheads="1"/>
          </p:cNvSpPr>
          <p:nvPr>
            <p:ph type="sldNum" sz="quarter" idx="12"/>
          </p:nvPr>
        </p:nvSpPr>
        <p:spPr>
          <a:ln/>
        </p:spPr>
        <p:txBody>
          <a:bodyPr/>
          <a:lstStyle>
            <a:lvl1pPr>
              <a:defRPr/>
            </a:lvl1pPr>
          </a:lstStyle>
          <a:p>
            <a:pPr>
              <a:defRPr/>
            </a:pPr>
            <a:fld id="{4CAED849-858C-CF40-A357-A7221509735E}" type="slidenum">
              <a:rPr lang="en-US" altLang="en-US"/>
              <a:pPr>
                <a:defRPr/>
              </a:pPr>
              <a:t>‹#›</a:t>
            </a:fld>
            <a:endParaRPr lang="en-US" altLang="en-US"/>
          </a:p>
        </p:txBody>
      </p:sp>
    </p:spTree>
    <p:extLst>
      <p:ext uri="{BB962C8B-B14F-4D97-AF65-F5344CB8AC3E}">
        <p14:creationId xmlns:p14="http://schemas.microsoft.com/office/powerpoint/2010/main" val="18511321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566925-85C7-4062-056F-1E2D53BCF5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AC9CE-9251-13A2-9FF5-933A498C3D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0005D59-B65A-F1EB-A033-04551BD03E15}"/>
              </a:ext>
            </a:extLst>
          </p:cNvPr>
          <p:cNvSpPr>
            <a:spLocks noGrp="1" noChangeArrowheads="1"/>
          </p:cNvSpPr>
          <p:nvPr>
            <p:ph type="sldNum" sz="quarter" idx="12"/>
          </p:nvPr>
        </p:nvSpPr>
        <p:spPr>
          <a:ln/>
        </p:spPr>
        <p:txBody>
          <a:bodyPr/>
          <a:lstStyle>
            <a:lvl1pPr>
              <a:defRPr/>
            </a:lvl1pPr>
          </a:lstStyle>
          <a:p>
            <a:pPr>
              <a:defRPr/>
            </a:pPr>
            <a:fld id="{5760E43D-4A77-2F41-A256-3B71EA464EA8}" type="slidenum">
              <a:rPr lang="en-US" altLang="en-US"/>
              <a:pPr>
                <a:defRPr/>
              </a:pPr>
              <a:t>‹#›</a:t>
            </a:fld>
            <a:endParaRPr lang="en-US" altLang="en-US"/>
          </a:p>
        </p:txBody>
      </p:sp>
    </p:spTree>
    <p:extLst>
      <p:ext uri="{BB962C8B-B14F-4D97-AF65-F5344CB8AC3E}">
        <p14:creationId xmlns:p14="http://schemas.microsoft.com/office/powerpoint/2010/main" val="17454103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AB49C5-AEE5-6D89-32B3-DEDB0CB360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FA5D05-75D0-E569-6085-2506F90859C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B4BFC082-0D58-C95E-F703-6E406ED80F60}"/>
              </a:ext>
            </a:extLst>
          </p:cNvPr>
          <p:cNvSpPr>
            <a:spLocks noGrp="1" noChangeArrowheads="1"/>
          </p:cNvSpPr>
          <p:nvPr>
            <p:ph type="sldNum" sz="quarter" idx="12"/>
          </p:nvPr>
        </p:nvSpPr>
        <p:spPr>
          <a:ln/>
        </p:spPr>
        <p:txBody>
          <a:bodyPr/>
          <a:lstStyle>
            <a:lvl1pPr>
              <a:defRPr/>
            </a:lvl1pPr>
          </a:lstStyle>
          <a:p>
            <a:pPr>
              <a:defRPr/>
            </a:pPr>
            <a:fld id="{D0F6FEC9-44AC-0749-ABB8-DD78B5BA8E29}" type="slidenum">
              <a:rPr lang="en-US" altLang="en-US"/>
              <a:pPr>
                <a:defRPr/>
              </a:pPr>
              <a:t>‹#›</a:t>
            </a:fld>
            <a:endParaRPr lang="en-US" altLang="en-US"/>
          </a:p>
        </p:txBody>
      </p:sp>
    </p:spTree>
    <p:extLst>
      <p:ext uri="{BB962C8B-B14F-4D97-AF65-F5344CB8AC3E}">
        <p14:creationId xmlns:p14="http://schemas.microsoft.com/office/powerpoint/2010/main" val="9181887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67D100-9CBE-B977-5226-808B6CE9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04A583-CCC6-C31D-9A87-8F3B61BA4F3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D97AE38-3404-6860-EF82-68E69014FC9D}"/>
              </a:ext>
            </a:extLst>
          </p:cNvPr>
          <p:cNvSpPr>
            <a:spLocks noGrp="1" noChangeArrowheads="1"/>
          </p:cNvSpPr>
          <p:nvPr>
            <p:ph type="sldNum" sz="quarter" idx="12"/>
          </p:nvPr>
        </p:nvSpPr>
        <p:spPr>
          <a:ln/>
        </p:spPr>
        <p:txBody>
          <a:bodyPr/>
          <a:lstStyle>
            <a:lvl1pPr>
              <a:defRPr/>
            </a:lvl1pPr>
          </a:lstStyle>
          <a:p>
            <a:pPr>
              <a:defRPr/>
            </a:pPr>
            <a:fld id="{CE275061-DA41-914D-877B-65ADD9E387EA}" type="slidenum">
              <a:rPr lang="en-US" altLang="en-US"/>
              <a:pPr>
                <a:defRPr/>
              </a:pPr>
              <a:t>‹#›</a:t>
            </a:fld>
            <a:endParaRPr lang="en-US" altLang="en-US"/>
          </a:p>
        </p:txBody>
      </p:sp>
    </p:spTree>
    <p:extLst>
      <p:ext uri="{BB962C8B-B14F-4D97-AF65-F5344CB8AC3E}">
        <p14:creationId xmlns:p14="http://schemas.microsoft.com/office/powerpoint/2010/main" val="19197195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F9032F-19E0-8AB7-9A41-7E0AD659F1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7E9513-95BF-6A68-A6BF-DC01BBA17E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72DCC5C-A514-A193-5124-15AF35E8FDE1}"/>
              </a:ext>
            </a:extLst>
          </p:cNvPr>
          <p:cNvSpPr>
            <a:spLocks noGrp="1" noChangeArrowheads="1"/>
          </p:cNvSpPr>
          <p:nvPr>
            <p:ph type="sldNum" sz="quarter" idx="12"/>
          </p:nvPr>
        </p:nvSpPr>
        <p:spPr>
          <a:ln/>
        </p:spPr>
        <p:txBody>
          <a:bodyPr/>
          <a:lstStyle>
            <a:lvl1pPr>
              <a:defRPr/>
            </a:lvl1pPr>
          </a:lstStyle>
          <a:p>
            <a:pPr>
              <a:defRPr/>
            </a:pPr>
            <a:fld id="{B559D96E-9DE5-5A45-9C16-73B4D99846E0}" type="slidenum">
              <a:rPr lang="en-US" altLang="en-US"/>
              <a:pPr>
                <a:defRPr/>
              </a:pPr>
              <a:t>‹#›</a:t>
            </a:fld>
            <a:endParaRPr lang="en-US" altLang="en-US"/>
          </a:p>
        </p:txBody>
      </p:sp>
    </p:spTree>
    <p:extLst>
      <p:ext uri="{BB962C8B-B14F-4D97-AF65-F5344CB8AC3E}">
        <p14:creationId xmlns:p14="http://schemas.microsoft.com/office/powerpoint/2010/main" val="36294266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D4504-ED82-7657-B89A-D8C5FA1AC1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4B9C50-A065-E62A-F724-558540B533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1DD3840-BFB7-3A3B-BF15-6178BCC87C06}"/>
              </a:ext>
            </a:extLst>
          </p:cNvPr>
          <p:cNvSpPr>
            <a:spLocks noGrp="1" noChangeArrowheads="1"/>
          </p:cNvSpPr>
          <p:nvPr>
            <p:ph type="sldNum" sz="quarter" idx="12"/>
          </p:nvPr>
        </p:nvSpPr>
        <p:spPr>
          <a:ln/>
        </p:spPr>
        <p:txBody>
          <a:bodyPr/>
          <a:lstStyle>
            <a:lvl1pPr>
              <a:defRPr/>
            </a:lvl1pPr>
          </a:lstStyle>
          <a:p>
            <a:pPr>
              <a:defRPr/>
            </a:pPr>
            <a:fld id="{76573246-14DA-C843-8A33-070F4A69C5CA}" type="slidenum">
              <a:rPr lang="en-US" altLang="en-US"/>
              <a:pPr>
                <a:defRPr/>
              </a:pPr>
              <a:t>‹#›</a:t>
            </a:fld>
            <a:endParaRPr lang="en-US" altLang="en-US"/>
          </a:p>
        </p:txBody>
      </p:sp>
    </p:spTree>
    <p:extLst>
      <p:ext uri="{BB962C8B-B14F-4D97-AF65-F5344CB8AC3E}">
        <p14:creationId xmlns:p14="http://schemas.microsoft.com/office/powerpoint/2010/main" val="42463731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0B76A-2F76-B4C4-A541-4B4A26CF1A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6A2027-3E99-0B29-39A2-A7D24607C8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0ABD3FB-22C9-EA5F-640B-F946F7223F5A}"/>
              </a:ext>
            </a:extLst>
          </p:cNvPr>
          <p:cNvSpPr>
            <a:spLocks noGrp="1" noChangeArrowheads="1"/>
          </p:cNvSpPr>
          <p:nvPr>
            <p:ph type="sldNum" sz="quarter" idx="12"/>
          </p:nvPr>
        </p:nvSpPr>
        <p:spPr>
          <a:ln/>
        </p:spPr>
        <p:txBody>
          <a:bodyPr/>
          <a:lstStyle>
            <a:lvl1pPr>
              <a:defRPr/>
            </a:lvl1pPr>
          </a:lstStyle>
          <a:p>
            <a:pPr>
              <a:defRPr/>
            </a:pPr>
            <a:fld id="{541EF8C3-FCD9-A24F-B79D-5D9EA853C558}" type="slidenum">
              <a:rPr lang="en-US" altLang="en-US"/>
              <a:pPr>
                <a:defRPr/>
              </a:pPr>
              <a:t>‹#›</a:t>
            </a:fld>
            <a:endParaRPr lang="en-US" altLang="en-US"/>
          </a:p>
        </p:txBody>
      </p:sp>
    </p:spTree>
    <p:extLst>
      <p:ext uri="{BB962C8B-B14F-4D97-AF65-F5344CB8AC3E}">
        <p14:creationId xmlns:p14="http://schemas.microsoft.com/office/powerpoint/2010/main" val="21402953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0FCEFB-D78D-C287-EEE9-7B468D5B27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DB0C8-0934-7271-2044-6AAFE98DA4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1D28A0-CE11-0492-BECE-18F062F62430}"/>
              </a:ext>
            </a:extLst>
          </p:cNvPr>
          <p:cNvSpPr>
            <a:spLocks noGrp="1" noChangeArrowheads="1"/>
          </p:cNvSpPr>
          <p:nvPr>
            <p:ph type="sldNum" sz="quarter" idx="12"/>
          </p:nvPr>
        </p:nvSpPr>
        <p:spPr>
          <a:ln/>
        </p:spPr>
        <p:txBody>
          <a:bodyPr/>
          <a:lstStyle>
            <a:lvl1pPr>
              <a:defRPr/>
            </a:lvl1pPr>
          </a:lstStyle>
          <a:p>
            <a:pPr>
              <a:defRPr/>
            </a:pPr>
            <a:fld id="{2F4C6E17-8F87-754D-B574-809DF741083F}" type="slidenum">
              <a:rPr lang="en-US" altLang="en-US"/>
              <a:pPr>
                <a:defRPr/>
              </a:pPr>
              <a:t>‹#›</a:t>
            </a:fld>
            <a:endParaRPr lang="en-US" altLang="en-US"/>
          </a:p>
        </p:txBody>
      </p:sp>
    </p:spTree>
    <p:extLst>
      <p:ext uri="{BB962C8B-B14F-4D97-AF65-F5344CB8AC3E}">
        <p14:creationId xmlns:p14="http://schemas.microsoft.com/office/powerpoint/2010/main" val="116053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3D3E-955B-29DD-5E45-EDB8FBD32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987DB-6037-4812-C2AE-DEE5C5D83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F2304-9D13-533D-991B-C81F26665D50}"/>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13FBB64A-2A56-926D-8EA7-7CFA5D40B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31207-D81F-CE81-C903-52B6668C0359}"/>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471166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52413"/>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1762DF-82C9-AD1B-9A67-7266FC96E1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27DBB3-A7E2-5DD6-EC1C-550D44EB20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FC9AB7B-5FD1-BEC4-0A26-71E394B142F4}"/>
              </a:ext>
            </a:extLst>
          </p:cNvPr>
          <p:cNvSpPr>
            <a:spLocks noGrp="1" noChangeArrowheads="1"/>
          </p:cNvSpPr>
          <p:nvPr>
            <p:ph type="sldNum" sz="quarter" idx="12"/>
          </p:nvPr>
        </p:nvSpPr>
        <p:spPr>
          <a:ln/>
        </p:spPr>
        <p:txBody>
          <a:bodyPr/>
          <a:lstStyle>
            <a:lvl1pPr>
              <a:defRPr/>
            </a:lvl1pPr>
          </a:lstStyle>
          <a:p>
            <a:pPr>
              <a:defRPr/>
            </a:pPr>
            <a:fld id="{68208E03-1AAC-8A4E-93AF-35636F9854E4}" type="slidenum">
              <a:rPr lang="en-US" altLang="en-US"/>
              <a:pPr>
                <a:defRPr/>
              </a:pPr>
              <a:t>‹#›</a:t>
            </a:fld>
            <a:endParaRPr lang="en-US" altLang="en-US"/>
          </a:p>
        </p:txBody>
      </p:sp>
    </p:spTree>
    <p:extLst>
      <p:ext uri="{BB962C8B-B14F-4D97-AF65-F5344CB8AC3E}">
        <p14:creationId xmlns:p14="http://schemas.microsoft.com/office/powerpoint/2010/main" val="1291941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97868A-8041-AADF-952C-90E1465DD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F1F13C-3FC9-F65D-4619-A40EA92DF6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C5322B-20C5-898C-39DE-53E397ABD33F}"/>
              </a:ext>
            </a:extLst>
          </p:cNvPr>
          <p:cNvSpPr>
            <a:spLocks noGrp="1" noChangeArrowheads="1"/>
          </p:cNvSpPr>
          <p:nvPr>
            <p:ph type="sldNum" sz="quarter" idx="12"/>
          </p:nvPr>
        </p:nvSpPr>
        <p:spPr>
          <a:ln/>
        </p:spPr>
        <p:txBody>
          <a:bodyPr/>
          <a:lstStyle>
            <a:lvl1pPr>
              <a:defRPr/>
            </a:lvl1pPr>
          </a:lstStyle>
          <a:p>
            <a:pPr>
              <a:defRPr/>
            </a:pPr>
            <a:fld id="{A0AC55BE-F800-2945-BB21-04BC58724257}" type="slidenum">
              <a:rPr lang="en-US" altLang="en-US"/>
              <a:pPr>
                <a:defRPr/>
              </a:pPr>
              <a:t>‹#›</a:t>
            </a:fld>
            <a:endParaRPr lang="en-US" altLang="en-US"/>
          </a:p>
        </p:txBody>
      </p:sp>
    </p:spTree>
    <p:extLst>
      <p:ext uri="{BB962C8B-B14F-4D97-AF65-F5344CB8AC3E}">
        <p14:creationId xmlns:p14="http://schemas.microsoft.com/office/powerpoint/2010/main" val="17654669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172EF8-C85E-A791-5C51-4263970C20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FF894-BE6B-3E99-47CC-7DA6371166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37661B9-9AA0-8BC9-AB0D-2A8CE58CFDD5}"/>
              </a:ext>
            </a:extLst>
          </p:cNvPr>
          <p:cNvSpPr>
            <a:spLocks noGrp="1" noChangeArrowheads="1"/>
          </p:cNvSpPr>
          <p:nvPr>
            <p:ph type="sldNum" sz="quarter" idx="12"/>
          </p:nvPr>
        </p:nvSpPr>
        <p:spPr>
          <a:ln/>
        </p:spPr>
        <p:txBody>
          <a:bodyPr/>
          <a:lstStyle>
            <a:lvl1pPr>
              <a:defRPr/>
            </a:lvl1pPr>
          </a:lstStyle>
          <a:p>
            <a:pPr>
              <a:defRPr/>
            </a:pPr>
            <a:fld id="{9FB33C2B-6725-AF43-85FF-9823666BB557}" type="slidenum">
              <a:rPr lang="en-US" altLang="en-US"/>
              <a:pPr>
                <a:defRPr/>
              </a:pPr>
              <a:t>‹#›</a:t>
            </a:fld>
            <a:endParaRPr lang="en-US" altLang="en-US"/>
          </a:p>
        </p:txBody>
      </p:sp>
    </p:spTree>
    <p:extLst>
      <p:ext uri="{BB962C8B-B14F-4D97-AF65-F5344CB8AC3E}">
        <p14:creationId xmlns:p14="http://schemas.microsoft.com/office/powerpoint/2010/main" val="20127562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768B24-8862-D9F4-93E0-3928FE38C0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D85FA3-E0D8-5F2B-37DA-56635E7511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0588E8D-1B17-3770-0D7F-F6ADB04CB2FE}"/>
              </a:ext>
            </a:extLst>
          </p:cNvPr>
          <p:cNvSpPr>
            <a:spLocks noGrp="1" noChangeArrowheads="1"/>
          </p:cNvSpPr>
          <p:nvPr>
            <p:ph type="sldNum" sz="quarter" idx="12"/>
          </p:nvPr>
        </p:nvSpPr>
        <p:spPr>
          <a:ln/>
        </p:spPr>
        <p:txBody>
          <a:bodyPr/>
          <a:lstStyle>
            <a:lvl1pPr>
              <a:defRPr/>
            </a:lvl1pPr>
          </a:lstStyle>
          <a:p>
            <a:pPr>
              <a:defRPr/>
            </a:pPr>
            <a:fld id="{5AA64ABB-C13B-2E48-8069-383FAE0A3DDF}" type="slidenum">
              <a:rPr lang="en-US" altLang="en-US"/>
              <a:pPr>
                <a:defRPr/>
              </a:pPr>
              <a:t>‹#›</a:t>
            </a:fld>
            <a:endParaRPr lang="en-US" altLang="en-US"/>
          </a:p>
        </p:txBody>
      </p:sp>
    </p:spTree>
    <p:extLst>
      <p:ext uri="{BB962C8B-B14F-4D97-AF65-F5344CB8AC3E}">
        <p14:creationId xmlns:p14="http://schemas.microsoft.com/office/powerpoint/2010/main" val="14709365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F03BBF-879D-0A1F-09AF-5194A2FAFA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59CF81-C24A-79E0-E8AE-16B78E2F60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129844F-2734-DFC3-0BB4-722AF5E08D07}"/>
              </a:ext>
            </a:extLst>
          </p:cNvPr>
          <p:cNvSpPr>
            <a:spLocks noGrp="1" noChangeArrowheads="1"/>
          </p:cNvSpPr>
          <p:nvPr>
            <p:ph type="sldNum" sz="quarter" idx="12"/>
          </p:nvPr>
        </p:nvSpPr>
        <p:spPr>
          <a:ln/>
        </p:spPr>
        <p:txBody>
          <a:bodyPr/>
          <a:lstStyle>
            <a:lvl1pPr>
              <a:defRPr/>
            </a:lvl1pPr>
          </a:lstStyle>
          <a:p>
            <a:pPr>
              <a:defRPr/>
            </a:pPr>
            <a:fld id="{E52E37CB-5917-1744-9B20-CB654EC1E601}" type="slidenum">
              <a:rPr lang="en-US" altLang="en-US"/>
              <a:pPr>
                <a:defRPr/>
              </a:pPr>
              <a:t>‹#›</a:t>
            </a:fld>
            <a:endParaRPr lang="en-US" altLang="en-US"/>
          </a:p>
        </p:txBody>
      </p:sp>
    </p:spTree>
    <p:extLst>
      <p:ext uri="{BB962C8B-B14F-4D97-AF65-F5344CB8AC3E}">
        <p14:creationId xmlns:p14="http://schemas.microsoft.com/office/powerpoint/2010/main" val="25519879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DC9FF7-2461-6590-6AD6-27D60EF1F7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8427D8C-744D-59B2-E13B-09EE00503A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06F9D95-A838-DE50-6D95-5E88E4A8D458}"/>
              </a:ext>
            </a:extLst>
          </p:cNvPr>
          <p:cNvSpPr>
            <a:spLocks noGrp="1" noChangeArrowheads="1"/>
          </p:cNvSpPr>
          <p:nvPr>
            <p:ph type="sldNum" sz="quarter" idx="12"/>
          </p:nvPr>
        </p:nvSpPr>
        <p:spPr>
          <a:ln/>
        </p:spPr>
        <p:txBody>
          <a:bodyPr/>
          <a:lstStyle>
            <a:lvl1pPr>
              <a:defRPr/>
            </a:lvl1pPr>
          </a:lstStyle>
          <a:p>
            <a:pPr>
              <a:defRPr/>
            </a:pPr>
            <a:fld id="{FC8C9D80-F57A-F346-BF5E-CD3668E36D39}" type="slidenum">
              <a:rPr lang="en-US" altLang="en-US"/>
              <a:pPr>
                <a:defRPr/>
              </a:pPr>
              <a:t>‹#›</a:t>
            </a:fld>
            <a:endParaRPr lang="en-US" altLang="en-US"/>
          </a:p>
        </p:txBody>
      </p:sp>
    </p:spTree>
    <p:extLst>
      <p:ext uri="{BB962C8B-B14F-4D97-AF65-F5344CB8AC3E}">
        <p14:creationId xmlns:p14="http://schemas.microsoft.com/office/powerpoint/2010/main" val="23069786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7FE4DF-21C0-816C-0B5F-879322297B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A67C5-4641-FC5B-99A7-B7DF643091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F5A9365-E339-B85B-FEEA-91BFE3BE0066}"/>
              </a:ext>
            </a:extLst>
          </p:cNvPr>
          <p:cNvSpPr>
            <a:spLocks noGrp="1" noChangeArrowheads="1"/>
          </p:cNvSpPr>
          <p:nvPr>
            <p:ph type="sldNum" sz="quarter" idx="12"/>
          </p:nvPr>
        </p:nvSpPr>
        <p:spPr>
          <a:ln/>
        </p:spPr>
        <p:txBody>
          <a:bodyPr/>
          <a:lstStyle>
            <a:lvl1pPr>
              <a:defRPr/>
            </a:lvl1pPr>
          </a:lstStyle>
          <a:p>
            <a:pPr>
              <a:defRPr/>
            </a:pPr>
            <a:fld id="{B2C03FA3-DB88-2F44-AA11-A68D125D7A80}" type="slidenum">
              <a:rPr lang="en-US" altLang="en-US"/>
              <a:pPr>
                <a:defRPr/>
              </a:pPr>
              <a:t>‹#›</a:t>
            </a:fld>
            <a:endParaRPr lang="en-US" altLang="en-US"/>
          </a:p>
        </p:txBody>
      </p:sp>
    </p:spTree>
    <p:extLst>
      <p:ext uri="{BB962C8B-B14F-4D97-AF65-F5344CB8AC3E}">
        <p14:creationId xmlns:p14="http://schemas.microsoft.com/office/powerpoint/2010/main" val="35831342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E9DA6E-14D1-259E-9DFD-CFEF5260D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02F9BD-B560-CD5C-AD96-22A76191CB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70E17B7-5ED8-37C9-81A2-2B0DEB5D4EF4}"/>
              </a:ext>
            </a:extLst>
          </p:cNvPr>
          <p:cNvSpPr>
            <a:spLocks noGrp="1" noChangeArrowheads="1"/>
          </p:cNvSpPr>
          <p:nvPr>
            <p:ph type="sldNum" sz="quarter" idx="12"/>
          </p:nvPr>
        </p:nvSpPr>
        <p:spPr>
          <a:ln/>
        </p:spPr>
        <p:txBody>
          <a:bodyPr/>
          <a:lstStyle>
            <a:lvl1pPr>
              <a:defRPr/>
            </a:lvl1pPr>
          </a:lstStyle>
          <a:p>
            <a:pPr>
              <a:defRPr/>
            </a:pPr>
            <a:fld id="{6751B80F-00B6-2A41-939A-6E9A359D2C06}" type="slidenum">
              <a:rPr lang="en-US" altLang="en-US"/>
              <a:pPr>
                <a:defRPr/>
              </a:pPr>
              <a:t>‹#›</a:t>
            </a:fld>
            <a:endParaRPr lang="en-US" altLang="en-US"/>
          </a:p>
        </p:txBody>
      </p:sp>
    </p:spTree>
    <p:extLst>
      <p:ext uri="{BB962C8B-B14F-4D97-AF65-F5344CB8AC3E}">
        <p14:creationId xmlns:p14="http://schemas.microsoft.com/office/powerpoint/2010/main" val="4972808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C3D3-7565-FADD-B0AB-4E4F8B9328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BE602D-0ADA-219C-1F6F-196A18F460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294951B-14D3-8D2D-9422-0B021D753EDC}"/>
              </a:ext>
            </a:extLst>
          </p:cNvPr>
          <p:cNvSpPr>
            <a:spLocks noGrp="1" noChangeArrowheads="1"/>
          </p:cNvSpPr>
          <p:nvPr>
            <p:ph type="sldNum" sz="quarter" idx="12"/>
          </p:nvPr>
        </p:nvSpPr>
        <p:spPr>
          <a:ln/>
        </p:spPr>
        <p:txBody>
          <a:bodyPr/>
          <a:lstStyle>
            <a:lvl1pPr>
              <a:defRPr/>
            </a:lvl1pPr>
          </a:lstStyle>
          <a:p>
            <a:pPr>
              <a:defRPr/>
            </a:pPr>
            <a:fld id="{D2B0D49F-F30F-1646-8C2D-1151D08EA6B4}" type="slidenum">
              <a:rPr lang="en-US" altLang="en-US"/>
              <a:pPr>
                <a:defRPr/>
              </a:pPr>
              <a:t>‹#›</a:t>
            </a:fld>
            <a:endParaRPr lang="en-US" altLang="en-US"/>
          </a:p>
        </p:txBody>
      </p:sp>
    </p:spTree>
    <p:extLst>
      <p:ext uri="{BB962C8B-B14F-4D97-AF65-F5344CB8AC3E}">
        <p14:creationId xmlns:p14="http://schemas.microsoft.com/office/powerpoint/2010/main" val="27141009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E9003F-6334-DA23-4853-4EB05B410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8EBD36-4A85-251A-B3DA-087F0374DBE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7DA867B-B0BE-72E2-86BD-1C9098A3FF1C}"/>
              </a:ext>
            </a:extLst>
          </p:cNvPr>
          <p:cNvSpPr>
            <a:spLocks noGrp="1" noChangeArrowheads="1"/>
          </p:cNvSpPr>
          <p:nvPr>
            <p:ph type="sldNum" sz="quarter" idx="12"/>
          </p:nvPr>
        </p:nvSpPr>
        <p:spPr>
          <a:ln/>
        </p:spPr>
        <p:txBody>
          <a:bodyPr/>
          <a:lstStyle>
            <a:lvl1pPr>
              <a:defRPr/>
            </a:lvl1pPr>
          </a:lstStyle>
          <a:p>
            <a:pPr>
              <a:defRPr/>
            </a:pPr>
            <a:fld id="{44963EE8-840A-7F42-A7F1-6DDCBF8F20E0}" type="slidenum">
              <a:rPr lang="en-US" altLang="en-US"/>
              <a:pPr>
                <a:defRPr/>
              </a:pPr>
              <a:t>‹#›</a:t>
            </a:fld>
            <a:endParaRPr lang="en-US" altLang="en-US"/>
          </a:p>
        </p:txBody>
      </p:sp>
    </p:spTree>
    <p:extLst>
      <p:ext uri="{BB962C8B-B14F-4D97-AF65-F5344CB8AC3E}">
        <p14:creationId xmlns:p14="http://schemas.microsoft.com/office/powerpoint/2010/main" val="3928686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125892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0891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37716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702594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89300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52775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416420330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207157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44382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4A60-09B5-BCE2-5B02-8C0B8745BD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BF2A35-59E0-2891-0B52-01757D68E7F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669184-AF36-2DF7-48B8-9E04D929DE29}"/>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89B06A87-A26E-9CE0-0351-66EDA788A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535A3-8C3D-AB39-2576-0388D32F9BDD}"/>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3918992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22007704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95526150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66042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409362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187978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046537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97358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987412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18363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16513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701E-C20E-4080-9A2E-CA19FADEC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31BAB-B9DE-B70E-2740-44E4B2B3CB3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01376-A29D-CC2A-8F2D-CA3EB702C57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14080-0871-8BEF-D15B-F759A6B49B0B}"/>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6" name="Footer Placeholder 5">
            <a:extLst>
              <a:ext uri="{FF2B5EF4-FFF2-40B4-BE49-F238E27FC236}">
                <a16:creationId xmlns:a16="http://schemas.microsoft.com/office/drawing/2014/main" id="{1167F81F-A57B-2CFD-C0D0-C100C1DBB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98320-79B9-CF6B-C948-35C9E259E19A}"/>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56252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270534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202347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180318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849086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472657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916243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27588840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439936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45215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157726117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252E-96E4-598F-77E2-7AAABA91E11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1BD62-6E69-2C12-5B0E-CC3DF14412A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1516B-1EBF-0653-16B0-DE6A1091360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5725C-90AD-C60F-E711-4FAD959BB7B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F13051D-0012-57CB-68F4-E00F32D945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30CE75-0D56-41B6-8721-9CA04B69D7B2}"/>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8" name="Footer Placeholder 7">
            <a:extLst>
              <a:ext uri="{FF2B5EF4-FFF2-40B4-BE49-F238E27FC236}">
                <a16:creationId xmlns:a16="http://schemas.microsoft.com/office/drawing/2014/main" id="{1004033A-A779-58FA-35AA-37C76E0CF4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0C252-E55F-4E3F-BC66-34A4DE5B9017}"/>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3316585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26141404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901781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505324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073598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487109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325750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195932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498774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166228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218594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7DDCB-C813-0CEC-C202-40423B2577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76BA8-0923-2FD5-D58D-3BE00135DB65}"/>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4" name="Footer Placeholder 3">
            <a:extLst>
              <a:ext uri="{FF2B5EF4-FFF2-40B4-BE49-F238E27FC236}">
                <a16:creationId xmlns:a16="http://schemas.microsoft.com/office/drawing/2014/main" id="{FB8278AF-2C84-FEB8-5C1F-348CA005E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45A08-1F41-FE7D-8B0C-3F126686E75E}"/>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875023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897595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89033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503551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327907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683631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38001614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167813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666490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85921356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207161081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8E5A55-5133-5ABC-4B4F-104638046D16}"/>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3" name="Footer Placeholder 2">
            <a:extLst>
              <a:ext uri="{FF2B5EF4-FFF2-40B4-BE49-F238E27FC236}">
                <a16:creationId xmlns:a16="http://schemas.microsoft.com/office/drawing/2014/main" id="{1337DDBE-753B-9419-4D62-0641920861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A7E571-4B63-BC3C-7790-E003CB8C9F1C}"/>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1528796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39183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303828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075044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686665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521088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343024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136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528245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72300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411953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4ABB-84F4-B647-E9B3-0C715D2FBA3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681BB70-B3C2-38B7-DFBC-AE7386975F0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01E355-CC43-4B4B-6A7F-7DBA111275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545323-DBDA-4657-CEE2-E08C2852CDDC}"/>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6" name="Footer Placeholder 5">
            <a:extLst>
              <a:ext uri="{FF2B5EF4-FFF2-40B4-BE49-F238E27FC236}">
                <a16:creationId xmlns:a16="http://schemas.microsoft.com/office/drawing/2014/main" id="{0871E390-C4C9-0629-22B0-CCEF7B3A8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8B03-A360-FF91-B95A-072D03DC42EF}"/>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2035571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612398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892969" y="2080617"/>
            <a:ext cx="7358063" cy="366117"/>
          </a:xfrm>
          <a:prstGeom prst="rect">
            <a:avLst/>
          </a:prstGeom>
        </p:spPr>
        <p:txBody>
          <a:bodyPr anchor="t">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892969" y="946547"/>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23"/>
          </p:nvPr>
        </p:nvSpPr>
        <p:spPr>
          <a:xfrm>
            <a:off x="0" y="2510730"/>
            <a:ext cx="9230925" cy="5027415"/>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33641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496313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735310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1009055" y="1419821"/>
            <a:ext cx="7148039" cy="89"/>
          </a:xfrm>
          <a:prstGeom prst="line">
            <a:avLst/>
          </a:prstGeom>
          <a:ln w="12700">
            <a:solidFill>
              <a:srgbClr val="B5B5AF"/>
            </a:solidFill>
            <a:miter lim="400000"/>
          </a:ln>
          <a:effectLst>
            <a:outerShdw blurRad="12700" dist="12700" dir="54000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8" name="Title Text"/>
          <p:cNvSpPr txBox="1">
            <a:spLocks noGrp="1"/>
          </p:cNvSpPr>
          <p:nvPr>
            <p:ph type="title"/>
          </p:nvPr>
        </p:nvSpPr>
        <p:spPr>
          <a:xfrm>
            <a:off x="892969" y="178594"/>
            <a:ext cx="7358063" cy="1196578"/>
          </a:xfrm>
          <a:prstGeom prst="rect">
            <a:avLst/>
          </a:prstGeom>
        </p:spPr>
        <p:txBody>
          <a:bodyPr anchor="b">
            <a:noAutofit/>
          </a:bodyPr>
          <a:lstStyle>
            <a:lvl1pPr algn="ctr">
              <a:defRPr sz="4500" cap="none" spc="0">
                <a:solidFill>
                  <a:srgbClr val="000000"/>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892969" y="1839516"/>
            <a:ext cx="7358063" cy="4420195"/>
          </a:xfrm>
          <a:prstGeom prst="rect">
            <a:avLst/>
          </a:prstGeom>
        </p:spPr>
        <p:txBody>
          <a:bodyPr>
            <a:noAutofit/>
          </a:bodyPr>
          <a:lstStyle>
            <a:lvl1pPr marL="488293" indent="-309706">
              <a:spcBef>
                <a:spcPts val="1266"/>
              </a:spcBef>
              <a:buSzPct val="100000"/>
              <a:defRPr sz="2812">
                <a:solidFill>
                  <a:srgbClr val="515151"/>
                </a:solidFill>
                <a:latin typeface="Palatino"/>
                <a:ea typeface="Palatino"/>
                <a:cs typeface="Palatino"/>
                <a:sym typeface="Palatino"/>
              </a:defRPr>
            </a:lvl1pPr>
            <a:lvl2pPr marL="729386" indent="-309706">
              <a:spcBef>
                <a:spcPts val="1266"/>
              </a:spcBef>
              <a:buSzPct val="100000"/>
              <a:defRPr sz="2812">
                <a:solidFill>
                  <a:srgbClr val="515151"/>
                </a:solidFill>
                <a:latin typeface="Palatino"/>
                <a:ea typeface="Palatino"/>
                <a:cs typeface="Palatino"/>
                <a:sym typeface="Palatino"/>
              </a:defRPr>
            </a:lvl2pPr>
            <a:lvl3pPr marL="970479" indent="-309706">
              <a:spcBef>
                <a:spcPts val="1266"/>
              </a:spcBef>
              <a:buSzPct val="100000"/>
              <a:defRPr sz="2812">
                <a:solidFill>
                  <a:srgbClr val="515151"/>
                </a:solidFill>
                <a:latin typeface="Palatino"/>
                <a:ea typeface="Palatino"/>
                <a:cs typeface="Palatino"/>
                <a:sym typeface="Palatino"/>
              </a:defRPr>
            </a:lvl3pPr>
            <a:lvl4pPr marL="1220501" indent="-309706">
              <a:spcBef>
                <a:spcPts val="1266"/>
              </a:spcBef>
              <a:buSzPct val="100000"/>
              <a:defRPr sz="2812">
                <a:solidFill>
                  <a:srgbClr val="515151"/>
                </a:solidFill>
                <a:latin typeface="Palatino"/>
                <a:ea typeface="Palatino"/>
                <a:cs typeface="Palatino"/>
                <a:sym typeface="Palatino"/>
              </a:defRPr>
            </a:lvl4pPr>
            <a:lvl5pPr marL="1461594" indent="-309706">
              <a:spcBef>
                <a:spcPts val="1266"/>
              </a:spcBef>
              <a:buSzPct val="100000"/>
              <a:defRPr sz="2812">
                <a:solidFill>
                  <a:srgbClr val="51515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73773" y="6545461"/>
            <a:ext cx="242054" cy="250068"/>
          </a:xfrm>
          <a:prstGeom prst="rect">
            <a:avLst/>
          </a:prstGeom>
        </p:spPr>
        <p:txBody>
          <a:bodyPr lIns="38100" tIns="38100" rIns="38100" bIns="38100" anchor="t"/>
          <a:lstStyle>
            <a:lvl1pPr>
              <a:defRPr sz="1125">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74466327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903944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prstGeom prst="rect">
            <a:avLst/>
          </a:prstGeom>
        </p:spPr>
        <p:txBody>
          <a:bodyPr/>
          <a:lstStyle>
            <a:lvl1pPr>
              <a:buClr>
                <a:srgbClr val="646464"/>
              </a:buClr>
            </a:lvl1pPr>
            <a:lvl2pPr>
              <a:buClr>
                <a:srgbClr val="646464"/>
              </a:buClr>
            </a:lvl2pPr>
            <a:lvl3pPr>
              <a:buClr>
                <a:srgbClr val="646464"/>
              </a:buClr>
            </a:lvl3pPr>
            <a:lvl4pPr>
              <a:buClr>
                <a:srgbClr val="646464"/>
              </a:buClr>
            </a:lvl4pPr>
            <a:lvl5pPr>
              <a:buClr>
                <a:srgbClr val="646464"/>
              </a:buCl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4438053" y="6508388"/>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940995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352984182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750094" y="107156"/>
            <a:ext cx="7625953" cy="1473398"/>
          </a:xfrm>
          <a:prstGeom prst="rect">
            <a:avLst/>
          </a:prstGeom>
        </p:spPr>
        <p:txBody>
          <a:bodyPr lIns="38100" tIns="38100" rIns="38100" bIns="38100" anchor="ctr">
            <a:noAutofit/>
          </a:bodyPr>
          <a:lstStyle>
            <a:lvl1pPr algn="ctr">
              <a:defRPr sz="4781" cap="none" spc="0">
                <a:latin typeface="American Typewriter"/>
                <a:ea typeface="American Typewriter"/>
                <a:cs typeface="American Typewriter"/>
                <a:sym typeface="American Typewriter"/>
              </a:defRPr>
            </a:lvl1pPr>
          </a:lstStyle>
          <a:p>
            <a:r>
              <a:t>Title Text</a:t>
            </a:r>
          </a:p>
        </p:txBody>
      </p:sp>
      <p:sp>
        <p:nvSpPr>
          <p:cNvPr id="173" name="Body Level One…"/>
          <p:cNvSpPr txBox="1">
            <a:spLocks noGrp="1"/>
          </p:cNvSpPr>
          <p:nvPr>
            <p:ph type="body" idx="1"/>
          </p:nvPr>
        </p:nvSpPr>
        <p:spPr>
          <a:xfrm>
            <a:off x="750094" y="1768078"/>
            <a:ext cx="7625953" cy="4295180"/>
          </a:xfrm>
          <a:prstGeom prst="rect">
            <a:avLst/>
          </a:prstGeom>
        </p:spPr>
        <p:txBody>
          <a:bodyPr lIns="38100" tIns="38100" rIns="38100" bIns="38100">
            <a:noAutofit/>
          </a:bodyPr>
          <a:lstStyle>
            <a:lvl1pPr marL="495941" indent="-308425">
              <a:spcBef>
                <a:spcPts val="2250"/>
              </a:spcBef>
              <a:buSzPct val="120000"/>
              <a:defRPr sz="2812">
                <a:latin typeface="American Typewriter"/>
                <a:ea typeface="American Typewriter"/>
                <a:cs typeface="American Typewriter"/>
                <a:sym typeface="American Typewriter"/>
              </a:defRPr>
            </a:lvl1pPr>
            <a:lvl2pPr marL="785122" indent="-308425">
              <a:spcBef>
                <a:spcPts val="2250"/>
              </a:spcBef>
              <a:buSzPct val="120000"/>
              <a:defRPr sz="2812">
                <a:latin typeface="American Typewriter"/>
                <a:ea typeface="American Typewriter"/>
                <a:cs typeface="American Typewriter"/>
                <a:sym typeface="American Typewriter"/>
              </a:defRPr>
            </a:lvl2pPr>
            <a:lvl3pPr marL="1064165" indent="-308425">
              <a:spcBef>
                <a:spcPts val="2250"/>
              </a:spcBef>
              <a:buSzPct val="120000"/>
              <a:defRPr sz="2812">
                <a:latin typeface="American Typewriter"/>
                <a:ea typeface="American Typewriter"/>
                <a:cs typeface="American Typewriter"/>
                <a:sym typeface="American Typewriter"/>
              </a:defRPr>
            </a:lvl3pPr>
            <a:lvl4pPr marL="1352510" indent="-308425">
              <a:spcBef>
                <a:spcPts val="2250"/>
              </a:spcBef>
              <a:buSzPct val="120000"/>
              <a:defRPr sz="2812">
                <a:latin typeface="American Typewriter"/>
                <a:ea typeface="American Typewriter"/>
                <a:cs typeface="American Typewriter"/>
                <a:sym typeface="American Typewriter"/>
              </a:defRPr>
            </a:lvl4pPr>
            <a:lvl5pPr marL="1638901" indent="-308425">
              <a:spcBef>
                <a:spcPts val="2250"/>
              </a:spcBef>
              <a:buSzPct val="120000"/>
              <a:defRPr sz="2812">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4324" y="6415980"/>
            <a:ext cx="336631" cy="250068"/>
          </a:xfrm>
          <a:prstGeom prst="rect">
            <a:avLst/>
          </a:prstGeom>
        </p:spPr>
        <p:txBody>
          <a:bodyPr lIns="38100" tIns="38100" rIns="38100" bIns="38100" anchor="t"/>
          <a:lstStyle>
            <a:lvl1pPr>
              <a:defRPr sz="1125">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414273602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359" spc="697"/>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623504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91EC-109E-5D72-3769-102D367854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26274C-7BBD-F59E-B0C5-6997A01AC02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4F7AB0-2C05-A550-731B-BB0F0D007E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AEFE9D-9054-182A-4877-3E2A9403F46A}"/>
              </a:ext>
            </a:extLst>
          </p:cNvPr>
          <p:cNvSpPr>
            <a:spLocks noGrp="1"/>
          </p:cNvSpPr>
          <p:nvPr>
            <p:ph type="dt" sz="half" idx="10"/>
          </p:nvPr>
        </p:nvSpPr>
        <p:spPr/>
        <p:txBody>
          <a:bodyPr/>
          <a:lstStyle/>
          <a:p>
            <a:fld id="{066B1EAC-39BB-454D-8A7D-2DC076BEC685}" type="datetimeFigureOut">
              <a:rPr lang="en-US" smtClean="0"/>
              <a:t>10/20/2022</a:t>
            </a:fld>
            <a:endParaRPr lang="en-US"/>
          </a:p>
        </p:txBody>
      </p:sp>
      <p:sp>
        <p:nvSpPr>
          <p:cNvPr id="6" name="Footer Placeholder 5">
            <a:extLst>
              <a:ext uri="{FF2B5EF4-FFF2-40B4-BE49-F238E27FC236}">
                <a16:creationId xmlns:a16="http://schemas.microsoft.com/office/drawing/2014/main" id="{56CD87EB-2801-2495-3EAD-3BEBACAE2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8CA8E-29F3-97E5-CA81-F8B0FA94EE55}"/>
              </a:ext>
            </a:extLst>
          </p:cNvPr>
          <p:cNvSpPr>
            <a:spLocks noGrp="1"/>
          </p:cNvSpPr>
          <p:nvPr>
            <p:ph type="sldNum" sz="quarter" idx="12"/>
          </p:nvPr>
        </p:nvSpPr>
        <p:spPr/>
        <p:txBody>
          <a:bodyPr/>
          <a:lstStyle/>
          <a:p>
            <a:fld id="{45B0D88A-4BAB-4AAC-94A2-AA8FD6BAE5C6}" type="slidenum">
              <a:rPr lang="en-US" smtClean="0"/>
              <a:t>‹#›</a:t>
            </a:fld>
            <a:endParaRPr lang="en-US"/>
          </a:p>
        </p:txBody>
      </p:sp>
    </p:spTree>
    <p:extLst>
      <p:ext uri="{BB962C8B-B14F-4D97-AF65-F5344CB8AC3E}">
        <p14:creationId xmlns:p14="http://schemas.microsoft.com/office/powerpoint/2010/main" val="927374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17854" y="-17790"/>
            <a:ext cx="9971231" cy="68943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578115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44648" y="1875234"/>
            <a:ext cx="9224367" cy="5023844"/>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464344" y="705445"/>
            <a:ext cx="8215313"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SzTx/>
              <a:buNone/>
              <a:defRPr sz="1687" cap="all" spc="270">
                <a:latin typeface="Avenir Book"/>
                <a:ea typeface="Avenir Book"/>
                <a:cs typeface="Avenir Book"/>
                <a:sym typeface="Avenir Book"/>
              </a:defRPr>
            </a:lvl1pPr>
            <a:lvl2pPr marL="0" indent="0">
              <a:spcBef>
                <a:spcPts val="0"/>
              </a:spcBef>
              <a:buSzTx/>
              <a:buNone/>
              <a:defRPr sz="1687" cap="all" spc="270">
                <a:latin typeface="Avenir Book"/>
                <a:ea typeface="Avenir Book"/>
                <a:cs typeface="Avenir Book"/>
                <a:sym typeface="Avenir Book"/>
              </a:defRPr>
            </a:lvl2pPr>
            <a:lvl3pPr marL="0" indent="0">
              <a:spcBef>
                <a:spcPts val="0"/>
              </a:spcBef>
              <a:buSzTx/>
              <a:buNone/>
              <a:defRPr sz="1687" cap="all" spc="270">
                <a:latin typeface="Avenir Book"/>
                <a:ea typeface="Avenir Book"/>
                <a:cs typeface="Avenir Book"/>
                <a:sym typeface="Avenir Book"/>
              </a:defRPr>
            </a:lvl3pPr>
            <a:lvl4pPr marL="0" indent="0">
              <a:spcBef>
                <a:spcPts val="0"/>
              </a:spcBef>
              <a:buSzTx/>
              <a:buNone/>
              <a:defRPr sz="1687" cap="all" spc="270">
                <a:latin typeface="Avenir Book"/>
                <a:ea typeface="Avenir Book"/>
                <a:cs typeface="Avenir Book"/>
                <a:sym typeface="Avenir Book"/>
              </a:defRPr>
            </a:lvl4pPr>
            <a:lvl5pPr marL="0" indent="0">
              <a:spcBef>
                <a:spcPts val="0"/>
              </a:spcBef>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083889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512384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87"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8816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58251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08930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3420071" y="-26789"/>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464344" y="428625"/>
            <a:ext cx="3571875" cy="1303734"/>
          </a:xfrm>
          <a:prstGeom prst="rect">
            <a:avLst/>
          </a:prstGeom>
        </p:spPr>
        <p:txBody>
          <a:bodyPr/>
          <a:lstStyle/>
          <a:p>
            <a:r>
              <a:t>Title Text</a:t>
            </a:r>
          </a:p>
        </p:txBody>
      </p:sp>
      <p:sp>
        <p:nvSpPr>
          <p:cNvPr id="77"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buClr>
                <a:srgbClr val="646464"/>
              </a:buClr>
              <a:defRPr sz="2109"/>
            </a:lvl1pPr>
            <a:lvl2pPr marL="553621" indent="-276810">
              <a:spcBef>
                <a:spcPts val="2250"/>
              </a:spcBef>
              <a:buClr>
                <a:srgbClr val="646464"/>
              </a:buClr>
              <a:defRPr sz="2109"/>
            </a:lvl2pPr>
            <a:lvl3pPr marL="830431" indent="-276810">
              <a:spcBef>
                <a:spcPts val="2250"/>
              </a:spcBef>
              <a:buClr>
                <a:srgbClr val="646464"/>
              </a:buClr>
              <a:defRPr sz="2109"/>
            </a:lvl3pPr>
            <a:lvl4pPr marL="1107242" indent="-276810">
              <a:spcBef>
                <a:spcPts val="2250"/>
              </a:spcBef>
              <a:buClr>
                <a:srgbClr val="646464"/>
              </a:buClr>
              <a:defRPr sz="2109"/>
            </a:lvl4pPr>
            <a:lvl5pPr marL="1384052" indent="-276810">
              <a:spcBef>
                <a:spcPts val="2250"/>
              </a:spcBef>
              <a:buClr>
                <a:srgbClr val="646464"/>
              </a:buClr>
              <a:defRPr sz="2109"/>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095946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464344" y="1062633"/>
            <a:ext cx="8215313"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018255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4429750" y="3209137"/>
            <a:ext cx="5313165" cy="3673670"/>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4572000" y="-619745"/>
            <a:ext cx="4796285" cy="4800844"/>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1785937" y="-80367"/>
            <a:ext cx="6456164" cy="7009805"/>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656409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892969" y="4473774"/>
            <a:ext cx="7358063" cy="366117"/>
          </a:xfrm>
          <a:prstGeom prst="rect">
            <a:avLst/>
          </a:prstGeom>
        </p:spPr>
        <p:txBody>
          <a:bodyPr>
            <a:spAutoFit/>
          </a:bodyPr>
          <a:lstStyle>
            <a:lvl1pPr marL="0" indent="0" algn="ctr">
              <a:spcBef>
                <a:spcPts val="0"/>
              </a:spcBef>
              <a:buSzTx/>
              <a:buNone/>
              <a:defRPr sz="1687" cap="all" spc="270">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892969" y="2986981"/>
            <a:ext cx="7358063" cy="508992"/>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2217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theme" Target="../theme/theme1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heme" Target="../theme/theme6.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theme" Target="../theme/theme7.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theme" Target="../theme/theme8.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theme" Target="../theme/theme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99132-03B3-5963-27F8-990CC9D9C4E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0C08E-33FC-6F6C-8D53-983B15AB0B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1B7B-3E94-2F91-FB92-BECF98FFD2F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6B1EAC-39BB-454D-8A7D-2DC076BEC685}" type="datetimeFigureOut">
              <a:rPr lang="en-US" smtClean="0"/>
              <a:t>10/20/2022</a:t>
            </a:fld>
            <a:endParaRPr lang="en-US"/>
          </a:p>
        </p:txBody>
      </p:sp>
      <p:sp>
        <p:nvSpPr>
          <p:cNvPr id="5" name="Footer Placeholder 4">
            <a:extLst>
              <a:ext uri="{FF2B5EF4-FFF2-40B4-BE49-F238E27FC236}">
                <a16:creationId xmlns:a16="http://schemas.microsoft.com/office/drawing/2014/main" id="{2F8A6639-A562-B69B-F7DE-34F168BC21D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E33EF1-B79A-4D27-4384-C79A57F45C9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B0D88A-4BAB-4AAC-94A2-AA8FD6BAE5C6}" type="slidenum">
              <a:rPr lang="en-US" smtClean="0"/>
              <a:t>‹#›</a:t>
            </a:fld>
            <a:endParaRPr lang="en-US"/>
          </a:p>
        </p:txBody>
      </p:sp>
    </p:spTree>
    <p:extLst>
      <p:ext uri="{BB962C8B-B14F-4D97-AF65-F5344CB8AC3E}">
        <p14:creationId xmlns:p14="http://schemas.microsoft.com/office/powerpoint/2010/main" val="310015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2085029079"/>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83633C-63A4-8FDF-36C6-A3929A7A96F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9AEF6E-06AA-5AED-84D4-C0FE52EC3AF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C970B4-B4A2-DC66-5E64-2F944595BF1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57831F6-7A0F-ABB8-C088-74C5143572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5C7DEA1-1501-D2DE-AD8D-B8F1EE9F157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C7A819-680D-924D-84F7-1E359C487D30}" type="slidenum">
              <a:rPr lang="en-US" altLang="en-US"/>
              <a:pPr>
                <a:defRPr/>
              </a:pPr>
              <a:t>‹#›</a:t>
            </a:fld>
            <a:endParaRPr lang="en-US" altLang="en-US"/>
          </a:p>
        </p:txBody>
      </p:sp>
    </p:spTree>
    <p:extLst>
      <p:ext uri="{BB962C8B-B14F-4D97-AF65-F5344CB8AC3E}">
        <p14:creationId xmlns:p14="http://schemas.microsoft.com/office/powerpoint/2010/main" val="230036736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46C10B5-23E5-12FB-A8D4-AC8DD51575B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D49A4C-DCE4-C5BB-B36A-42B176DC46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8CA611-E3F9-D47B-9C18-4BCB8B4968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2F7666F-65AD-9224-B558-A8882B2D5E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AF8C63B-8CD0-2FB1-49A5-287D0463C6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2AB06719-ACB7-334C-95B3-C3C966D4FFBF}" type="slidenum">
              <a:rPr lang="en-US" altLang="en-US"/>
              <a:pPr>
                <a:defRPr/>
              </a:pPr>
              <a:t>‹#›</a:t>
            </a:fld>
            <a:endParaRPr lang="en-US" altLang="en-US"/>
          </a:p>
        </p:txBody>
      </p:sp>
    </p:spTree>
    <p:extLst>
      <p:ext uri="{BB962C8B-B14F-4D97-AF65-F5344CB8AC3E}">
        <p14:creationId xmlns:p14="http://schemas.microsoft.com/office/powerpoint/2010/main" val="20262372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679050357"/>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855281073"/>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622021615"/>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587872895"/>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19309651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85775" y="447675"/>
            <a:ext cx="8172450" cy="590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485775" y="1028700"/>
            <a:ext cx="8172450" cy="537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65426" y="6505576"/>
            <a:ext cx="105798" cy="103875"/>
          </a:xfrm>
          <a:prstGeom prst="rect">
            <a:avLst/>
          </a:prstGeom>
          <a:ln w="12700">
            <a:miter lim="400000"/>
          </a:ln>
        </p:spPr>
        <p:txBody>
          <a:bodyPr wrap="none" lIns="0" tIns="0" rIns="0" bIns="0">
            <a:spAutoFit/>
          </a:bodyPr>
          <a:lstStyle>
            <a:lvl1pPr algn="r">
              <a:defRPr sz="675"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4012066426"/>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Lst>
  <p:transition spd="med"/>
  <p:txStyles>
    <p:titleStyle>
      <a:lvl1pPr marL="0" marR="0" indent="0"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1pPr>
      <a:lvl2pPr marL="0" marR="0" indent="128588"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2pPr>
      <a:lvl3pPr marL="0" marR="0" indent="257175"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3pPr>
      <a:lvl4pPr marL="0" marR="0" indent="385763"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4pPr>
      <a:lvl5pPr marL="0" marR="0" indent="514350"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5pPr>
      <a:lvl6pPr marL="0" marR="0" indent="642938"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6pPr>
      <a:lvl7pPr marL="0" marR="0" indent="771525"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7pPr>
      <a:lvl8pPr marL="0" marR="0" indent="900113"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8pPr>
      <a:lvl9pPr marL="0" marR="0" indent="1028700" algn="l" defTabSz="257175" rtl="0" latinLnBrk="0">
        <a:lnSpc>
          <a:spcPts val="2869"/>
        </a:lnSpc>
        <a:spcBef>
          <a:spcPts val="0"/>
        </a:spcBef>
        <a:spcAft>
          <a:spcPts val="0"/>
        </a:spcAft>
        <a:buClrTx/>
        <a:buSzTx/>
        <a:buFontTx/>
        <a:buNone/>
        <a:tabLst/>
        <a:defRPr sz="2531" b="1" i="0" u="none" strike="noStrike" cap="none" spc="0" baseline="0">
          <a:solidFill>
            <a:srgbClr val="FFFFFF"/>
          </a:solidFill>
          <a:uFillTx/>
          <a:latin typeface="+mn-lt"/>
          <a:ea typeface="+mn-ea"/>
          <a:cs typeface="+mn-cs"/>
          <a:sym typeface="Arial"/>
        </a:defRPr>
      </a:lvl9pPr>
    </p:titleStyle>
    <p:bodyStyle>
      <a:lvl1pPr marL="0" marR="0" indent="0"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1pPr>
      <a:lvl2pPr marL="0" marR="0" indent="128588"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2pPr>
      <a:lvl3pPr marL="0" marR="0" indent="257175"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3pPr>
      <a:lvl4pPr marL="0" marR="0" indent="385763"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4pPr>
      <a:lvl5pPr marL="0" marR="0" indent="514350"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5pPr>
      <a:lvl6pPr marL="0" marR="0" indent="642938"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6pPr>
      <a:lvl7pPr marL="0" marR="0" indent="771525"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7pPr>
      <a:lvl8pPr marL="0" marR="0" indent="900113"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8pPr>
      <a:lvl9pPr marL="0" marR="0" indent="1028700" algn="l" defTabSz="307181" rtl="0" latinLnBrk="0">
        <a:lnSpc>
          <a:spcPct val="100000"/>
        </a:lnSpc>
        <a:spcBef>
          <a:spcPts val="2138"/>
        </a:spcBef>
        <a:spcAft>
          <a:spcPts val="0"/>
        </a:spcAft>
        <a:buClrTx/>
        <a:buSzTx/>
        <a:buFontTx/>
        <a:buNone/>
        <a:tabLst/>
        <a:defRPr sz="1800" b="1" i="0" u="none" strike="noStrike" cap="none" spc="0" baseline="0">
          <a:solidFill>
            <a:srgbClr val="9DA9A9"/>
          </a:solidFill>
          <a:uFillTx/>
          <a:latin typeface="+mn-lt"/>
          <a:ea typeface="+mn-ea"/>
          <a:cs typeface="+mn-cs"/>
          <a:sym typeface="Arial"/>
        </a:defRPr>
      </a:lvl9pPr>
    </p:bodyStyle>
    <p:otherStyle>
      <a:lvl1pPr marL="0" marR="0" indent="0"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1pPr>
      <a:lvl2pPr marL="0" marR="0" indent="128588"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2pPr>
      <a:lvl3pPr marL="0" marR="0" indent="257175"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3pPr>
      <a:lvl4pPr marL="0" marR="0" indent="385763"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4pPr>
      <a:lvl5pPr marL="0" marR="0" indent="514350"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5pPr>
      <a:lvl6pPr marL="0" marR="0" indent="642938"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6pPr>
      <a:lvl7pPr marL="0" marR="0" indent="771525"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7pPr>
      <a:lvl8pPr marL="0" marR="0" indent="900113"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8pPr>
      <a:lvl9pPr marL="0" marR="0" indent="1028700" algn="r" defTabSz="257175"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2827892147"/>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8055" y="6508388"/>
            <a:ext cx="291747" cy="297389"/>
          </a:xfrm>
          <a:prstGeom prst="rect">
            <a:avLst/>
          </a:prstGeom>
          <a:ln w="12700">
            <a:miter lim="400000"/>
          </a:ln>
        </p:spPr>
        <p:txBody>
          <a:bodyPr wrap="none" lIns="50800" tIns="50800" rIns="50800" bIns="50800" anchor="ctr">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589501184"/>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1pPr>
      <a:lvl2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2pPr>
      <a:lvl3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3pPr>
      <a:lvl4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4pPr>
      <a:lvl5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5pPr>
      <a:lvl6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6pPr>
      <a:lvl7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7pPr>
      <a:lvl8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8pPr>
      <a:lvl9pPr marL="0" marR="0" indent="0" algn="l" defTabSz="410751" rtl="0" latinLnBrk="0">
        <a:lnSpc>
          <a:spcPct val="100000"/>
        </a:lnSpc>
        <a:spcBef>
          <a:spcPts val="0"/>
        </a:spcBef>
        <a:spcAft>
          <a:spcPts val="0"/>
        </a:spcAft>
        <a:buClrTx/>
        <a:buSzTx/>
        <a:buFontTx/>
        <a:buNone/>
        <a:tabLst/>
        <a:defRPr sz="3164" b="0" i="0" u="none" strike="noStrike" cap="all" spc="506" baseline="0">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8.tif"/><Relationship Id="rId5" Type="http://schemas.openxmlformats.org/officeDocument/2006/relationships/image" Target="../media/image37.jpe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57.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Natural Climate Change…"/>
          <p:cNvSpPr txBox="1">
            <a:spLocks noGrp="1"/>
          </p:cNvSpPr>
          <p:nvPr>
            <p:ph type="body" idx="1"/>
          </p:nvPr>
        </p:nvSpPr>
        <p:spPr>
          <a:xfrm>
            <a:off x="743563" y="666344"/>
            <a:ext cx="7656868" cy="4483626"/>
          </a:xfrm>
          <a:prstGeom prst="rect">
            <a:avLst/>
          </a:prstGeom>
        </p:spPr>
        <p:txBody>
          <a:bodyPr>
            <a:normAutofit/>
          </a:bodyPr>
          <a:lstStyle/>
          <a:p>
            <a:pPr marL="0" indent="0">
              <a:lnSpc>
                <a:spcPct val="120000"/>
              </a:lnSpc>
              <a:buNone/>
              <a:defRPr sz="4000"/>
            </a:pPr>
            <a:r>
              <a:rPr lang="en-US" sz="3200" b="1" u="sng" dirty="0">
                <a:solidFill>
                  <a:srgbClr val="00B050"/>
                </a:solidFill>
              </a:rPr>
              <a:t>10/18</a:t>
            </a:r>
          </a:p>
          <a:p>
            <a:pPr marL="0" indent="0">
              <a:lnSpc>
                <a:spcPct val="120000"/>
              </a:lnSpc>
              <a:buNone/>
              <a:defRPr sz="4000"/>
            </a:pPr>
            <a:r>
              <a:rPr lang="en-US" sz="2400" b="1" dirty="0">
                <a:solidFill>
                  <a:schemeClr val="bg1"/>
                </a:solidFill>
              </a:rPr>
              <a:t>Greenhouse Effect</a:t>
            </a:r>
          </a:p>
          <a:p>
            <a:pPr marL="0" indent="0">
              <a:lnSpc>
                <a:spcPct val="120000"/>
              </a:lnSpc>
              <a:buNone/>
              <a:defRPr sz="4000"/>
            </a:pPr>
            <a:r>
              <a:rPr sz="2400" b="1" dirty="0">
                <a:solidFill>
                  <a:schemeClr val="bg1"/>
                </a:solidFill>
              </a:rPr>
              <a:t>Human-Caused Climate Chang</a:t>
            </a:r>
            <a:r>
              <a:rPr lang="en-US" sz="2400" b="1" dirty="0">
                <a:solidFill>
                  <a:schemeClr val="bg1"/>
                </a:solidFill>
              </a:rPr>
              <a:t>e (Consequences, </a:t>
            </a:r>
            <a:r>
              <a:rPr sz="2400" b="1" dirty="0">
                <a:solidFill>
                  <a:schemeClr val="bg1"/>
                </a:solidFill>
              </a:rPr>
              <a:t>Solutions</a:t>
            </a:r>
            <a:r>
              <a:rPr lang="en-US" sz="2400" b="1" dirty="0">
                <a:solidFill>
                  <a:schemeClr val="bg1"/>
                </a:solidFill>
              </a:rPr>
              <a:t>)</a:t>
            </a:r>
          </a:p>
          <a:p>
            <a:pPr marL="0" indent="0">
              <a:lnSpc>
                <a:spcPct val="120000"/>
              </a:lnSpc>
              <a:buNone/>
              <a:defRPr sz="4000"/>
            </a:pPr>
            <a:endParaRPr lang="en-US" sz="2800" b="1" dirty="0">
              <a:solidFill>
                <a:schemeClr val="bg1"/>
              </a:solidFill>
            </a:endParaRPr>
          </a:p>
          <a:p>
            <a:pPr marL="0" indent="0">
              <a:lnSpc>
                <a:spcPct val="120000"/>
              </a:lnSpc>
              <a:buNone/>
              <a:defRPr sz="4000"/>
            </a:pPr>
            <a:r>
              <a:rPr lang="en-US" sz="3200" b="1" u="sng" dirty="0">
                <a:solidFill>
                  <a:srgbClr val="00B050"/>
                </a:solidFill>
              </a:rPr>
              <a:t>10/20</a:t>
            </a:r>
          </a:p>
          <a:p>
            <a:pPr marL="0" indent="0">
              <a:lnSpc>
                <a:spcPct val="120000"/>
              </a:lnSpc>
              <a:buNone/>
              <a:defRPr sz="4000"/>
            </a:pPr>
            <a:r>
              <a:rPr lang="en-US" sz="2400" b="1" dirty="0">
                <a:solidFill>
                  <a:schemeClr val="bg1"/>
                </a:solidFill>
              </a:rPr>
              <a:t>Communicating About Climate Change</a:t>
            </a:r>
          </a:p>
          <a:p>
            <a:pPr marL="0" indent="0">
              <a:lnSpc>
                <a:spcPct val="120000"/>
              </a:lnSpc>
              <a:buNone/>
              <a:defRPr sz="4000"/>
            </a:pPr>
            <a:r>
              <a:rPr lang="en-US" sz="2400" b="1" dirty="0">
                <a:solidFill>
                  <a:schemeClr val="bg1"/>
                </a:solidFill>
              </a:rPr>
              <a:t>Climate Change &amp; Astronomy</a:t>
            </a:r>
          </a:p>
        </p:txBody>
      </p:sp>
      <p:sp>
        <p:nvSpPr>
          <p:cNvPr id="3" name="TextBox 2">
            <a:extLst>
              <a:ext uri="{FF2B5EF4-FFF2-40B4-BE49-F238E27FC236}">
                <a16:creationId xmlns:a16="http://schemas.microsoft.com/office/drawing/2014/main" id="{A6827EE9-8734-F396-B3C4-74267756EC27}"/>
              </a:ext>
            </a:extLst>
          </p:cNvPr>
          <p:cNvSpPr txBox="1"/>
          <p:nvPr/>
        </p:nvSpPr>
        <p:spPr>
          <a:xfrm>
            <a:off x="3035005" y="5827723"/>
            <a:ext cx="3073983" cy="923330"/>
          </a:xfrm>
          <a:prstGeom prst="rect">
            <a:avLst/>
          </a:prstGeom>
          <a:noFill/>
        </p:spPr>
        <p:txBody>
          <a:bodyPr wrap="none" rtlCol="0">
            <a:spAutoFit/>
          </a:bodyPr>
          <a:lstStyle/>
          <a:p>
            <a:pPr algn="ctr"/>
            <a:r>
              <a:rPr lang="en-US" sz="2000" b="1" dirty="0">
                <a:solidFill>
                  <a:schemeClr val="bg1"/>
                </a:solidFill>
              </a:rPr>
              <a:t>Andrew Couperus</a:t>
            </a:r>
          </a:p>
          <a:p>
            <a:pPr algn="ctr"/>
            <a:r>
              <a:rPr lang="en-US" sz="2000" b="1" dirty="0">
                <a:solidFill>
                  <a:schemeClr val="bg1"/>
                </a:solidFill>
              </a:rPr>
              <a:t>10/18/22</a:t>
            </a:r>
          </a:p>
          <a:p>
            <a:pPr algn="ctr"/>
            <a:r>
              <a:rPr lang="en-US" sz="1400" b="1" dirty="0">
                <a:solidFill>
                  <a:schemeClr val="bg1"/>
                </a:solidFill>
              </a:rPr>
              <a:t>(credit to Travis Rector for some slides)</a:t>
            </a:r>
          </a:p>
        </p:txBody>
      </p:sp>
      <p:cxnSp>
        <p:nvCxnSpPr>
          <p:cNvPr id="5" name="Straight Connector 4">
            <a:extLst>
              <a:ext uri="{FF2B5EF4-FFF2-40B4-BE49-F238E27FC236}">
                <a16:creationId xmlns:a16="http://schemas.microsoft.com/office/drawing/2014/main" id="{D6A999AE-FB10-1769-514A-E28E6A17CE7E}"/>
              </a:ext>
            </a:extLst>
          </p:cNvPr>
          <p:cNvCxnSpPr>
            <a:cxnSpLocks/>
          </p:cNvCxnSpPr>
          <p:nvPr/>
        </p:nvCxnSpPr>
        <p:spPr>
          <a:xfrm>
            <a:off x="696897" y="2716567"/>
            <a:ext cx="77502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686ADE7-086F-EB42-BD65-D04A28404C84}"/>
              </a:ext>
            </a:extLst>
          </p:cNvPr>
          <p:cNvCxnSpPr>
            <a:cxnSpLocks/>
          </p:cNvCxnSpPr>
          <p:nvPr/>
        </p:nvCxnSpPr>
        <p:spPr>
          <a:xfrm>
            <a:off x="696897" y="5338790"/>
            <a:ext cx="77502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CDA92D-4DE0-2A28-D001-BE5478B8428C}"/>
              </a:ext>
            </a:extLst>
          </p:cNvPr>
          <p:cNvPicPr>
            <a:picLocks noChangeAspect="1"/>
          </p:cNvPicPr>
          <p:nvPr/>
        </p:nvPicPr>
        <p:blipFill rotWithShape="1">
          <a:blip r:embed="rId3"/>
          <a:srcRect b="1414"/>
          <a:stretch/>
        </p:blipFill>
        <p:spPr>
          <a:xfrm>
            <a:off x="685800" y="1599460"/>
            <a:ext cx="8458200" cy="5258540"/>
          </a:xfrm>
          <a:prstGeom prst="rect">
            <a:avLst/>
          </a:prstGeom>
        </p:spPr>
      </p:pic>
      <p:sp>
        <p:nvSpPr>
          <p:cNvPr id="6" name="Title 1">
            <a:extLst>
              <a:ext uri="{FF2B5EF4-FFF2-40B4-BE49-F238E27FC236}">
                <a16:creationId xmlns:a16="http://schemas.microsoft.com/office/drawing/2014/main" id="{BBABEE74-C609-B1A5-DB37-1CEB1577FD62}"/>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spTree>
    <p:extLst>
      <p:ext uri="{BB962C8B-B14F-4D97-AF65-F5344CB8AC3E}">
        <p14:creationId xmlns:p14="http://schemas.microsoft.com/office/powerpoint/2010/main" val="1774696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ABEE74-C609-B1A5-DB37-1CEB1577FD62}"/>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pic>
        <p:nvPicPr>
          <p:cNvPr id="3" name="Picture 2">
            <a:extLst>
              <a:ext uri="{FF2B5EF4-FFF2-40B4-BE49-F238E27FC236}">
                <a16:creationId xmlns:a16="http://schemas.microsoft.com/office/drawing/2014/main" id="{2C58F699-64CC-BDFD-0D10-585E2DF506E8}"/>
              </a:ext>
            </a:extLst>
          </p:cNvPr>
          <p:cNvPicPr>
            <a:picLocks noChangeAspect="1"/>
          </p:cNvPicPr>
          <p:nvPr/>
        </p:nvPicPr>
        <p:blipFill rotWithShape="1">
          <a:blip r:embed="rId3"/>
          <a:srcRect r="1011"/>
          <a:stretch/>
        </p:blipFill>
        <p:spPr>
          <a:xfrm>
            <a:off x="677015" y="1304925"/>
            <a:ext cx="8466985" cy="5553075"/>
          </a:xfrm>
          <a:prstGeom prst="rect">
            <a:avLst/>
          </a:prstGeom>
        </p:spPr>
      </p:pic>
    </p:spTree>
    <p:extLst>
      <p:ext uri="{BB962C8B-B14F-4D97-AF65-F5344CB8AC3E}">
        <p14:creationId xmlns:p14="http://schemas.microsoft.com/office/powerpoint/2010/main" val="2455616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79865A-A7C5-E32C-A801-1BFF3AE47D7C}"/>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What gases?</a:t>
            </a:r>
          </a:p>
        </p:txBody>
      </p:sp>
      <p:sp>
        <p:nvSpPr>
          <p:cNvPr id="7" name="TextBox 6">
            <a:extLst>
              <a:ext uri="{FF2B5EF4-FFF2-40B4-BE49-F238E27FC236}">
                <a16:creationId xmlns:a16="http://schemas.microsoft.com/office/drawing/2014/main" id="{1D76FA76-876D-5C0C-FEBE-1B07CA730C64}"/>
              </a:ext>
            </a:extLst>
          </p:cNvPr>
          <p:cNvSpPr txBox="1"/>
          <p:nvPr/>
        </p:nvSpPr>
        <p:spPr>
          <a:xfrm>
            <a:off x="398774" y="6119000"/>
            <a:ext cx="8606330" cy="523220"/>
          </a:xfrm>
          <a:prstGeom prst="rect">
            <a:avLst/>
          </a:prstGeom>
          <a:noFill/>
        </p:spPr>
        <p:txBody>
          <a:bodyPr wrap="none" rtlCol="0">
            <a:spAutoFit/>
          </a:bodyPr>
          <a:lstStyle/>
          <a:p>
            <a:r>
              <a:rPr lang="en-US" sz="2800" b="1" dirty="0">
                <a:solidFill>
                  <a:srgbClr val="FF0000"/>
                </a:solidFill>
              </a:rPr>
              <a:t>CO2</a:t>
            </a:r>
            <a:r>
              <a:rPr lang="en-US" sz="2800" b="1" dirty="0">
                <a:solidFill>
                  <a:schemeClr val="bg1"/>
                </a:solidFill>
              </a:rPr>
              <a:t> – Methane (</a:t>
            </a:r>
            <a:r>
              <a:rPr lang="en-US" sz="2800" b="1" dirty="0">
                <a:solidFill>
                  <a:srgbClr val="FF0000"/>
                </a:solidFill>
              </a:rPr>
              <a:t>CH4</a:t>
            </a:r>
            <a:r>
              <a:rPr lang="en-US" sz="2800" b="1" dirty="0">
                <a:solidFill>
                  <a:schemeClr val="bg1"/>
                </a:solidFill>
              </a:rPr>
              <a:t>) – Water Vapor (</a:t>
            </a:r>
            <a:r>
              <a:rPr lang="en-US" sz="2800" b="1" dirty="0">
                <a:solidFill>
                  <a:srgbClr val="FF0000"/>
                </a:solidFill>
              </a:rPr>
              <a:t>H2O</a:t>
            </a:r>
            <a:r>
              <a:rPr lang="en-US" sz="2800" b="1" dirty="0">
                <a:solidFill>
                  <a:schemeClr val="bg1"/>
                </a:solidFill>
              </a:rPr>
              <a:t>) – Ozone (</a:t>
            </a:r>
            <a:r>
              <a:rPr lang="en-US" sz="2800" b="1" dirty="0">
                <a:solidFill>
                  <a:srgbClr val="FF0000"/>
                </a:solidFill>
              </a:rPr>
              <a:t>O3</a:t>
            </a:r>
            <a:r>
              <a:rPr lang="en-US" sz="2800" b="1" dirty="0">
                <a:solidFill>
                  <a:schemeClr val="bg1"/>
                </a:solidFill>
              </a:rPr>
              <a:t>)</a:t>
            </a:r>
          </a:p>
        </p:txBody>
      </p:sp>
      <p:pic>
        <p:nvPicPr>
          <p:cNvPr id="6" name="Image" descr="Image">
            <a:extLst>
              <a:ext uri="{FF2B5EF4-FFF2-40B4-BE49-F238E27FC236}">
                <a16:creationId xmlns:a16="http://schemas.microsoft.com/office/drawing/2014/main" id="{D255280C-3569-585A-6C7A-1B14210B1667}"/>
              </a:ext>
            </a:extLst>
          </p:cNvPr>
          <p:cNvPicPr>
            <a:picLocks noChangeAspect="1"/>
          </p:cNvPicPr>
          <p:nvPr/>
        </p:nvPicPr>
        <p:blipFill>
          <a:blip r:embed="rId3"/>
          <a:stretch>
            <a:fillRect/>
          </a:stretch>
        </p:blipFill>
        <p:spPr>
          <a:xfrm>
            <a:off x="205341" y="1596755"/>
            <a:ext cx="8733317" cy="4127389"/>
          </a:xfrm>
          <a:prstGeom prst="rect">
            <a:avLst/>
          </a:prstGeom>
          <a:ln w="12700">
            <a:miter lim="400000"/>
          </a:ln>
        </p:spPr>
      </p:pic>
      <p:sp>
        <p:nvSpPr>
          <p:cNvPr id="2" name="Rectangle 1">
            <a:extLst>
              <a:ext uri="{FF2B5EF4-FFF2-40B4-BE49-F238E27FC236}">
                <a16:creationId xmlns:a16="http://schemas.microsoft.com/office/drawing/2014/main" id="{63D01488-98DA-2E0D-7F37-DB368D6D00E5}"/>
              </a:ext>
            </a:extLst>
          </p:cNvPr>
          <p:cNvSpPr/>
          <p:nvPr/>
        </p:nvSpPr>
        <p:spPr>
          <a:xfrm>
            <a:off x="1965960" y="2359152"/>
            <a:ext cx="96012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C62755-5D1D-0FB2-55B0-074B46C843E4}"/>
              </a:ext>
            </a:extLst>
          </p:cNvPr>
          <p:cNvSpPr/>
          <p:nvPr/>
        </p:nvSpPr>
        <p:spPr>
          <a:xfrm>
            <a:off x="6224016" y="2923032"/>
            <a:ext cx="960120" cy="173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F27624-D6DB-D3C3-B25D-9B5610221553}"/>
              </a:ext>
            </a:extLst>
          </p:cNvPr>
          <p:cNvSpPr/>
          <p:nvPr/>
        </p:nvSpPr>
        <p:spPr>
          <a:xfrm rot="16200000">
            <a:off x="4618119" y="2567940"/>
            <a:ext cx="173736" cy="140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7CF42C-EF74-3EF5-76DF-D9E351C1144C}"/>
              </a:ext>
            </a:extLst>
          </p:cNvPr>
          <p:cNvSpPr/>
          <p:nvPr/>
        </p:nvSpPr>
        <p:spPr>
          <a:xfrm rot="16200000">
            <a:off x="4226452" y="2499360"/>
            <a:ext cx="173736" cy="29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0695B0-87DE-1753-89EC-203190134131}"/>
              </a:ext>
            </a:extLst>
          </p:cNvPr>
          <p:cNvSpPr/>
          <p:nvPr/>
        </p:nvSpPr>
        <p:spPr>
          <a:xfrm>
            <a:off x="4406283" y="2610612"/>
            <a:ext cx="295656" cy="14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CD55AE5-AA83-357D-6314-8FD9B31934C7}"/>
              </a:ext>
            </a:extLst>
          </p:cNvPr>
          <p:cNvSpPr/>
          <p:nvPr/>
        </p:nvSpPr>
        <p:spPr>
          <a:xfrm>
            <a:off x="2926080" y="1870258"/>
            <a:ext cx="2121408" cy="2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54B848-E77B-6D5F-344A-3C7D818D1AD9}"/>
              </a:ext>
            </a:extLst>
          </p:cNvPr>
          <p:cNvSpPr/>
          <p:nvPr/>
        </p:nvSpPr>
        <p:spPr>
          <a:xfrm>
            <a:off x="5047488" y="2069452"/>
            <a:ext cx="332232" cy="86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A32B6E-F259-B141-6A38-6628345C0117}"/>
              </a:ext>
            </a:extLst>
          </p:cNvPr>
          <p:cNvSpPr/>
          <p:nvPr/>
        </p:nvSpPr>
        <p:spPr>
          <a:xfrm>
            <a:off x="5352288" y="2551176"/>
            <a:ext cx="536448" cy="202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6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6" name="Rectangle 615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a:extLst>
              <a:ext uri="{FF2B5EF4-FFF2-40B4-BE49-F238E27FC236}">
                <a16:creationId xmlns:a16="http://schemas.microsoft.com/office/drawing/2014/main" id="{47D3F7A5-4E7B-B584-CD2F-195128BFA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9" r="17914"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5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estions To Ask For Success | IT Support Georgetown, TX">
            <a:extLst>
              <a:ext uri="{FF2B5EF4-FFF2-40B4-BE49-F238E27FC236}">
                <a16:creationId xmlns:a16="http://schemas.microsoft.com/office/drawing/2014/main" id="{D058E086-DA4A-64B2-9D73-1421BE64D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167"/>
            <a:ext cx="9144000" cy="533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1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4FB03-52E2-ECE6-8628-A1FE4F21114A}"/>
              </a:ext>
            </a:extLst>
          </p:cNvPr>
          <p:cNvSpPr txBox="1"/>
          <p:nvPr/>
        </p:nvSpPr>
        <p:spPr>
          <a:xfrm>
            <a:off x="913787" y="2285324"/>
            <a:ext cx="7316426" cy="1446550"/>
          </a:xfrm>
          <a:prstGeom prst="rect">
            <a:avLst/>
          </a:prstGeom>
          <a:noFill/>
        </p:spPr>
        <p:txBody>
          <a:bodyPr wrap="none" rtlCol="0">
            <a:spAutoFit/>
          </a:bodyPr>
          <a:lstStyle/>
          <a:p>
            <a:pPr algn="ctr"/>
            <a:r>
              <a:rPr lang="en-US" sz="8800" b="1" u="sng" dirty="0">
                <a:solidFill>
                  <a:schemeClr val="bg1"/>
                </a:solidFill>
              </a:rPr>
              <a:t>Human-Caused</a:t>
            </a:r>
          </a:p>
        </p:txBody>
      </p:sp>
    </p:spTree>
    <p:extLst>
      <p:ext uri="{BB962C8B-B14F-4D97-AF65-F5344CB8AC3E}">
        <p14:creationId xmlns:p14="http://schemas.microsoft.com/office/powerpoint/2010/main" val="328085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emperature data from four international science institutions. All show rapid warming in the past few decades and that the last decade has been the hottest on record.">
            <a:extLst>
              <a:ext uri="{FF2B5EF4-FFF2-40B4-BE49-F238E27FC236}">
                <a16:creationId xmlns:a16="http://schemas.microsoft.com/office/drawing/2014/main" id="{6120FD98-BF1D-5E27-1B23-CEA11C3C4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7" y="1215316"/>
            <a:ext cx="8724586" cy="540742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FC259A9-4EB8-844D-3CE7-B604929E8395}"/>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Temperature</a:t>
            </a:r>
          </a:p>
        </p:txBody>
      </p:sp>
    </p:spTree>
    <p:extLst>
      <p:ext uri="{BB962C8B-B14F-4D97-AF65-F5344CB8AC3E}">
        <p14:creationId xmlns:p14="http://schemas.microsoft.com/office/powerpoint/2010/main" val="3314952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740183-AD00-6E00-FBC1-79456CEFA5CC}"/>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Sun?</a:t>
            </a:r>
          </a:p>
        </p:txBody>
      </p:sp>
      <p:pic>
        <p:nvPicPr>
          <p:cNvPr id="448" name="1897.jpeg" descr="1897.jpeg"/>
          <p:cNvPicPr>
            <a:picLocks noChangeAspect="1"/>
          </p:cNvPicPr>
          <p:nvPr/>
        </p:nvPicPr>
        <p:blipFill>
          <a:blip r:embed="rId3"/>
          <a:stretch>
            <a:fillRect/>
          </a:stretch>
        </p:blipFill>
        <p:spPr>
          <a:xfrm>
            <a:off x="47411" y="0"/>
            <a:ext cx="9049178" cy="6858001"/>
          </a:xfrm>
          <a:prstGeom prst="rect">
            <a:avLst/>
          </a:prstGeom>
          <a:ln w="12700">
            <a:miter lim="400000"/>
          </a:ln>
        </p:spPr>
      </p:pic>
      <p:pic>
        <p:nvPicPr>
          <p:cNvPr id="5" name="noaa_solar_flux_long.jpg" descr="noaa_solar_flux_long.jpg">
            <a:extLst>
              <a:ext uri="{FF2B5EF4-FFF2-40B4-BE49-F238E27FC236}">
                <a16:creationId xmlns:a16="http://schemas.microsoft.com/office/drawing/2014/main" id="{9024AB68-E837-2635-CCEC-61DDD0E69B52}"/>
              </a:ext>
            </a:extLst>
          </p:cNvPr>
          <p:cNvPicPr>
            <a:picLocks noChangeAspect="1"/>
          </p:cNvPicPr>
          <p:nvPr/>
        </p:nvPicPr>
        <p:blipFill>
          <a:blip r:embed="rId4"/>
          <a:stretch>
            <a:fillRect/>
          </a:stretch>
        </p:blipFill>
        <p:spPr>
          <a:xfrm>
            <a:off x="157492" y="1325563"/>
            <a:ext cx="8829016" cy="4632770"/>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284009-FC21-CB4E-FCFC-53E16809E89E}"/>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CO2? Hmm…</a:t>
            </a:r>
          </a:p>
        </p:txBody>
      </p:sp>
      <p:pic>
        <p:nvPicPr>
          <p:cNvPr id="2050" name="Picture 2">
            <a:extLst>
              <a:ext uri="{FF2B5EF4-FFF2-40B4-BE49-F238E27FC236}">
                <a16:creationId xmlns:a16="http://schemas.microsoft.com/office/drawing/2014/main" id="{A782CB03-8217-384B-D0DB-4D79308AA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85" y="1140835"/>
            <a:ext cx="7371629" cy="553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60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284009-FC21-CB4E-FCFC-53E16809E89E}"/>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Ice Core Samples</a:t>
            </a:r>
          </a:p>
        </p:txBody>
      </p:sp>
      <p:pic>
        <p:nvPicPr>
          <p:cNvPr id="5" name="WAIS_ICECORE-HR-2.jpg" descr="WAIS_ICECORE-HR-2.jpg">
            <a:extLst>
              <a:ext uri="{FF2B5EF4-FFF2-40B4-BE49-F238E27FC236}">
                <a16:creationId xmlns:a16="http://schemas.microsoft.com/office/drawing/2014/main" id="{40A4BBEB-FF6D-685B-F2B3-3F59E89C3693}"/>
              </a:ext>
            </a:extLst>
          </p:cNvPr>
          <p:cNvPicPr>
            <a:picLocks noChangeAspect="1"/>
          </p:cNvPicPr>
          <p:nvPr/>
        </p:nvPicPr>
        <p:blipFill rotWithShape="1">
          <a:blip r:embed="rId3"/>
          <a:srcRect r="4804"/>
          <a:stretch/>
        </p:blipFill>
        <p:spPr>
          <a:xfrm>
            <a:off x="4636011" y="1942593"/>
            <a:ext cx="4474907" cy="3525519"/>
          </a:xfrm>
          <a:prstGeom prst="rect">
            <a:avLst/>
          </a:prstGeom>
          <a:ln w="12700">
            <a:miter lim="400000"/>
          </a:ln>
        </p:spPr>
      </p:pic>
      <p:pic>
        <p:nvPicPr>
          <p:cNvPr id="7" name="antarctic_ice_core_stations.jpg" descr="antarctic_ice_core_stations.jpg">
            <a:extLst>
              <a:ext uri="{FF2B5EF4-FFF2-40B4-BE49-F238E27FC236}">
                <a16:creationId xmlns:a16="http://schemas.microsoft.com/office/drawing/2014/main" id="{0885762B-9F2A-DC3A-32DD-8E645346DC73}"/>
              </a:ext>
            </a:extLst>
          </p:cNvPr>
          <p:cNvPicPr>
            <a:picLocks noChangeAspect="1"/>
          </p:cNvPicPr>
          <p:nvPr/>
        </p:nvPicPr>
        <p:blipFill rotWithShape="1">
          <a:blip r:embed="rId4"/>
          <a:srcRect l="43287"/>
          <a:stretch/>
        </p:blipFill>
        <p:spPr>
          <a:xfrm>
            <a:off x="33082" y="1942593"/>
            <a:ext cx="4474909" cy="3525520"/>
          </a:xfrm>
          <a:prstGeom prst="rect">
            <a:avLst/>
          </a:prstGeom>
          <a:ln w="12700">
            <a:miter lim="400000"/>
          </a:ln>
        </p:spPr>
      </p:pic>
    </p:spTree>
    <p:extLst>
      <p:ext uri="{BB962C8B-B14F-4D97-AF65-F5344CB8AC3E}">
        <p14:creationId xmlns:p14="http://schemas.microsoft.com/office/powerpoint/2010/main" val="118510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00F979A-ADDD-F917-EFB2-7FDDABF3071A}"/>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Research Paper Level 2</a:t>
            </a:r>
            <a:endParaRPr lang="en-US" altLang="en-US" dirty="0">
              <a:ea typeface="ＭＳ Ｐゴシック" panose="020B0600070205080204" pitchFamily="34" charset="-128"/>
            </a:endParaRPr>
          </a:p>
        </p:txBody>
      </p:sp>
      <p:sp>
        <p:nvSpPr>
          <p:cNvPr id="33794" name="Text Box 4">
            <a:extLst>
              <a:ext uri="{FF2B5EF4-FFF2-40B4-BE49-F238E27FC236}">
                <a16:creationId xmlns:a16="http://schemas.microsoft.com/office/drawing/2014/main" id="{1124DCDA-92EE-31D9-BF76-7BE7C9637052}"/>
              </a:ext>
            </a:extLst>
          </p:cNvPr>
          <p:cNvSpPr txBox="1">
            <a:spLocks noChangeArrowheads="1"/>
          </p:cNvSpPr>
          <p:nvPr/>
        </p:nvSpPr>
        <p:spPr bwMode="auto">
          <a:xfrm>
            <a:off x="0" y="827088"/>
            <a:ext cx="91440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due Thursday, 20 OCT (before class)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paper starting to take shape (worth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points +2 points if in 13 OCT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AAS LaTeX template on website</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email .pdf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pieces required: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full draft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8+ sentences, major references included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YOU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4/5. Sections 		all have bullets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6/7. Discussion		8+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 Tables			2+ formatted with columns identified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 Figures		2+ outlined/sketched, captions given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References		at least 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C5042F8B-D359-7F19-1A9C-811F423155C9}"/>
              </a:ext>
            </a:extLst>
          </p:cNvPr>
          <p:cNvGraphicFramePr>
            <a:graphicFrameLocks noChangeAspect="1"/>
          </p:cNvGraphicFramePr>
          <p:nvPr>
            <p:extLst>
              <p:ext uri="{D42A27DB-BD31-4B8C-83A1-F6EECF244321}">
                <p14:modId xmlns:p14="http://schemas.microsoft.com/office/powerpoint/2010/main" val="1437658504"/>
              </p:ext>
            </p:extLst>
          </p:nvPr>
        </p:nvGraphicFramePr>
        <p:xfrm>
          <a:off x="996300" y="1096818"/>
          <a:ext cx="7151399" cy="5631524"/>
        </p:xfrm>
        <a:graphic>
          <a:graphicData uri="http://schemas.openxmlformats.org/presentationml/2006/ole">
            <mc:AlternateContent xmlns:mc="http://schemas.openxmlformats.org/markup-compatibility/2006">
              <mc:Choice xmlns:v="urn:schemas-microsoft-com:vml" Requires="v">
                <p:oleObj name="Document" r:id="rId3" imgW="26768254" imgH="21079365" progId="Word.Document.12">
                  <p:link updateAutomatic="1"/>
                </p:oleObj>
              </mc:Choice>
              <mc:Fallback>
                <p:oleObj name="Document" r:id="rId3" imgW="26768254" imgH="21079365" progId="Word.Document.12">
                  <p:link updateAutomatic="1"/>
                  <p:pic>
                    <p:nvPicPr>
                      <p:cNvPr id="9" name="Object 2">
                        <a:extLst>
                          <a:ext uri="{FF2B5EF4-FFF2-40B4-BE49-F238E27FC236}">
                            <a16:creationId xmlns:a16="http://schemas.microsoft.com/office/drawing/2014/main" id="{8EBB08C4-1F83-3F4A-6D29-7AFDF3190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300" y="1096818"/>
                        <a:ext cx="7151399" cy="5631524"/>
                      </a:xfrm>
                      <a:prstGeom prst="rect">
                        <a:avLst/>
                      </a:prstGeom>
                      <a:noFill/>
                      <a:ln>
                        <a:noFill/>
                      </a:ln>
                      <a:effectLst/>
                    </p:spPr>
                  </p:pic>
                </p:oleObj>
              </mc:Fallback>
            </mc:AlternateContent>
          </a:graphicData>
        </a:graphic>
      </p:graphicFrame>
      <p:sp>
        <p:nvSpPr>
          <p:cNvPr id="5" name="Title 1">
            <a:extLst>
              <a:ext uri="{FF2B5EF4-FFF2-40B4-BE49-F238E27FC236}">
                <a16:creationId xmlns:a16="http://schemas.microsoft.com/office/drawing/2014/main" id="{E80C5E46-D266-137A-C4A6-898808A5D63E}"/>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CO2 Over Time</a:t>
            </a:r>
          </a:p>
        </p:txBody>
      </p:sp>
      <p:sp>
        <p:nvSpPr>
          <p:cNvPr id="6" name="Rectangle 5">
            <a:extLst>
              <a:ext uri="{FF2B5EF4-FFF2-40B4-BE49-F238E27FC236}">
                <a16:creationId xmlns:a16="http://schemas.microsoft.com/office/drawing/2014/main" id="{ED1C75B6-1FD6-9CF0-536C-C31A0A04E1D8}"/>
              </a:ext>
            </a:extLst>
          </p:cNvPr>
          <p:cNvSpPr/>
          <p:nvPr/>
        </p:nvSpPr>
        <p:spPr>
          <a:xfrm>
            <a:off x="8091053" y="1568779"/>
            <a:ext cx="45720" cy="41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99CBEA-D730-D717-A68C-3E6D2EDB62B9}"/>
              </a:ext>
            </a:extLst>
          </p:cNvPr>
          <p:cNvSpPr>
            <a:spLocks noChangeAspect="1" noChangeArrowheads="1"/>
          </p:cNvSpPr>
          <p:nvPr/>
        </p:nvSpPr>
        <p:spPr bwMode="auto">
          <a:xfrm>
            <a:off x="1856508" y="1225070"/>
            <a:ext cx="5376026" cy="48515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rgbClr val="000000"/>
              </a:solidFill>
            </a:endParaRPr>
          </a:p>
        </p:txBody>
      </p:sp>
    </p:spTree>
    <p:extLst>
      <p:ext uri="{BB962C8B-B14F-4D97-AF65-F5344CB8AC3E}">
        <p14:creationId xmlns:p14="http://schemas.microsoft.com/office/powerpoint/2010/main" val="2058026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phical user interface, chart&#10;&#10;Description automatically generated">
            <a:extLst>
              <a:ext uri="{FF2B5EF4-FFF2-40B4-BE49-F238E27FC236}">
                <a16:creationId xmlns:a16="http://schemas.microsoft.com/office/drawing/2014/main" id="{FCEBD07F-1D0E-DA67-7658-15CF95A28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87" y="1148010"/>
            <a:ext cx="8472626" cy="564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4AEB312-16BB-1C42-009D-0DC5BBB6E4DB}"/>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CO2 Over Time</a:t>
            </a:r>
          </a:p>
        </p:txBody>
      </p:sp>
      <p:sp>
        <p:nvSpPr>
          <p:cNvPr id="10" name="Oval 6">
            <a:extLst>
              <a:ext uri="{FF2B5EF4-FFF2-40B4-BE49-F238E27FC236}">
                <a16:creationId xmlns:a16="http://schemas.microsoft.com/office/drawing/2014/main" id="{D506E703-F8AC-5D9A-2FE2-53AA97B29E64}"/>
              </a:ext>
            </a:extLst>
          </p:cNvPr>
          <p:cNvSpPr>
            <a:spLocks noChangeAspect="1" noChangeArrowheads="1"/>
          </p:cNvSpPr>
          <p:nvPr/>
        </p:nvSpPr>
        <p:spPr bwMode="auto">
          <a:xfrm>
            <a:off x="4572000" y="3009900"/>
            <a:ext cx="1981200" cy="8382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 name="Rectangle 1">
            <a:extLst>
              <a:ext uri="{FF2B5EF4-FFF2-40B4-BE49-F238E27FC236}">
                <a16:creationId xmlns:a16="http://schemas.microsoft.com/office/drawing/2014/main" id="{15B838DC-1BE6-3D78-567F-3F1C54850EBA}"/>
              </a:ext>
            </a:extLst>
          </p:cNvPr>
          <p:cNvSpPr/>
          <p:nvPr/>
        </p:nvSpPr>
        <p:spPr>
          <a:xfrm>
            <a:off x="7415784" y="1810512"/>
            <a:ext cx="1207008" cy="1700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A08E45-1FC9-A399-DCE8-D27C21D2E583}"/>
              </a:ext>
            </a:extLst>
          </p:cNvPr>
          <p:cNvSpPr/>
          <p:nvPr/>
        </p:nvSpPr>
        <p:spPr>
          <a:xfrm>
            <a:off x="8513064" y="1623180"/>
            <a:ext cx="152400" cy="41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259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phical user interface, chart&#10;&#10;Description automatically generated">
            <a:extLst>
              <a:ext uri="{FF2B5EF4-FFF2-40B4-BE49-F238E27FC236}">
                <a16:creationId xmlns:a16="http://schemas.microsoft.com/office/drawing/2014/main" id="{FCEBD07F-1D0E-DA67-7658-15CF95A28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87" y="1148010"/>
            <a:ext cx="8472626" cy="564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34AEB312-16BB-1C42-009D-0DC5BBB6E4DB}"/>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CO2 Over Time</a:t>
            </a:r>
          </a:p>
        </p:txBody>
      </p:sp>
      <p:sp>
        <p:nvSpPr>
          <p:cNvPr id="10" name="Oval 6">
            <a:extLst>
              <a:ext uri="{FF2B5EF4-FFF2-40B4-BE49-F238E27FC236}">
                <a16:creationId xmlns:a16="http://schemas.microsoft.com/office/drawing/2014/main" id="{D506E703-F8AC-5D9A-2FE2-53AA97B29E64}"/>
              </a:ext>
            </a:extLst>
          </p:cNvPr>
          <p:cNvSpPr>
            <a:spLocks noChangeAspect="1" noChangeArrowheads="1"/>
          </p:cNvSpPr>
          <p:nvPr/>
        </p:nvSpPr>
        <p:spPr bwMode="auto">
          <a:xfrm>
            <a:off x="4572000" y="3009900"/>
            <a:ext cx="1981200" cy="8382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12" name="Oval 11">
            <a:extLst>
              <a:ext uri="{FF2B5EF4-FFF2-40B4-BE49-F238E27FC236}">
                <a16:creationId xmlns:a16="http://schemas.microsoft.com/office/drawing/2014/main" id="{985A1BFE-516C-4B76-0B7E-2CA81C7B33F8}"/>
              </a:ext>
            </a:extLst>
          </p:cNvPr>
          <p:cNvSpPr>
            <a:spLocks noChangeAspect="1" noChangeArrowheads="1"/>
          </p:cNvSpPr>
          <p:nvPr/>
        </p:nvSpPr>
        <p:spPr bwMode="auto">
          <a:xfrm>
            <a:off x="7242048" y="1483344"/>
            <a:ext cx="1675993" cy="3015504"/>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000">
              <a:solidFill>
                <a:srgbClr val="000000"/>
              </a:solidFill>
            </a:endParaRPr>
          </a:p>
        </p:txBody>
      </p:sp>
    </p:spTree>
    <p:extLst>
      <p:ext uri="{BB962C8B-B14F-4D97-AF65-F5344CB8AC3E}">
        <p14:creationId xmlns:p14="http://schemas.microsoft.com/office/powerpoint/2010/main" val="73737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EE4940-8EF8-359F-2664-F9153C2E4A84}"/>
              </a:ext>
            </a:extLst>
          </p:cNvPr>
          <p:cNvPicPr>
            <a:picLocks noChangeAspect="1"/>
          </p:cNvPicPr>
          <p:nvPr/>
        </p:nvPicPr>
        <p:blipFill rotWithShape="1">
          <a:blip r:embed="rId3"/>
          <a:srcRect t="81267"/>
          <a:stretch/>
        </p:blipFill>
        <p:spPr>
          <a:xfrm>
            <a:off x="116205" y="3769645"/>
            <a:ext cx="4161662" cy="419566"/>
          </a:xfrm>
          <a:prstGeom prst="rect">
            <a:avLst/>
          </a:prstGeom>
        </p:spPr>
      </p:pic>
      <p:sp>
        <p:nvSpPr>
          <p:cNvPr id="500" name="Rise in temperatures can only be explained by CO2 released from fossil fuels."/>
          <p:cNvSpPr txBox="1">
            <a:spLocks noGrp="1"/>
          </p:cNvSpPr>
          <p:nvPr>
            <p:ph type="body" sz="half" idx="1"/>
          </p:nvPr>
        </p:nvSpPr>
        <p:spPr>
          <a:xfrm>
            <a:off x="197541" y="0"/>
            <a:ext cx="8748917" cy="1365511"/>
          </a:xfrm>
          <a:prstGeom prst="rect">
            <a:avLst/>
          </a:prstGeom>
        </p:spPr>
        <p:txBody>
          <a:bodyPr lIns="26789" tIns="26789" rIns="26789" bIns="26789" anchor="ctr">
            <a:normAutofit fontScale="92500"/>
          </a:bodyPr>
          <a:lstStyle/>
          <a:p>
            <a:pPr marL="0" indent="0" algn="ctr">
              <a:buSzTx/>
              <a:buNone/>
              <a:defRPr sz="4200"/>
            </a:pPr>
            <a:r>
              <a:rPr dirty="0"/>
              <a:t>Rise in temperatures can </a:t>
            </a:r>
            <a:r>
              <a:rPr dirty="0">
                <a:solidFill>
                  <a:schemeClr val="accent4">
                    <a:lumOff val="6102"/>
                  </a:schemeClr>
                </a:solidFill>
              </a:rPr>
              <a:t>only be explained</a:t>
            </a:r>
            <a:r>
              <a:rPr dirty="0"/>
              <a:t> by CO</a:t>
            </a:r>
            <a:r>
              <a:rPr sz="1969" dirty="0"/>
              <a:t>2</a:t>
            </a:r>
            <a:r>
              <a:rPr dirty="0"/>
              <a:t> released from fossil fuels.</a:t>
            </a:r>
          </a:p>
        </p:txBody>
      </p:sp>
      <p:pic>
        <p:nvPicPr>
          <p:cNvPr id="3" name="Picture 2">
            <a:extLst>
              <a:ext uri="{FF2B5EF4-FFF2-40B4-BE49-F238E27FC236}">
                <a16:creationId xmlns:a16="http://schemas.microsoft.com/office/drawing/2014/main" id="{BA91C5D1-56C4-5F10-9E00-EC04F8B38DD9}"/>
              </a:ext>
            </a:extLst>
          </p:cNvPr>
          <p:cNvPicPr>
            <a:picLocks noChangeAspect="1"/>
          </p:cNvPicPr>
          <p:nvPr/>
        </p:nvPicPr>
        <p:blipFill>
          <a:blip r:embed="rId4"/>
          <a:stretch>
            <a:fillRect/>
          </a:stretch>
        </p:blipFill>
        <p:spPr>
          <a:xfrm>
            <a:off x="117156" y="1954379"/>
            <a:ext cx="4162613" cy="1820178"/>
          </a:xfrm>
          <a:prstGeom prst="rect">
            <a:avLst/>
          </a:prstGeom>
        </p:spPr>
      </p:pic>
      <p:pic>
        <p:nvPicPr>
          <p:cNvPr id="5" name="Picture 4">
            <a:extLst>
              <a:ext uri="{FF2B5EF4-FFF2-40B4-BE49-F238E27FC236}">
                <a16:creationId xmlns:a16="http://schemas.microsoft.com/office/drawing/2014/main" id="{D3AF0FB1-7CF1-5F63-9319-A1BCFFEFF3D2}"/>
              </a:ext>
            </a:extLst>
          </p:cNvPr>
          <p:cNvPicPr>
            <a:picLocks noChangeAspect="1"/>
          </p:cNvPicPr>
          <p:nvPr/>
        </p:nvPicPr>
        <p:blipFill>
          <a:blip r:embed="rId3"/>
          <a:stretch>
            <a:fillRect/>
          </a:stretch>
        </p:blipFill>
        <p:spPr>
          <a:xfrm>
            <a:off x="116205" y="4189211"/>
            <a:ext cx="4161662" cy="2239744"/>
          </a:xfrm>
          <a:prstGeom prst="rect">
            <a:avLst/>
          </a:prstGeom>
        </p:spPr>
      </p:pic>
      <p:pic>
        <p:nvPicPr>
          <p:cNvPr id="7" name="Picture 6">
            <a:extLst>
              <a:ext uri="{FF2B5EF4-FFF2-40B4-BE49-F238E27FC236}">
                <a16:creationId xmlns:a16="http://schemas.microsoft.com/office/drawing/2014/main" id="{779829EF-A079-1462-7953-333669AFAECF}"/>
              </a:ext>
            </a:extLst>
          </p:cNvPr>
          <p:cNvPicPr>
            <a:picLocks noChangeAspect="1"/>
          </p:cNvPicPr>
          <p:nvPr/>
        </p:nvPicPr>
        <p:blipFill>
          <a:blip r:embed="rId5"/>
          <a:stretch>
            <a:fillRect/>
          </a:stretch>
        </p:blipFill>
        <p:spPr>
          <a:xfrm>
            <a:off x="4405226" y="4962523"/>
            <a:ext cx="3903387" cy="1720434"/>
          </a:xfrm>
          <a:prstGeom prst="rect">
            <a:avLst/>
          </a:prstGeom>
        </p:spPr>
      </p:pic>
      <p:pic>
        <p:nvPicPr>
          <p:cNvPr id="9" name="Picture 8">
            <a:extLst>
              <a:ext uri="{FF2B5EF4-FFF2-40B4-BE49-F238E27FC236}">
                <a16:creationId xmlns:a16="http://schemas.microsoft.com/office/drawing/2014/main" id="{2A5C45F9-AD8C-5E0F-D313-FE52F66B0DB7}"/>
              </a:ext>
            </a:extLst>
          </p:cNvPr>
          <p:cNvPicPr>
            <a:picLocks noChangeAspect="1"/>
          </p:cNvPicPr>
          <p:nvPr/>
        </p:nvPicPr>
        <p:blipFill>
          <a:blip r:embed="rId6"/>
          <a:stretch>
            <a:fillRect/>
          </a:stretch>
        </p:blipFill>
        <p:spPr>
          <a:xfrm>
            <a:off x="4405226" y="3204677"/>
            <a:ext cx="3903387" cy="1757846"/>
          </a:xfrm>
          <a:prstGeom prst="rect">
            <a:avLst/>
          </a:prstGeom>
        </p:spPr>
      </p:pic>
      <p:pic>
        <p:nvPicPr>
          <p:cNvPr id="11" name="Picture 10">
            <a:extLst>
              <a:ext uri="{FF2B5EF4-FFF2-40B4-BE49-F238E27FC236}">
                <a16:creationId xmlns:a16="http://schemas.microsoft.com/office/drawing/2014/main" id="{245F6E25-7648-213B-CE66-CA89BEE8B50F}"/>
              </a:ext>
            </a:extLst>
          </p:cNvPr>
          <p:cNvPicPr>
            <a:picLocks noChangeAspect="1"/>
          </p:cNvPicPr>
          <p:nvPr/>
        </p:nvPicPr>
        <p:blipFill>
          <a:blip r:embed="rId7"/>
          <a:stretch>
            <a:fillRect/>
          </a:stretch>
        </p:blipFill>
        <p:spPr>
          <a:xfrm>
            <a:off x="4405226" y="1446831"/>
            <a:ext cx="3889235" cy="1757846"/>
          </a:xfrm>
          <a:prstGeom prst="rect">
            <a:avLst/>
          </a:prstGeom>
        </p:spPr>
      </p:pic>
      <p:sp>
        <p:nvSpPr>
          <p:cNvPr id="12" name="Rectangle 11">
            <a:extLst>
              <a:ext uri="{FF2B5EF4-FFF2-40B4-BE49-F238E27FC236}">
                <a16:creationId xmlns:a16="http://schemas.microsoft.com/office/drawing/2014/main" id="{6D0A3D7D-77DB-4A8F-B432-9419FAE7E2D5}"/>
              </a:ext>
            </a:extLst>
          </p:cNvPr>
          <p:cNvSpPr/>
          <p:nvPr/>
        </p:nvSpPr>
        <p:spPr>
          <a:xfrm>
            <a:off x="116205" y="2119311"/>
            <a:ext cx="609659" cy="173736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5" name="Rectangle 14">
            <a:extLst>
              <a:ext uri="{FF2B5EF4-FFF2-40B4-BE49-F238E27FC236}">
                <a16:creationId xmlns:a16="http://schemas.microsoft.com/office/drawing/2014/main" id="{8D5D7333-A97F-197C-44B8-20E3B033E8CC}"/>
              </a:ext>
            </a:extLst>
          </p:cNvPr>
          <p:cNvSpPr/>
          <p:nvPr/>
        </p:nvSpPr>
        <p:spPr>
          <a:xfrm>
            <a:off x="4391074" y="1452402"/>
            <a:ext cx="609659" cy="521208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6" name="Rectangle 15">
            <a:extLst>
              <a:ext uri="{FF2B5EF4-FFF2-40B4-BE49-F238E27FC236}">
                <a16:creationId xmlns:a16="http://schemas.microsoft.com/office/drawing/2014/main" id="{8F05D1F4-058D-AAA1-C3DA-1038D769FFCF}"/>
              </a:ext>
            </a:extLst>
          </p:cNvPr>
          <p:cNvSpPr/>
          <p:nvPr/>
        </p:nvSpPr>
        <p:spPr>
          <a:xfrm>
            <a:off x="112396" y="4440403"/>
            <a:ext cx="609659" cy="173736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00">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uiExpand="1" build="p" animBg="1"/>
      <p:bldP spid="12" grpId="0" animBg="1"/>
      <p:bldP spid="15" grpId="0" animBg="1"/>
      <p:bldP spid="15" grpId="1"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FED510-39FA-DD75-945A-F52E3A53EE4A}"/>
              </a:ext>
            </a:extLst>
          </p:cNvPr>
          <p:cNvPicPr>
            <a:picLocks noChangeAspect="1"/>
          </p:cNvPicPr>
          <p:nvPr/>
        </p:nvPicPr>
        <p:blipFill>
          <a:blip r:embed="rId3"/>
          <a:stretch>
            <a:fillRect/>
          </a:stretch>
        </p:blipFill>
        <p:spPr>
          <a:xfrm>
            <a:off x="0" y="1733937"/>
            <a:ext cx="9144000" cy="4410159"/>
          </a:xfrm>
          <a:prstGeom prst="rect">
            <a:avLst/>
          </a:prstGeom>
        </p:spPr>
      </p:pic>
      <p:sp>
        <p:nvSpPr>
          <p:cNvPr id="4" name="The burning of fossil fuels is the primary cause of Climate change.">
            <a:extLst>
              <a:ext uri="{FF2B5EF4-FFF2-40B4-BE49-F238E27FC236}">
                <a16:creationId xmlns:a16="http://schemas.microsoft.com/office/drawing/2014/main" id="{2B27C580-7B98-8FFB-6E10-35DBF688C5B5}"/>
              </a:ext>
            </a:extLst>
          </p:cNvPr>
          <p:cNvSpPr txBox="1">
            <a:spLocks/>
          </p:cNvSpPr>
          <p:nvPr/>
        </p:nvSpPr>
        <p:spPr>
          <a:xfrm>
            <a:off x="291606" y="230074"/>
            <a:ext cx="8560787" cy="1503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10000"/>
          </a:bodyPr>
          <a:lstStyle>
            <a:lvl1pPr marL="0" marR="0" indent="0" algn="l" defTabSz="5842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mn-lt"/>
                <a:ea typeface="+mn-ea"/>
                <a:cs typeface="+mn-cs"/>
                <a:sym typeface="Avenir Light"/>
              </a:defRPr>
            </a:lvl1pPr>
            <a:lvl2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2pPr>
            <a:lvl3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3pPr>
            <a:lvl4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4pPr>
            <a:lvl5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5pPr>
            <a:lvl6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6pPr>
            <a:lvl7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7pPr>
            <a:lvl8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8pPr>
            <a:lvl9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9p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en-US" sz="3600" b="1" i="0" u="none" strike="noStrike" kern="0" cap="all" spc="650" normalizeH="0" noProof="0" dirty="0">
                <a:ln>
                  <a:noFill/>
                </a:ln>
                <a:solidFill>
                  <a:srgbClr val="FFFFFF"/>
                </a:solidFill>
                <a:effectLst/>
                <a:uLnTx/>
                <a:uFillTx/>
                <a:sym typeface="Avenir Light"/>
              </a:rPr>
              <a:t>The </a:t>
            </a:r>
            <a:r>
              <a:rPr kumimoji="0" lang="en-US" sz="3600" b="1" i="0" u="none" strike="noStrike" kern="0" cap="all" spc="650" normalizeH="0" noProof="0" dirty="0">
                <a:ln>
                  <a:noFill/>
                </a:ln>
                <a:solidFill>
                  <a:srgbClr val="DE9000">
                    <a:lumOff val="6102"/>
                  </a:srgbClr>
                </a:solidFill>
                <a:effectLst/>
                <a:uLnTx/>
                <a:uFillTx/>
                <a:sym typeface="Avenir Light"/>
              </a:rPr>
              <a:t>burning of fossil fuels</a:t>
            </a:r>
            <a:r>
              <a:rPr kumimoji="0" lang="en-US" sz="3600" b="1" i="0" u="none" strike="noStrike" kern="0" cap="all" spc="650" normalizeH="0" noProof="0" dirty="0">
                <a:ln>
                  <a:noFill/>
                </a:ln>
                <a:solidFill>
                  <a:srgbClr val="FFFFFF"/>
                </a:solidFill>
                <a:effectLst/>
                <a:uLnTx/>
                <a:uFillTx/>
                <a:sym typeface="Avenir Light"/>
              </a:rPr>
              <a:t> is the </a:t>
            </a:r>
            <a:r>
              <a:rPr kumimoji="0" lang="en-US" sz="3600" b="1" i="0" u="none" strike="noStrike" kern="0" cap="all" spc="650" normalizeH="0" noProof="0" dirty="0">
                <a:ln>
                  <a:noFill/>
                </a:ln>
                <a:solidFill>
                  <a:srgbClr val="42AAC9">
                    <a:satOff val="44164"/>
                    <a:lumOff val="14231"/>
                  </a:srgbClr>
                </a:solidFill>
                <a:effectLst/>
                <a:uLnTx/>
                <a:uFillTx/>
                <a:sym typeface="Avenir Light"/>
              </a:rPr>
              <a:t>primary cause</a:t>
            </a:r>
            <a:r>
              <a:rPr kumimoji="0" lang="en-US" sz="3600" b="1" i="0" u="none" strike="noStrike" kern="0" cap="all" spc="650" normalizeH="0" noProof="0" dirty="0">
                <a:ln>
                  <a:noFill/>
                </a:ln>
                <a:solidFill>
                  <a:srgbClr val="FFFFFF"/>
                </a:solidFill>
                <a:effectLst/>
                <a:uLnTx/>
                <a:uFillTx/>
                <a:sym typeface="Avenir Light"/>
              </a:rPr>
              <a:t> of Climate change. </a:t>
            </a:r>
          </a:p>
        </p:txBody>
      </p:sp>
    </p:spTree>
    <p:extLst>
      <p:ext uri="{BB962C8B-B14F-4D97-AF65-F5344CB8AC3E}">
        <p14:creationId xmlns:p14="http://schemas.microsoft.com/office/powerpoint/2010/main" val="4073698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estions To Ask For Success | IT Support Georgetown, TX">
            <a:extLst>
              <a:ext uri="{FF2B5EF4-FFF2-40B4-BE49-F238E27FC236}">
                <a16:creationId xmlns:a16="http://schemas.microsoft.com/office/drawing/2014/main" id="{D058E086-DA4A-64B2-9D73-1421BE64D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167"/>
            <a:ext cx="9144000" cy="533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1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4FB03-52E2-ECE6-8628-A1FE4F21114A}"/>
              </a:ext>
            </a:extLst>
          </p:cNvPr>
          <p:cNvSpPr txBox="1"/>
          <p:nvPr/>
        </p:nvSpPr>
        <p:spPr>
          <a:xfrm>
            <a:off x="1127788" y="1982450"/>
            <a:ext cx="6888424" cy="2000548"/>
          </a:xfrm>
          <a:prstGeom prst="rect">
            <a:avLst/>
          </a:prstGeom>
          <a:noFill/>
        </p:spPr>
        <p:txBody>
          <a:bodyPr wrap="none" rtlCol="0">
            <a:spAutoFit/>
          </a:bodyPr>
          <a:lstStyle/>
          <a:p>
            <a:pPr algn="ctr"/>
            <a:r>
              <a:rPr lang="en-US" sz="8800" b="1" u="sng" dirty="0">
                <a:solidFill>
                  <a:schemeClr val="bg1"/>
                </a:solidFill>
              </a:rPr>
              <a:t>Consequences</a:t>
            </a:r>
          </a:p>
          <a:p>
            <a:pPr algn="ctr"/>
            <a:r>
              <a:rPr lang="en-US" sz="3600" b="1" dirty="0">
                <a:solidFill>
                  <a:schemeClr val="bg1"/>
                </a:solidFill>
              </a:rPr>
              <a:t>(briefly…)</a:t>
            </a:r>
            <a:endParaRPr lang="en-US" sz="3200" b="1" dirty="0">
              <a:solidFill>
                <a:schemeClr val="bg1"/>
              </a:solidFill>
            </a:endParaRPr>
          </a:p>
        </p:txBody>
      </p:sp>
    </p:spTree>
    <p:extLst>
      <p:ext uri="{BB962C8B-B14F-4D97-AF65-F5344CB8AC3E}">
        <p14:creationId xmlns:p14="http://schemas.microsoft.com/office/powerpoint/2010/main" val="3392503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2" name="2D Column Chart"/>
          <p:cNvGraphicFramePr/>
          <p:nvPr/>
        </p:nvGraphicFramePr>
        <p:xfrm>
          <a:off x="713091" y="1932241"/>
          <a:ext cx="8126730" cy="3266123"/>
        </p:xfrm>
        <a:graphic>
          <a:graphicData uri="http://schemas.openxmlformats.org/drawingml/2006/chart">
            <c:chart xmlns:c="http://schemas.openxmlformats.org/drawingml/2006/chart" xmlns:r="http://schemas.openxmlformats.org/officeDocument/2006/relationships" r:id="rId3"/>
          </a:graphicData>
        </a:graphic>
      </p:graphicFrame>
      <p:grpSp>
        <p:nvGrpSpPr>
          <p:cNvPr id="396" name="Group"/>
          <p:cNvGrpSpPr/>
          <p:nvPr/>
        </p:nvGrpSpPr>
        <p:grpSpPr>
          <a:xfrm>
            <a:off x="1944441" y="2646693"/>
            <a:ext cx="5550908" cy="2431268"/>
            <a:chOff x="0" y="0"/>
            <a:chExt cx="9868278" cy="4322254"/>
          </a:xfrm>
        </p:grpSpPr>
        <p:sp>
          <p:nvSpPr>
            <p:cNvPr id="393" name="Shape"/>
            <p:cNvSpPr/>
            <p:nvPr/>
          </p:nvSpPr>
          <p:spPr>
            <a:xfrm>
              <a:off x="0" y="741895"/>
              <a:ext cx="4039610" cy="35803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3" y="21472"/>
                  </a:lnTo>
                  <a:lnTo>
                    <a:pt x="3334" y="21434"/>
                  </a:lnTo>
                  <a:lnTo>
                    <a:pt x="3868" y="21344"/>
                  </a:lnTo>
                  <a:lnTo>
                    <a:pt x="5922" y="21385"/>
                  </a:lnTo>
                  <a:lnTo>
                    <a:pt x="6629" y="21274"/>
                  </a:lnTo>
                  <a:lnTo>
                    <a:pt x="7455" y="21063"/>
                  </a:lnTo>
                  <a:lnTo>
                    <a:pt x="8081" y="20856"/>
                  </a:lnTo>
                  <a:lnTo>
                    <a:pt x="8439" y="20638"/>
                  </a:lnTo>
                  <a:lnTo>
                    <a:pt x="8787" y="20588"/>
                  </a:lnTo>
                  <a:lnTo>
                    <a:pt x="9347" y="19991"/>
                  </a:lnTo>
                  <a:lnTo>
                    <a:pt x="9910" y="20020"/>
                  </a:lnTo>
                  <a:lnTo>
                    <a:pt x="10492" y="18970"/>
                  </a:lnTo>
                  <a:lnTo>
                    <a:pt x="10824" y="18656"/>
                  </a:lnTo>
                  <a:lnTo>
                    <a:pt x="11516" y="17559"/>
                  </a:lnTo>
                  <a:lnTo>
                    <a:pt x="11915" y="16596"/>
                  </a:lnTo>
                  <a:lnTo>
                    <a:pt x="12853" y="15448"/>
                  </a:lnTo>
                  <a:lnTo>
                    <a:pt x="13329" y="15366"/>
                  </a:lnTo>
                  <a:lnTo>
                    <a:pt x="13926" y="14933"/>
                  </a:lnTo>
                  <a:lnTo>
                    <a:pt x="14408" y="13420"/>
                  </a:lnTo>
                  <a:lnTo>
                    <a:pt x="14939" y="12761"/>
                  </a:lnTo>
                  <a:lnTo>
                    <a:pt x="15226" y="11907"/>
                  </a:lnTo>
                  <a:lnTo>
                    <a:pt x="16140" y="10040"/>
                  </a:lnTo>
                  <a:lnTo>
                    <a:pt x="16724" y="8935"/>
                  </a:lnTo>
                  <a:lnTo>
                    <a:pt x="16891" y="8467"/>
                  </a:lnTo>
                  <a:lnTo>
                    <a:pt x="17234" y="8163"/>
                  </a:lnTo>
                  <a:lnTo>
                    <a:pt x="17442" y="7199"/>
                  </a:lnTo>
                  <a:lnTo>
                    <a:pt x="17849" y="6000"/>
                  </a:lnTo>
                  <a:lnTo>
                    <a:pt x="18284" y="6013"/>
                  </a:lnTo>
                  <a:lnTo>
                    <a:pt x="18466" y="5158"/>
                  </a:lnTo>
                  <a:lnTo>
                    <a:pt x="18868" y="3035"/>
                  </a:lnTo>
                  <a:lnTo>
                    <a:pt x="19652" y="2583"/>
                  </a:lnTo>
                  <a:lnTo>
                    <a:pt x="19908" y="1333"/>
                  </a:lnTo>
                  <a:lnTo>
                    <a:pt x="20324" y="1678"/>
                  </a:lnTo>
                  <a:lnTo>
                    <a:pt x="20632" y="1218"/>
                  </a:lnTo>
                  <a:lnTo>
                    <a:pt x="20709" y="922"/>
                  </a:lnTo>
                  <a:lnTo>
                    <a:pt x="21008" y="551"/>
                  </a:lnTo>
                  <a:lnTo>
                    <a:pt x="21600" y="0"/>
                  </a:lnTo>
                  <a:lnTo>
                    <a:pt x="21593" y="21600"/>
                  </a:lnTo>
                  <a:lnTo>
                    <a:pt x="0" y="21600"/>
                  </a:lnTo>
                  <a:close/>
                </a:path>
              </a:pathLst>
            </a:custGeom>
            <a:gradFill flip="none" rotWithShape="1">
              <a:gsLst>
                <a:gs pos="0">
                  <a:srgbClr val="1E73BA"/>
                </a:gs>
                <a:gs pos="100000">
                  <a:srgbClr val="005698"/>
                </a:gs>
              </a:gsLst>
              <a:lin ang="5400000" scaled="0"/>
            </a:gradFill>
            <a:ln w="25400" cap="flat">
              <a:noFill/>
              <a:miter lim="400000"/>
              <a:tailEnd type="triangle" w="med" len="med"/>
            </a:ln>
            <a:effectLst/>
          </p:spPr>
          <p:txBody>
            <a:bodyPr wrap="square" lIns="14288" tIns="14288" rIns="14288" bIns="14288" numCol="1" anchor="t">
              <a:noAutofit/>
            </a:bodyPr>
            <a:lstStyle/>
            <a:p>
              <a:pPr defTabSz="257175" hangingPunct="0">
                <a:defRPr sz="1800"/>
              </a:pPr>
              <a:endParaRPr sz="1013" b="1" kern="0">
                <a:solidFill>
                  <a:srgbClr val="FFFFFF"/>
                </a:solidFill>
                <a:latin typeface="Arial"/>
                <a:cs typeface="Arial"/>
                <a:sym typeface="Arial"/>
              </a:endParaRPr>
            </a:p>
          </p:txBody>
        </p:sp>
        <p:sp>
          <p:nvSpPr>
            <p:cNvPr id="394" name="Shape"/>
            <p:cNvSpPr/>
            <p:nvPr/>
          </p:nvSpPr>
          <p:spPr>
            <a:xfrm>
              <a:off x="4039294" y="0"/>
              <a:ext cx="1092563" cy="4322255"/>
            </a:xfrm>
            <a:custGeom>
              <a:avLst/>
              <a:gdLst/>
              <a:ahLst/>
              <a:cxnLst>
                <a:cxn ang="0">
                  <a:pos x="wd2" y="hd2"/>
                </a:cxn>
                <a:cxn ang="5400000">
                  <a:pos x="wd2" y="hd2"/>
                </a:cxn>
                <a:cxn ang="10800000">
                  <a:pos x="wd2" y="hd2"/>
                </a:cxn>
                <a:cxn ang="16200000">
                  <a:pos x="wd2" y="hd2"/>
                </a:cxn>
              </a:cxnLst>
              <a:rect l="0" t="0" r="r" b="b"/>
              <a:pathLst>
                <a:path w="21600" h="21600" extrusionOk="0">
                  <a:moveTo>
                    <a:pt x="21596" y="21600"/>
                  </a:moveTo>
                  <a:lnTo>
                    <a:pt x="21600" y="3470"/>
                  </a:lnTo>
                  <a:lnTo>
                    <a:pt x="20465" y="1958"/>
                  </a:lnTo>
                  <a:lnTo>
                    <a:pt x="19362" y="1865"/>
                  </a:lnTo>
                  <a:lnTo>
                    <a:pt x="18413" y="1217"/>
                  </a:lnTo>
                  <a:lnTo>
                    <a:pt x="17678" y="1975"/>
                  </a:lnTo>
                  <a:lnTo>
                    <a:pt x="16523" y="1994"/>
                  </a:lnTo>
                  <a:lnTo>
                    <a:pt x="15169" y="1450"/>
                  </a:lnTo>
                  <a:lnTo>
                    <a:pt x="14657" y="926"/>
                  </a:lnTo>
                  <a:lnTo>
                    <a:pt x="13131" y="40"/>
                  </a:lnTo>
                  <a:lnTo>
                    <a:pt x="10946" y="990"/>
                  </a:lnTo>
                  <a:lnTo>
                    <a:pt x="10083" y="14"/>
                  </a:lnTo>
                  <a:lnTo>
                    <a:pt x="9571" y="0"/>
                  </a:lnTo>
                  <a:lnTo>
                    <a:pt x="8756" y="1040"/>
                  </a:lnTo>
                  <a:lnTo>
                    <a:pt x="7883" y="865"/>
                  </a:lnTo>
                  <a:lnTo>
                    <a:pt x="7091" y="330"/>
                  </a:lnTo>
                  <a:lnTo>
                    <a:pt x="6514" y="478"/>
                  </a:lnTo>
                  <a:lnTo>
                    <a:pt x="5839" y="1075"/>
                  </a:lnTo>
                  <a:lnTo>
                    <a:pt x="5122" y="1635"/>
                  </a:lnTo>
                  <a:lnTo>
                    <a:pt x="3210" y="1324"/>
                  </a:lnTo>
                  <a:lnTo>
                    <a:pt x="1240" y="2194"/>
                  </a:lnTo>
                  <a:lnTo>
                    <a:pt x="974" y="2991"/>
                  </a:lnTo>
                  <a:lnTo>
                    <a:pt x="159" y="3029"/>
                  </a:lnTo>
                  <a:lnTo>
                    <a:pt x="0" y="3728"/>
                  </a:lnTo>
                  <a:lnTo>
                    <a:pt x="0" y="21600"/>
                  </a:lnTo>
                  <a:lnTo>
                    <a:pt x="21596" y="21600"/>
                  </a:lnTo>
                  <a:close/>
                </a:path>
              </a:pathLst>
            </a:custGeom>
            <a:solidFill>
              <a:srgbClr val="FFFFFF"/>
            </a:solidFill>
            <a:ln w="25400" cap="flat">
              <a:noFill/>
              <a:miter lim="400000"/>
              <a:tailEnd type="triangle" w="med" len="med"/>
            </a:ln>
            <a:effectLst/>
          </p:spPr>
          <p:txBody>
            <a:bodyPr wrap="square" lIns="14288" tIns="14288" rIns="14288" bIns="14288" numCol="1" anchor="t">
              <a:noAutofit/>
            </a:bodyPr>
            <a:lstStyle/>
            <a:p>
              <a:pPr defTabSz="257175" hangingPunct="0">
                <a:defRPr sz="1800"/>
              </a:pPr>
              <a:endParaRPr sz="1013" b="1" kern="0">
                <a:solidFill>
                  <a:srgbClr val="FFFFFF"/>
                </a:solidFill>
                <a:latin typeface="Arial"/>
                <a:cs typeface="Arial"/>
                <a:sym typeface="Arial"/>
              </a:endParaRPr>
            </a:p>
          </p:txBody>
        </p:sp>
        <p:sp>
          <p:nvSpPr>
            <p:cNvPr id="395" name="Shape"/>
            <p:cNvSpPr/>
            <p:nvPr/>
          </p:nvSpPr>
          <p:spPr>
            <a:xfrm>
              <a:off x="5130295" y="709099"/>
              <a:ext cx="4737984" cy="36131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119" y="21532"/>
                  </a:lnTo>
                  <a:lnTo>
                    <a:pt x="19729" y="21506"/>
                  </a:lnTo>
                  <a:lnTo>
                    <a:pt x="17430" y="21523"/>
                  </a:lnTo>
                  <a:lnTo>
                    <a:pt x="15869" y="21511"/>
                  </a:lnTo>
                  <a:lnTo>
                    <a:pt x="14682" y="21360"/>
                  </a:lnTo>
                  <a:lnTo>
                    <a:pt x="14348" y="21437"/>
                  </a:lnTo>
                  <a:lnTo>
                    <a:pt x="14011" y="21301"/>
                  </a:lnTo>
                  <a:lnTo>
                    <a:pt x="13397" y="21231"/>
                  </a:lnTo>
                  <a:lnTo>
                    <a:pt x="12767" y="21035"/>
                  </a:lnTo>
                  <a:lnTo>
                    <a:pt x="12419" y="21083"/>
                  </a:lnTo>
                  <a:lnTo>
                    <a:pt x="12147" y="20796"/>
                  </a:lnTo>
                  <a:lnTo>
                    <a:pt x="11928" y="20854"/>
                  </a:lnTo>
                  <a:lnTo>
                    <a:pt x="11655" y="20610"/>
                  </a:lnTo>
                  <a:lnTo>
                    <a:pt x="11283" y="20688"/>
                  </a:lnTo>
                  <a:lnTo>
                    <a:pt x="10942" y="20133"/>
                  </a:lnTo>
                  <a:lnTo>
                    <a:pt x="10490" y="19797"/>
                  </a:lnTo>
                  <a:lnTo>
                    <a:pt x="10219" y="19892"/>
                  </a:lnTo>
                  <a:lnTo>
                    <a:pt x="9979" y="19765"/>
                  </a:lnTo>
                  <a:lnTo>
                    <a:pt x="9743" y="19347"/>
                  </a:lnTo>
                  <a:lnTo>
                    <a:pt x="9502" y="19385"/>
                  </a:lnTo>
                  <a:lnTo>
                    <a:pt x="8886" y="18498"/>
                  </a:lnTo>
                  <a:lnTo>
                    <a:pt x="8621" y="17752"/>
                  </a:lnTo>
                  <a:lnTo>
                    <a:pt x="8305" y="17643"/>
                  </a:lnTo>
                  <a:lnTo>
                    <a:pt x="7828" y="16359"/>
                  </a:lnTo>
                  <a:lnTo>
                    <a:pt x="7478" y="16320"/>
                  </a:lnTo>
                  <a:lnTo>
                    <a:pt x="6991" y="14903"/>
                  </a:lnTo>
                  <a:lnTo>
                    <a:pt x="6672" y="14984"/>
                  </a:lnTo>
                  <a:lnTo>
                    <a:pt x="6281" y="13613"/>
                  </a:lnTo>
                  <a:lnTo>
                    <a:pt x="6035" y="13135"/>
                  </a:lnTo>
                  <a:lnTo>
                    <a:pt x="5405" y="12208"/>
                  </a:lnTo>
                  <a:lnTo>
                    <a:pt x="5182" y="11259"/>
                  </a:lnTo>
                  <a:lnTo>
                    <a:pt x="4894" y="11254"/>
                  </a:lnTo>
                  <a:lnTo>
                    <a:pt x="4540" y="10239"/>
                  </a:lnTo>
                  <a:lnTo>
                    <a:pt x="4356" y="10020"/>
                  </a:lnTo>
                  <a:lnTo>
                    <a:pt x="3970" y="8177"/>
                  </a:lnTo>
                  <a:lnTo>
                    <a:pt x="3556" y="6853"/>
                  </a:lnTo>
                  <a:lnTo>
                    <a:pt x="3403" y="7160"/>
                  </a:lnTo>
                  <a:lnTo>
                    <a:pt x="3154" y="7200"/>
                  </a:lnTo>
                  <a:lnTo>
                    <a:pt x="2820" y="5343"/>
                  </a:lnTo>
                  <a:lnTo>
                    <a:pt x="2365" y="3865"/>
                  </a:lnTo>
                  <a:lnTo>
                    <a:pt x="2181" y="3914"/>
                  </a:lnTo>
                  <a:lnTo>
                    <a:pt x="1739" y="2455"/>
                  </a:lnTo>
                  <a:lnTo>
                    <a:pt x="1450" y="2727"/>
                  </a:lnTo>
                  <a:lnTo>
                    <a:pt x="1060" y="1871"/>
                  </a:lnTo>
                  <a:lnTo>
                    <a:pt x="832" y="2229"/>
                  </a:lnTo>
                  <a:lnTo>
                    <a:pt x="558" y="2267"/>
                  </a:lnTo>
                  <a:lnTo>
                    <a:pt x="0" y="0"/>
                  </a:lnTo>
                  <a:lnTo>
                    <a:pt x="0" y="21600"/>
                  </a:lnTo>
                  <a:lnTo>
                    <a:pt x="21600" y="21600"/>
                  </a:lnTo>
                  <a:close/>
                </a:path>
              </a:pathLst>
            </a:custGeom>
            <a:gradFill flip="none" rotWithShape="1">
              <a:gsLst>
                <a:gs pos="0">
                  <a:srgbClr val="F4784C"/>
                </a:gs>
                <a:gs pos="100000">
                  <a:srgbClr val="D32700"/>
                </a:gs>
              </a:gsLst>
              <a:lin ang="5400000" scaled="0"/>
            </a:gradFill>
            <a:ln w="25400" cap="flat">
              <a:noFill/>
              <a:miter lim="400000"/>
            </a:ln>
            <a:effectLst/>
          </p:spPr>
          <p:txBody>
            <a:bodyPr wrap="square" lIns="21431" tIns="21431" rIns="21431" bIns="21431" numCol="1" anchor="t">
              <a:noAutofit/>
            </a:bodyPr>
            <a:lstStyle/>
            <a:p>
              <a:pPr defTabSz="257175" hangingPunct="0">
                <a:defRPr sz="1600" b="0"/>
              </a:pPr>
              <a:endParaRPr sz="900" kern="0">
                <a:solidFill>
                  <a:srgbClr val="FFFFFF"/>
                </a:solidFill>
                <a:latin typeface="Arial"/>
                <a:cs typeface="Arial"/>
                <a:sym typeface="Arial"/>
              </a:endParaRPr>
            </a:p>
          </p:txBody>
        </p:sp>
      </p:grpSp>
      <p:sp>
        <p:nvSpPr>
          <p:cNvPr id="397" name="Northern Hemisphere Summer Temperatures Have Shifted"/>
          <p:cNvSpPr txBox="1">
            <a:spLocks noGrp="1"/>
          </p:cNvSpPr>
          <p:nvPr>
            <p:ph type="title"/>
          </p:nvPr>
        </p:nvSpPr>
        <p:spPr>
          <a:xfrm>
            <a:off x="53435" y="294313"/>
            <a:ext cx="9037130" cy="928206"/>
          </a:xfrm>
          <a:prstGeom prst="rect">
            <a:avLst/>
          </a:prstGeom>
        </p:spPr>
        <p:txBody>
          <a:bodyPr>
            <a:noAutofit/>
          </a:bodyPr>
          <a:lstStyle/>
          <a:p>
            <a:pPr>
              <a:lnSpc>
                <a:spcPct val="80000"/>
              </a:lnSpc>
            </a:pPr>
            <a:r>
              <a:rPr sz="4800" b="1" dirty="0">
                <a:solidFill>
                  <a:schemeClr val="bg1"/>
                </a:solidFill>
                <a:latin typeface="+mn-lt"/>
              </a:rPr>
              <a:t>Northern Hemisphere Summer Temperatures Have Shifted</a:t>
            </a:r>
          </a:p>
        </p:txBody>
      </p:sp>
      <p:sp>
        <p:nvSpPr>
          <p:cNvPr id="398" name="1951 – 1980"/>
          <p:cNvSpPr txBox="1">
            <a:spLocks noGrp="1"/>
          </p:cNvSpPr>
          <p:nvPr>
            <p:ph type="body" sz="quarter" idx="1"/>
          </p:nvPr>
        </p:nvSpPr>
        <p:spPr>
          <a:xfrm>
            <a:off x="674741" y="1429186"/>
            <a:ext cx="7794518" cy="571500"/>
          </a:xfrm>
          <a:prstGeom prst="rect">
            <a:avLst/>
          </a:prstGeom>
        </p:spPr>
        <p:txBody>
          <a:bodyPr>
            <a:normAutofit/>
          </a:bodyPr>
          <a:lstStyle/>
          <a:p>
            <a:pPr marL="0" indent="0">
              <a:buNone/>
            </a:pPr>
            <a:r>
              <a:rPr sz="2400" b="1" dirty="0">
                <a:solidFill>
                  <a:schemeClr val="accent3"/>
                </a:solidFill>
              </a:rPr>
              <a:t>1951 – 1980</a:t>
            </a:r>
          </a:p>
        </p:txBody>
      </p:sp>
      <p:sp>
        <p:nvSpPr>
          <p:cNvPr id="399" name="Frequency of Occurrence"/>
          <p:cNvSpPr txBox="1"/>
          <p:nvPr/>
        </p:nvSpPr>
        <p:spPr>
          <a:xfrm rot="16200000">
            <a:off x="-502386" y="3528036"/>
            <a:ext cx="1776129"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Frequency of Occurrence</a:t>
            </a:r>
          </a:p>
        </p:txBody>
      </p:sp>
      <p:sp>
        <p:nvSpPr>
          <p:cNvPr id="400" name="Data: James Hansen and Makiko Sato, July 2020"/>
          <p:cNvSpPr txBox="1"/>
          <p:nvPr/>
        </p:nvSpPr>
        <p:spPr>
          <a:xfrm>
            <a:off x="514350" y="5743574"/>
            <a:ext cx="2019785" cy="132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b">
            <a:spAutoFit/>
          </a:bodyPr>
          <a:lstStyle>
            <a:lvl1pPr>
              <a:defRPr sz="1200"/>
            </a:lvl1pPr>
          </a:lstStyle>
          <a:p>
            <a:pPr defTabSz="257175" hangingPunct="0">
              <a:defRPr/>
            </a:pPr>
            <a:r>
              <a:rPr sz="675" b="1" kern="0" dirty="0">
                <a:solidFill>
                  <a:srgbClr val="FFFFFF">
                    <a:alpha val="50000"/>
                  </a:srgbClr>
                </a:solidFill>
                <a:latin typeface="Arial"/>
                <a:cs typeface="Arial"/>
                <a:sym typeface="Arial"/>
              </a:rPr>
              <a:t>Data: James Hansen and Makiko Sato, July 2020</a:t>
            </a:r>
          </a:p>
        </p:txBody>
      </p:sp>
      <p:sp>
        <p:nvSpPr>
          <p:cNvPr id="401" name="Deviation from Mean"/>
          <p:cNvSpPr txBox="1"/>
          <p:nvPr/>
        </p:nvSpPr>
        <p:spPr>
          <a:xfrm>
            <a:off x="3821454" y="5455943"/>
            <a:ext cx="144751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Deviation from Mean</a:t>
            </a:r>
          </a:p>
        </p:txBody>
      </p:sp>
      <p:sp>
        <p:nvSpPr>
          <p:cNvPr id="402" name="0"/>
          <p:cNvSpPr txBox="1"/>
          <p:nvPr/>
        </p:nvSpPr>
        <p:spPr>
          <a:xfrm>
            <a:off x="4529278"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0</a:t>
            </a:r>
          </a:p>
        </p:txBody>
      </p:sp>
      <p:sp>
        <p:nvSpPr>
          <p:cNvPr id="403" name="1"/>
          <p:cNvSpPr txBox="1"/>
          <p:nvPr/>
        </p:nvSpPr>
        <p:spPr>
          <a:xfrm>
            <a:off x="5234723"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1</a:t>
            </a:r>
          </a:p>
        </p:txBody>
      </p:sp>
      <p:sp>
        <p:nvSpPr>
          <p:cNvPr id="404" name="2"/>
          <p:cNvSpPr txBox="1"/>
          <p:nvPr/>
        </p:nvSpPr>
        <p:spPr>
          <a:xfrm>
            <a:off x="5940169"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2</a:t>
            </a:r>
          </a:p>
        </p:txBody>
      </p:sp>
      <p:sp>
        <p:nvSpPr>
          <p:cNvPr id="405" name="3"/>
          <p:cNvSpPr txBox="1"/>
          <p:nvPr/>
        </p:nvSpPr>
        <p:spPr>
          <a:xfrm>
            <a:off x="6645614"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3</a:t>
            </a:r>
          </a:p>
        </p:txBody>
      </p:sp>
      <p:sp>
        <p:nvSpPr>
          <p:cNvPr id="406" name="4"/>
          <p:cNvSpPr txBox="1"/>
          <p:nvPr/>
        </p:nvSpPr>
        <p:spPr>
          <a:xfrm>
            <a:off x="7351059"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4</a:t>
            </a:r>
          </a:p>
        </p:txBody>
      </p:sp>
      <p:sp>
        <p:nvSpPr>
          <p:cNvPr id="407" name="5"/>
          <p:cNvSpPr txBox="1"/>
          <p:nvPr/>
        </p:nvSpPr>
        <p:spPr>
          <a:xfrm>
            <a:off x="8056505"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5</a:t>
            </a:r>
          </a:p>
        </p:txBody>
      </p:sp>
      <p:sp>
        <p:nvSpPr>
          <p:cNvPr id="408" name="-1"/>
          <p:cNvSpPr txBox="1"/>
          <p:nvPr/>
        </p:nvSpPr>
        <p:spPr>
          <a:xfrm>
            <a:off x="3799788"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-1</a:t>
            </a:r>
          </a:p>
        </p:txBody>
      </p:sp>
      <p:sp>
        <p:nvSpPr>
          <p:cNvPr id="409" name="-2"/>
          <p:cNvSpPr txBox="1"/>
          <p:nvPr/>
        </p:nvSpPr>
        <p:spPr>
          <a:xfrm>
            <a:off x="3094343"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-2</a:t>
            </a:r>
          </a:p>
        </p:txBody>
      </p:sp>
      <p:sp>
        <p:nvSpPr>
          <p:cNvPr id="410" name="-3"/>
          <p:cNvSpPr txBox="1"/>
          <p:nvPr/>
        </p:nvSpPr>
        <p:spPr>
          <a:xfrm>
            <a:off x="2379968"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-3</a:t>
            </a:r>
          </a:p>
        </p:txBody>
      </p:sp>
      <p:sp>
        <p:nvSpPr>
          <p:cNvPr id="411" name="-4"/>
          <p:cNvSpPr txBox="1"/>
          <p:nvPr/>
        </p:nvSpPr>
        <p:spPr>
          <a:xfrm>
            <a:off x="1665593"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dirty="0">
                <a:solidFill>
                  <a:srgbClr val="FFFFFF"/>
                </a:solidFill>
                <a:latin typeface="Arial"/>
                <a:cs typeface="Arial"/>
                <a:sym typeface="Arial"/>
              </a:rPr>
              <a:t>-4</a:t>
            </a:r>
          </a:p>
        </p:txBody>
      </p:sp>
      <p:sp>
        <p:nvSpPr>
          <p:cNvPr id="412" name="-5"/>
          <p:cNvSpPr txBox="1"/>
          <p:nvPr/>
        </p:nvSpPr>
        <p:spPr>
          <a:xfrm>
            <a:off x="986937"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-5</a:t>
            </a:r>
          </a:p>
        </p:txBody>
      </p:sp>
      <p:sp>
        <p:nvSpPr>
          <p:cNvPr id="413" name="Square"/>
          <p:cNvSpPr/>
          <p:nvPr/>
        </p:nvSpPr>
        <p:spPr>
          <a:xfrm>
            <a:off x="1257300" y="2271713"/>
            <a:ext cx="171450" cy="171450"/>
          </a:xfrm>
          <a:prstGeom prst="rect">
            <a:avLst/>
          </a:prstGeom>
          <a:gradFill>
            <a:gsLst>
              <a:gs pos="0">
                <a:srgbClr val="1E73BA"/>
              </a:gs>
              <a:gs pos="100000">
                <a:srgbClr val="005698"/>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14" name="Cooler than average"/>
          <p:cNvSpPr txBox="1"/>
          <p:nvPr/>
        </p:nvSpPr>
        <p:spPr>
          <a:xfrm>
            <a:off x="1543050" y="2271713"/>
            <a:ext cx="141545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Cooler than average</a:t>
            </a:r>
          </a:p>
        </p:txBody>
      </p:sp>
      <p:sp>
        <p:nvSpPr>
          <p:cNvPr id="415" name="Square"/>
          <p:cNvSpPr/>
          <p:nvPr/>
        </p:nvSpPr>
        <p:spPr>
          <a:xfrm>
            <a:off x="1257300" y="2536031"/>
            <a:ext cx="171450" cy="171450"/>
          </a:xfrm>
          <a:prstGeom prst="rect">
            <a:avLst/>
          </a:prstGeom>
          <a:solidFill>
            <a:srgbClr val="FFFFFF"/>
          </a:soli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16" name="Average"/>
          <p:cNvSpPr txBox="1"/>
          <p:nvPr/>
        </p:nvSpPr>
        <p:spPr>
          <a:xfrm>
            <a:off x="1543050" y="2536031"/>
            <a:ext cx="597922"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Average</a:t>
            </a:r>
          </a:p>
        </p:txBody>
      </p:sp>
      <p:sp>
        <p:nvSpPr>
          <p:cNvPr id="417" name="Square"/>
          <p:cNvSpPr/>
          <p:nvPr/>
        </p:nvSpPr>
        <p:spPr>
          <a:xfrm>
            <a:off x="1257300" y="2807494"/>
            <a:ext cx="171450" cy="171450"/>
          </a:xfrm>
          <a:prstGeom prst="rect">
            <a:avLst/>
          </a:prstGeom>
          <a:gradFill>
            <a:gsLst>
              <a:gs pos="0">
                <a:srgbClr val="F4784C"/>
              </a:gs>
              <a:gs pos="100000">
                <a:srgbClr val="D32700"/>
              </a:gs>
            </a:gsLst>
            <a:lin ang="5400000"/>
          </a:gradFill>
          <a:ln w="25400">
            <a:miter lim="400000"/>
          </a:ln>
        </p:spPr>
        <p:txBody>
          <a:bodyPr lIns="21431" tIns="21431" rIns="21431" bIns="21431"/>
          <a:lstStyle/>
          <a:p>
            <a:pPr defTabSz="257175" hangingPunct="0">
              <a:defRPr/>
            </a:pPr>
            <a:endParaRPr sz="1125" b="1" kern="0">
              <a:solidFill>
                <a:srgbClr val="FFFFFF"/>
              </a:solidFill>
              <a:latin typeface="Arial"/>
              <a:cs typeface="Arial"/>
              <a:sym typeface="Arial"/>
            </a:endParaRPr>
          </a:p>
        </p:txBody>
      </p:sp>
      <p:sp>
        <p:nvSpPr>
          <p:cNvPr id="418" name="Warmer than average"/>
          <p:cNvSpPr txBox="1"/>
          <p:nvPr/>
        </p:nvSpPr>
        <p:spPr>
          <a:xfrm>
            <a:off x="1543050" y="2807494"/>
            <a:ext cx="149560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Warmer than average</a:t>
            </a:r>
          </a:p>
        </p:txBody>
      </p:sp>
      <p:sp>
        <p:nvSpPr>
          <p:cNvPr id="419" name="Baseline (1951 - 1980) mean"/>
          <p:cNvSpPr txBox="1"/>
          <p:nvPr/>
        </p:nvSpPr>
        <p:spPr>
          <a:xfrm>
            <a:off x="5950744" y="2271713"/>
            <a:ext cx="1944444"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dirty="0">
                <a:solidFill>
                  <a:srgbClr val="FFFFFF"/>
                </a:solidFill>
                <a:latin typeface="Arial"/>
                <a:cs typeface="Arial"/>
                <a:sym typeface="Arial"/>
              </a:rPr>
              <a:t>Baseline (1951 - 1980) mean</a:t>
            </a:r>
          </a:p>
        </p:txBody>
      </p:sp>
      <p:sp>
        <p:nvSpPr>
          <p:cNvPr id="420" name="Line"/>
          <p:cNvSpPr/>
          <p:nvPr/>
        </p:nvSpPr>
        <p:spPr>
          <a:xfrm>
            <a:off x="5457826" y="2350294"/>
            <a:ext cx="357857" cy="0"/>
          </a:xfrm>
          <a:prstGeom prst="line">
            <a:avLst/>
          </a:prstGeom>
          <a:ln w="63500">
            <a:solidFill>
              <a:srgbClr val="78A30E"/>
            </a:solidFill>
            <a:miter lim="400000"/>
          </a:ln>
          <a:effectLst>
            <a:outerShdw blurRad="76200" dist="38100" dir="5400000" rotWithShape="0">
              <a:srgbClr val="000000">
                <a:alpha val="80000"/>
              </a:srgbClr>
            </a:outerShdw>
          </a:effectLst>
        </p:spPr>
        <p:txBody>
          <a:bodyPr lIns="0" tIns="0" rIns="0" bIns="0"/>
          <a:lstStyle/>
          <a:p>
            <a:pPr defTabSz="257175" hangingPunct="0">
              <a:defRPr sz="1200" b="0">
                <a:solidFill>
                  <a:srgbClr val="000000"/>
                </a:solidFill>
              </a:defRPr>
            </a:pPr>
            <a:endParaRPr sz="675" kern="0">
              <a:solidFill>
                <a:srgbClr val="000000"/>
              </a:solidFill>
              <a:latin typeface="Arial"/>
              <a:cs typeface="Arial"/>
              <a:sym typeface="Arial"/>
            </a:endParaRPr>
          </a:p>
        </p:txBody>
      </p:sp>
      <p:sp>
        <p:nvSpPr>
          <p:cNvPr id="421" name="6"/>
          <p:cNvSpPr txBox="1"/>
          <p:nvPr/>
        </p:nvSpPr>
        <p:spPr>
          <a:xfrm>
            <a:off x="8744106"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6</a:t>
            </a:r>
          </a:p>
        </p:txBody>
      </p:sp>
      <p:sp>
        <p:nvSpPr>
          <p:cNvPr id="422" name="Shape"/>
          <p:cNvSpPr/>
          <p:nvPr/>
        </p:nvSpPr>
        <p:spPr>
          <a:xfrm>
            <a:off x="984105" y="2706807"/>
            <a:ext cx="7823264" cy="2371154"/>
          </a:xfrm>
          <a:custGeom>
            <a:avLst/>
            <a:gdLst/>
            <a:ahLst/>
            <a:cxnLst>
              <a:cxn ang="0">
                <a:pos x="wd2" y="hd2"/>
              </a:cxn>
              <a:cxn ang="5400000">
                <a:pos x="wd2" y="hd2"/>
              </a:cxn>
              <a:cxn ang="10800000">
                <a:pos x="wd2" y="hd2"/>
              </a:cxn>
              <a:cxn ang="16200000">
                <a:pos x="wd2" y="hd2"/>
              </a:cxn>
            </a:cxnLst>
            <a:rect l="0" t="0" r="r" b="b"/>
            <a:pathLst>
              <a:path w="21600" h="21494" extrusionOk="0">
                <a:moveTo>
                  <a:pt x="0" y="21494"/>
                </a:moveTo>
                <a:lnTo>
                  <a:pt x="3683" y="21440"/>
                </a:lnTo>
                <a:cubicBezTo>
                  <a:pt x="4369" y="21600"/>
                  <a:pt x="5055" y="20969"/>
                  <a:pt x="5626" y="19649"/>
                </a:cubicBezTo>
                <a:cubicBezTo>
                  <a:pt x="6105" y="18543"/>
                  <a:pt x="6457" y="17091"/>
                  <a:pt x="6768" y="15513"/>
                </a:cubicBezTo>
                <a:cubicBezTo>
                  <a:pt x="7083" y="13913"/>
                  <a:pt x="7360" y="12172"/>
                  <a:pt x="7626" y="10393"/>
                </a:cubicBezTo>
                <a:cubicBezTo>
                  <a:pt x="8064" y="7459"/>
                  <a:pt x="8495" y="4364"/>
                  <a:pt x="9077" y="1707"/>
                </a:cubicBezTo>
                <a:cubicBezTo>
                  <a:pt x="9227" y="1023"/>
                  <a:pt x="9572" y="0"/>
                  <a:pt x="9908" y="0"/>
                </a:cubicBezTo>
                <a:moveTo>
                  <a:pt x="9908" y="0"/>
                </a:moveTo>
                <a:cubicBezTo>
                  <a:pt x="10238" y="259"/>
                  <a:pt x="10466" y="1163"/>
                  <a:pt x="10659" y="2080"/>
                </a:cubicBezTo>
                <a:cubicBezTo>
                  <a:pt x="11285" y="5053"/>
                  <a:pt x="11753" y="8491"/>
                  <a:pt x="12259" y="11707"/>
                </a:cubicBezTo>
                <a:cubicBezTo>
                  <a:pt x="12761" y="14890"/>
                  <a:pt x="13308" y="17867"/>
                  <a:pt x="14230" y="19727"/>
                </a:cubicBezTo>
                <a:cubicBezTo>
                  <a:pt x="14755" y="20788"/>
                  <a:pt x="15353" y="21354"/>
                  <a:pt x="15960" y="21361"/>
                </a:cubicBezTo>
                <a:lnTo>
                  <a:pt x="21600" y="21429"/>
                </a:lnTo>
              </a:path>
            </a:pathLst>
          </a:custGeom>
          <a:ln w="63500">
            <a:solidFill>
              <a:srgbClr val="7FB813"/>
            </a:solidFill>
            <a:miter lim="400000"/>
          </a:ln>
          <a:effectLst>
            <a:outerShdw blurRad="38100" dist="38100" dir="5400000" rotWithShape="0">
              <a:srgbClr val="000000">
                <a:alpha val="70000"/>
              </a:srgbClr>
            </a:outerShdw>
          </a:effectLst>
        </p:spPr>
        <p:txBody>
          <a:bodyPr lIns="0" tIns="0" rIns="0" bIns="0"/>
          <a:lstStyle/>
          <a:p>
            <a:pPr defTabSz="257175" hangingPunct="0">
              <a:defRPr/>
            </a:pPr>
            <a:endParaRPr sz="1125" b="1" kern="0">
              <a:solidFill>
                <a:srgbClr val="FFFFFF"/>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6" name="2D Column Chart"/>
          <p:cNvGraphicFramePr/>
          <p:nvPr>
            <p:extLst>
              <p:ext uri="{D42A27DB-BD31-4B8C-83A1-F6EECF244321}">
                <p14:modId xmlns:p14="http://schemas.microsoft.com/office/powerpoint/2010/main" val="2838766310"/>
              </p:ext>
            </p:extLst>
          </p:nvPr>
        </p:nvGraphicFramePr>
        <p:xfrm>
          <a:off x="713091" y="1932241"/>
          <a:ext cx="8126730" cy="3266123"/>
        </p:xfrm>
        <a:graphic>
          <a:graphicData uri="http://schemas.openxmlformats.org/drawingml/2006/chart">
            <c:chart xmlns:c="http://schemas.openxmlformats.org/drawingml/2006/chart" xmlns:r="http://schemas.openxmlformats.org/officeDocument/2006/relationships" r:id="rId3"/>
          </a:graphicData>
        </a:graphic>
      </p:graphicFrame>
      <p:sp>
        <p:nvSpPr>
          <p:cNvPr id="428" name="Deviation from Mean"/>
          <p:cNvSpPr txBox="1"/>
          <p:nvPr/>
        </p:nvSpPr>
        <p:spPr>
          <a:xfrm>
            <a:off x="3821454" y="5455943"/>
            <a:ext cx="144751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Deviation from Mean</a:t>
            </a:r>
          </a:p>
        </p:txBody>
      </p:sp>
      <p:sp>
        <p:nvSpPr>
          <p:cNvPr id="429" name="0"/>
          <p:cNvSpPr txBox="1"/>
          <p:nvPr/>
        </p:nvSpPr>
        <p:spPr>
          <a:xfrm>
            <a:off x="4529278"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0</a:t>
            </a:r>
          </a:p>
        </p:txBody>
      </p:sp>
      <p:sp>
        <p:nvSpPr>
          <p:cNvPr id="430" name="1"/>
          <p:cNvSpPr txBox="1"/>
          <p:nvPr/>
        </p:nvSpPr>
        <p:spPr>
          <a:xfrm>
            <a:off x="5234723"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1</a:t>
            </a:r>
          </a:p>
        </p:txBody>
      </p:sp>
      <p:sp>
        <p:nvSpPr>
          <p:cNvPr id="431" name="2"/>
          <p:cNvSpPr txBox="1"/>
          <p:nvPr/>
        </p:nvSpPr>
        <p:spPr>
          <a:xfrm>
            <a:off x="5940169"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2</a:t>
            </a:r>
          </a:p>
        </p:txBody>
      </p:sp>
      <p:sp>
        <p:nvSpPr>
          <p:cNvPr id="432" name="3"/>
          <p:cNvSpPr txBox="1"/>
          <p:nvPr/>
        </p:nvSpPr>
        <p:spPr>
          <a:xfrm>
            <a:off x="6645614"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3</a:t>
            </a:r>
          </a:p>
        </p:txBody>
      </p:sp>
      <p:sp>
        <p:nvSpPr>
          <p:cNvPr id="433" name="4"/>
          <p:cNvSpPr txBox="1"/>
          <p:nvPr/>
        </p:nvSpPr>
        <p:spPr>
          <a:xfrm>
            <a:off x="7351059"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4</a:t>
            </a:r>
          </a:p>
        </p:txBody>
      </p:sp>
      <p:sp>
        <p:nvSpPr>
          <p:cNvPr id="434" name="5"/>
          <p:cNvSpPr txBox="1"/>
          <p:nvPr/>
        </p:nvSpPr>
        <p:spPr>
          <a:xfrm>
            <a:off x="8056505"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5</a:t>
            </a:r>
          </a:p>
        </p:txBody>
      </p:sp>
      <p:sp>
        <p:nvSpPr>
          <p:cNvPr id="435" name="-1"/>
          <p:cNvSpPr txBox="1"/>
          <p:nvPr/>
        </p:nvSpPr>
        <p:spPr>
          <a:xfrm>
            <a:off x="3799788"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-1</a:t>
            </a:r>
          </a:p>
        </p:txBody>
      </p:sp>
      <p:sp>
        <p:nvSpPr>
          <p:cNvPr id="436" name="-2"/>
          <p:cNvSpPr txBox="1"/>
          <p:nvPr/>
        </p:nvSpPr>
        <p:spPr>
          <a:xfrm>
            <a:off x="3094343"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-2</a:t>
            </a:r>
          </a:p>
        </p:txBody>
      </p:sp>
      <p:sp>
        <p:nvSpPr>
          <p:cNvPr id="437" name="-3"/>
          <p:cNvSpPr txBox="1"/>
          <p:nvPr/>
        </p:nvSpPr>
        <p:spPr>
          <a:xfrm>
            <a:off x="2379968"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-3</a:t>
            </a:r>
          </a:p>
        </p:txBody>
      </p:sp>
      <p:sp>
        <p:nvSpPr>
          <p:cNvPr id="438" name="-4"/>
          <p:cNvSpPr txBox="1"/>
          <p:nvPr/>
        </p:nvSpPr>
        <p:spPr>
          <a:xfrm>
            <a:off x="1665593"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-4</a:t>
            </a:r>
          </a:p>
        </p:txBody>
      </p:sp>
      <p:sp>
        <p:nvSpPr>
          <p:cNvPr id="439" name="-5"/>
          <p:cNvSpPr txBox="1"/>
          <p:nvPr/>
        </p:nvSpPr>
        <p:spPr>
          <a:xfrm>
            <a:off x="986937"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-5</a:t>
            </a:r>
          </a:p>
        </p:txBody>
      </p:sp>
      <p:sp>
        <p:nvSpPr>
          <p:cNvPr id="440" name="Square"/>
          <p:cNvSpPr/>
          <p:nvPr/>
        </p:nvSpPr>
        <p:spPr>
          <a:xfrm>
            <a:off x="1257300" y="2271713"/>
            <a:ext cx="171450" cy="171450"/>
          </a:xfrm>
          <a:prstGeom prst="rect">
            <a:avLst/>
          </a:prstGeom>
          <a:gradFill>
            <a:gsLst>
              <a:gs pos="0">
                <a:srgbClr val="1E73BA"/>
              </a:gs>
              <a:gs pos="100000">
                <a:srgbClr val="005698"/>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41" name="Cooler than average"/>
          <p:cNvSpPr txBox="1"/>
          <p:nvPr/>
        </p:nvSpPr>
        <p:spPr>
          <a:xfrm>
            <a:off x="1543050" y="2271713"/>
            <a:ext cx="141545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Cooler than average</a:t>
            </a:r>
          </a:p>
        </p:txBody>
      </p:sp>
      <p:sp>
        <p:nvSpPr>
          <p:cNvPr id="442" name="Square"/>
          <p:cNvSpPr/>
          <p:nvPr/>
        </p:nvSpPr>
        <p:spPr>
          <a:xfrm>
            <a:off x="1257300" y="2536031"/>
            <a:ext cx="171450" cy="171450"/>
          </a:xfrm>
          <a:prstGeom prst="rect">
            <a:avLst/>
          </a:prstGeom>
          <a:solidFill>
            <a:srgbClr val="FFFFFF"/>
          </a:soli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43" name="Average"/>
          <p:cNvSpPr txBox="1"/>
          <p:nvPr/>
        </p:nvSpPr>
        <p:spPr>
          <a:xfrm>
            <a:off x="1543050" y="2536031"/>
            <a:ext cx="597922"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Average</a:t>
            </a:r>
          </a:p>
        </p:txBody>
      </p:sp>
      <p:sp>
        <p:nvSpPr>
          <p:cNvPr id="444" name="Square"/>
          <p:cNvSpPr/>
          <p:nvPr/>
        </p:nvSpPr>
        <p:spPr>
          <a:xfrm>
            <a:off x="1257300" y="2807494"/>
            <a:ext cx="171450" cy="171450"/>
          </a:xfrm>
          <a:prstGeom prst="rect">
            <a:avLst/>
          </a:prstGeom>
          <a:gradFill>
            <a:gsLst>
              <a:gs pos="0">
                <a:srgbClr val="F4784C"/>
              </a:gs>
              <a:gs pos="100000">
                <a:srgbClr val="D32700"/>
              </a:gs>
            </a:gsLst>
            <a:lin ang="5400000"/>
          </a:gradFill>
          <a:ln w="25400">
            <a:miter lim="400000"/>
          </a:ln>
        </p:spPr>
        <p:txBody>
          <a:bodyPr lIns="21431" tIns="21431" rIns="21431" bIns="21431"/>
          <a:lstStyle/>
          <a:p>
            <a:pPr defTabSz="257175" hangingPunct="0">
              <a:defRPr/>
            </a:pPr>
            <a:endParaRPr sz="1125" b="1" kern="0">
              <a:solidFill>
                <a:srgbClr val="FFFFFF"/>
              </a:solidFill>
              <a:latin typeface="Arial"/>
              <a:cs typeface="Arial"/>
              <a:sym typeface="Arial"/>
            </a:endParaRPr>
          </a:p>
        </p:txBody>
      </p:sp>
      <p:sp>
        <p:nvSpPr>
          <p:cNvPr id="445" name="Warmer than average"/>
          <p:cNvSpPr txBox="1"/>
          <p:nvPr/>
        </p:nvSpPr>
        <p:spPr>
          <a:xfrm>
            <a:off x="1543050" y="2807494"/>
            <a:ext cx="149560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Warmer than average</a:t>
            </a:r>
          </a:p>
        </p:txBody>
      </p:sp>
      <p:sp>
        <p:nvSpPr>
          <p:cNvPr id="446" name="Baseline (1951 - 1980) mean"/>
          <p:cNvSpPr txBox="1"/>
          <p:nvPr/>
        </p:nvSpPr>
        <p:spPr>
          <a:xfrm>
            <a:off x="5950744" y="2271713"/>
            <a:ext cx="1944444"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Baseline (1951 - 1980) mean</a:t>
            </a:r>
          </a:p>
        </p:txBody>
      </p:sp>
      <p:sp>
        <p:nvSpPr>
          <p:cNvPr id="447" name="Line"/>
          <p:cNvSpPr/>
          <p:nvPr/>
        </p:nvSpPr>
        <p:spPr>
          <a:xfrm>
            <a:off x="5457826" y="2350294"/>
            <a:ext cx="357857" cy="0"/>
          </a:xfrm>
          <a:prstGeom prst="line">
            <a:avLst/>
          </a:prstGeom>
          <a:ln w="63500">
            <a:solidFill>
              <a:srgbClr val="78A30E"/>
            </a:solidFill>
            <a:miter lim="400000"/>
          </a:ln>
          <a:effectLst>
            <a:outerShdw blurRad="76200" dist="38100" dir="5400000" rotWithShape="0">
              <a:srgbClr val="000000">
                <a:alpha val="80000"/>
              </a:srgbClr>
            </a:outerShdw>
          </a:effectLst>
        </p:spPr>
        <p:txBody>
          <a:bodyPr lIns="0" tIns="0" rIns="0" bIns="0"/>
          <a:lstStyle/>
          <a:p>
            <a:pPr defTabSz="257175" hangingPunct="0">
              <a:defRPr sz="1200" b="0">
                <a:solidFill>
                  <a:srgbClr val="000000"/>
                </a:solidFill>
              </a:defRPr>
            </a:pPr>
            <a:endParaRPr sz="675" kern="0">
              <a:solidFill>
                <a:srgbClr val="000000"/>
              </a:solidFill>
              <a:latin typeface="Arial"/>
              <a:cs typeface="Arial"/>
              <a:sym typeface="Arial"/>
            </a:endParaRPr>
          </a:p>
        </p:txBody>
      </p:sp>
      <p:sp>
        <p:nvSpPr>
          <p:cNvPr id="448" name="Square"/>
          <p:cNvSpPr/>
          <p:nvPr/>
        </p:nvSpPr>
        <p:spPr>
          <a:xfrm>
            <a:off x="1257300" y="3064669"/>
            <a:ext cx="171450" cy="171450"/>
          </a:xfrm>
          <a:prstGeom prst="rect">
            <a:avLst/>
          </a:prstGeom>
          <a:gradFill>
            <a:gsLst>
              <a:gs pos="0">
                <a:srgbClr val="6D0F06"/>
              </a:gs>
              <a:gs pos="100000">
                <a:srgbClr val="670809"/>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49" name="Extremely hot"/>
          <p:cNvSpPr txBox="1"/>
          <p:nvPr/>
        </p:nvSpPr>
        <p:spPr>
          <a:xfrm>
            <a:off x="1543050" y="3064669"/>
            <a:ext cx="982642"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Extremely hot</a:t>
            </a:r>
          </a:p>
        </p:txBody>
      </p:sp>
      <p:sp>
        <p:nvSpPr>
          <p:cNvPr id="450" name="Frequency of Occurrence"/>
          <p:cNvSpPr txBox="1"/>
          <p:nvPr/>
        </p:nvSpPr>
        <p:spPr>
          <a:xfrm rot="16200000">
            <a:off x="-502386" y="3528036"/>
            <a:ext cx="1776129"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Frequency of Occurrence</a:t>
            </a:r>
          </a:p>
        </p:txBody>
      </p:sp>
      <p:sp>
        <p:nvSpPr>
          <p:cNvPr id="451" name="6"/>
          <p:cNvSpPr txBox="1"/>
          <p:nvPr/>
        </p:nvSpPr>
        <p:spPr>
          <a:xfrm>
            <a:off x="8744106"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6</a:t>
            </a:r>
          </a:p>
        </p:txBody>
      </p:sp>
      <p:sp>
        <p:nvSpPr>
          <p:cNvPr id="452" name="Data: James Hansen and Makiko Sato, July 2020"/>
          <p:cNvSpPr txBox="1"/>
          <p:nvPr/>
        </p:nvSpPr>
        <p:spPr>
          <a:xfrm>
            <a:off x="514350" y="5743574"/>
            <a:ext cx="2019785" cy="132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b">
            <a:spAutoFit/>
          </a:bodyPr>
          <a:lstStyle>
            <a:lvl1pPr>
              <a:defRPr sz="1200">
                <a:solidFill>
                  <a:srgbClr val="5D6464"/>
                </a:solidFill>
              </a:defRPr>
            </a:lvl1pPr>
          </a:lstStyle>
          <a:p>
            <a:pPr defTabSz="257175" hangingPunct="0">
              <a:defRPr/>
            </a:pPr>
            <a:r>
              <a:rPr sz="675" b="1" kern="0" dirty="0">
                <a:solidFill>
                  <a:schemeClr val="tx1">
                    <a:alpha val="50000"/>
                  </a:schemeClr>
                </a:solidFill>
                <a:latin typeface="Arial"/>
                <a:cs typeface="Arial"/>
                <a:sym typeface="Arial"/>
              </a:rPr>
              <a:t>Data: James Hansen and Makiko Sato, July 2020</a:t>
            </a:r>
          </a:p>
        </p:txBody>
      </p:sp>
      <p:sp>
        <p:nvSpPr>
          <p:cNvPr id="453" name="Shape"/>
          <p:cNvSpPr/>
          <p:nvPr/>
        </p:nvSpPr>
        <p:spPr>
          <a:xfrm>
            <a:off x="986527" y="2693192"/>
            <a:ext cx="7823264" cy="2371154"/>
          </a:xfrm>
          <a:custGeom>
            <a:avLst/>
            <a:gdLst/>
            <a:ahLst/>
            <a:cxnLst>
              <a:cxn ang="0">
                <a:pos x="wd2" y="hd2"/>
              </a:cxn>
              <a:cxn ang="5400000">
                <a:pos x="wd2" y="hd2"/>
              </a:cxn>
              <a:cxn ang="10800000">
                <a:pos x="wd2" y="hd2"/>
              </a:cxn>
              <a:cxn ang="16200000">
                <a:pos x="wd2" y="hd2"/>
              </a:cxn>
            </a:cxnLst>
            <a:rect l="0" t="0" r="r" b="b"/>
            <a:pathLst>
              <a:path w="21600" h="21494" extrusionOk="0">
                <a:moveTo>
                  <a:pt x="0" y="21494"/>
                </a:moveTo>
                <a:lnTo>
                  <a:pt x="3683" y="21440"/>
                </a:lnTo>
                <a:cubicBezTo>
                  <a:pt x="4369" y="21600"/>
                  <a:pt x="5055" y="20969"/>
                  <a:pt x="5626" y="19649"/>
                </a:cubicBezTo>
                <a:cubicBezTo>
                  <a:pt x="6105" y="18543"/>
                  <a:pt x="6457" y="17091"/>
                  <a:pt x="6768" y="15513"/>
                </a:cubicBezTo>
                <a:cubicBezTo>
                  <a:pt x="7083" y="13913"/>
                  <a:pt x="7360" y="12172"/>
                  <a:pt x="7626" y="10393"/>
                </a:cubicBezTo>
                <a:cubicBezTo>
                  <a:pt x="8064" y="7459"/>
                  <a:pt x="8495" y="4364"/>
                  <a:pt x="9077" y="1707"/>
                </a:cubicBezTo>
                <a:cubicBezTo>
                  <a:pt x="9227" y="1023"/>
                  <a:pt x="9572" y="0"/>
                  <a:pt x="9908" y="0"/>
                </a:cubicBezTo>
                <a:moveTo>
                  <a:pt x="9908" y="0"/>
                </a:moveTo>
                <a:cubicBezTo>
                  <a:pt x="10238" y="259"/>
                  <a:pt x="10466" y="1163"/>
                  <a:pt x="10659" y="2080"/>
                </a:cubicBezTo>
                <a:cubicBezTo>
                  <a:pt x="11285" y="5053"/>
                  <a:pt x="11753" y="8491"/>
                  <a:pt x="12259" y="11707"/>
                </a:cubicBezTo>
                <a:cubicBezTo>
                  <a:pt x="12761" y="14890"/>
                  <a:pt x="13308" y="17867"/>
                  <a:pt x="14230" y="19727"/>
                </a:cubicBezTo>
                <a:cubicBezTo>
                  <a:pt x="14755" y="20788"/>
                  <a:pt x="15353" y="21354"/>
                  <a:pt x="15960" y="21361"/>
                </a:cubicBezTo>
                <a:lnTo>
                  <a:pt x="21600" y="21429"/>
                </a:lnTo>
              </a:path>
            </a:pathLst>
          </a:custGeom>
          <a:ln w="63500">
            <a:solidFill>
              <a:srgbClr val="7FB813"/>
            </a:solidFill>
            <a:miter lim="400000"/>
          </a:ln>
          <a:effectLst>
            <a:outerShdw blurRad="38100" dist="38100" dir="5400000" rotWithShape="0">
              <a:srgbClr val="000000">
                <a:alpha val="70000"/>
              </a:srgbClr>
            </a:outerShdw>
          </a:effectLst>
        </p:spPr>
        <p:txBody>
          <a:bodyPr lIns="0" tIns="0" rIns="0" bIns="0"/>
          <a:lstStyle/>
          <a:p>
            <a:pPr defTabSz="257175" hangingPunct="0">
              <a:defRPr/>
            </a:pPr>
            <a:endParaRPr sz="1125" b="1" kern="0">
              <a:solidFill>
                <a:srgbClr val="FFFFFF"/>
              </a:solidFill>
              <a:latin typeface="Arial"/>
              <a:cs typeface="Arial"/>
              <a:sym typeface="Arial"/>
            </a:endParaRPr>
          </a:p>
        </p:txBody>
      </p:sp>
      <p:grpSp>
        <p:nvGrpSpPr>
          <p:cNvPr id="2" name="Group 1">
            <a:extLst>
              <a:ext uri="{FF2B5EF4-FFF2-40B4-BE49-F238E27FC236}">
                <a16:creationId xmlns:a16="http://schemas.microsoft.com/office/drawing/2014/main" id="{C0EEF668-B987-44A6-B965-A43FFB6C5378}"/>
              </a:ext>
            </a:extLst>
          </p:cNvPr>
          <p:cNvGrpSpPr/>
          <p:nvPr/>
        </p:nvGrpSpPr>
        <p:grpSpPr>
          <a:xfrm>
            <a:off x="1022429" y="2928838"/>
            <a:ext cx="7752615" cy="2146525"/>
            <a:chOff x="1811302" y="3771842"/>
            <a:chExt cx="13782426" cy="3816044"/>
          </a:xfrm>
        </p:grpSpPr>
        <p:sp>
          <p:nvSpPr>
            <p:cNvPr id="454" name="Shape"/>
            <p:cNvSpPr/>
            <p:nvPr/>
          </p:nvSpPr>
          <p:spPr>
            <a:xfrm>
              <a:off x="1811302" y="5454687"/>
              <a:ext cx="5721924" cy="2132456"/>
            </a:xfrm>
            <a:custGeom>
              <a:avLst/>
              <a:gdLst/>
              <a:ahLst/>
              <a:cxnLst>
                <a:cxn ang="0">
                  <a:pos x="wd2" y="hd2"/>
                </a:cxn>
                <a:cxn ang="5400000">
                  <a:pos x="wd2" y="hd2"/>
                </a:cxn>
                <a:cxn ang="10800000">
                  <a:pos x="wd2" y="hd2"/>
                </a:cxn>
                <a:cxn ang="16200000">
                  <a:pos x="wd2" y="hd2"/>
                </a:cxn>
              </a:cxnLst>
              <a:rect l="0" t="0" r="r" b="b"/>
              <a:pathLst>
                <a:path w="21600" h="21600" extrusionOk="0">
                  <a:moveTo>
                    <a:pt x="0" y="21580"/>
                  </a:moveTo>
                  <a:lnTo>
                    <a:pt x="361" y="21466"/>
                  </a:lnTo>
                  <a:lnTo>
                    <a:pt x="2372" y="21537"/>
                  </a:lnTo>
                  <a:lnTo>
                    <a:pt x="3439" y="21441"/>
                  </a:lnTo>
                  <a:lnTo>
                    <a:pt x="5104" y="21510"/>
                  </a:lnTo>
                  <a:lnTo>
                    <a:pt x="6206" y="21367"/>
                  </a:lnTo>
                  <a:lnTo>
                    <a:pt x="6560" y="21356"/>
                  </a:lnTo>
                  <a:lnTo>
                    <a:pt x="7745" y="21584"/>
                  </a:lnTo>
                  <a:lnTo>
                    <a:pt x="8028" y="21473"/>
                  </a:lnTo>
                  <a:lnTo>
                    <a:pt x="8341" y="21436"/>
                  </a:lnTo>
                  <a:lnTo>
                    <a:pt x="9055" y="21483"/>
                  </a:lnTo>
                  <a:lnTo>
                    <a:pt x="9226" y="21230"/>
                  </a:lnTo>
                  <a:lnTo>
                    <a:pt x="9582" y="21437"/>
                  </a:lnTo>
                  <a:lnTo>
                    <a:pt x="9927" y="21215"/>
                  </a:lnTo>
                  <a:lnTo>
                    <a:pt x="10196" y="21517"/>
                  </a:lnTo>
                  <a:lnTo>
                    <a:pt x="10449" y="21113"/>
                  </a:lnTo>
                  <a:lnTo>
                    <a:pt x="10864" y="21139"/>
                  </a:lnTo>
                  <a:lnTo>
                    <a:pt x="11297" y="20872"/>
                  </a:lnTo>
                  <a:lnTo>
                    <a:pt x="11675" y="20469"/>
                  </a:lnTo>
                  <a:lnTo>
                    <a:pt x="12086" y="20239"/>
                  </a:lnTo>
                  <a:lnTo>
                    <a:pt x="12386" y="19930"/>
                  </a:lnTo>
                  <a:lnTo>
                    <a:pt x="12826" y="20531"/>
                  </a:lnTo>
                  <a:lnTo>
                    <a:pt x="13184" y="20162"/>
                  </a:lnTo>
                  <a:lnTo>
                    <a:pt x="13361" y="19622"/>
                  </a:lnTo>
                  <a:lnTo>
                    <a:pt x="13627" y="19617"/>
                  </a:lnTo>
                  <a:lnTo>
                    <a:pt x="13886" y="20142"/>
                  </a:lnTo>
                  <a:lnTo>
                    <a:pt x="14127" y="19955"/>
                  </a:lnTo>
                  <a:lnTo>
                    <a:pt x="14337" y="19252"/>
                  </a:lnTo>
                  <a:lnTo>
                    <a:pt x="14712" y="17921"/>
                  </a:lnTo>
                  <a:lnTo>
                    <a:pt x="14992" y="18021"/>
                  </a:lnTo>
                  <a:lnTo>
                    <a:pt x="15159" y="18440"/>
                  </a:lnTo>
                  <a:lnTo>
                    <a:pt x="15394" y="18181"/>
                  </a:lnTo>
                  <a:lnTo>
                    <a:pt x="15654" y="17201"/>
                  </a:lnTo>
                  <a:lnTo>
                    <a:pt x="15858" y="17006"/>
                  </a:lnTo>
                  <a:lnTo>
                    <a:pt x="16063" y="17261"/>
                  </a:lnTo>
                  <a:lnTo>
                    <a:pt x="16236" y="17225"/>
                  </a:lnTo>
                  <a:lnTo>
                    <a:pt x="16417" y="15463"/>
                  </a:lnTo>
                  <a:lnTo>
                    <a:pt x="16739" y="15326"/>
                  </a:lnTo>
                  <a:lnTo>
                    <a:pt x="17111" y="16241"/>
                  </a:lnTo>
                  <a:lnTo>
                    <a:pt x="17408" y="13832"/>
                  </a:lnTo>
                  <a:lnTo>
                    <a:pt x="17858" y="14733"/>
                  </a:lnTo>
                  <a:lnTo>
                    <a:pt x="18041" y="13435"/>
                  </a:lnTo>
                  <a:lnTo>
                    <a:pt x="18136" y="12097"/>
                  </a:lnTo>
                  <a:lnTo>
                    <a:pt x="18372" y="11332"/>
                  </a:lnTo>
                  <a:lnTo>
                    <a:pt x="18847" y="11891"/>
                  </a:lnTo>
                  <a:lnTo>
                    <a:pt x="19107" y="10325"/>
                  </a:lnTo>
                  <a:lnTo>
                    <a:pt x="19600" y="10701"/>
                  </a:lnTo>
                  <a:lnTo>
                    <a:pt x="19827" y="9551"/>
                  </a:lnTo>
                  <a:lnTo>
                    <a:pt x="19987" y="6675"/>
                  </a:lnTo>
                  <a:lnTo>
                    <a:pt x="20322" y="6494"/>
                  </a:lnTo>
                  <a:lnTo>
                    <a:pt x="20689" y="3754"/>
                  </a:lnTo>
                  <a:lnTo>
                    <a:pt x="20789" y="2718"/>
                  </a:lnTo>
                  <a:lnTo>
                    <a:pt x="20939" y="1808"/>
                  </a:lnTo>
                  <a:lnTo>
                    <a:pt x="21276" y="1842"/>
                  </a:lnTo>
                  <a:lnTo>
                    <a:pt x="21455" y="980"/>
                  </a:lnTo>
                  <a:lnTo>
                    <a:pt x="21600" y="0"/>
                  </a:lnTo>
                  <a:lnTo>
                    <a:pt x="21600" y="21600"/>
                  </a:lnTo>
                  <a:lnTo>
                    <a:pt x="0" y="21580"/>
                  </a:lnTo>
                  <a:close/>
                </a:path>
              </a:pathLst>
            </a:custGeom>
            <a:gradFill>
              <a:gsLst>
                <a:gs pos="0">
                  <a:srgbClr val="1E73BA"/>
                </a:gs>
                <a:gs pos="100000">
                  <a:srgbClr val="005698"/>
                </a:gs>
              </a:gsLst>
              <a:lin ang="5400000"/>
            </a:gradFill>
            <a:ln w="25400">
              <a:miter lim="400000"/>
              <a:tailEnd type="triangle"/>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55" name="Shape"/>
            <p:cNvSpPr/>
            <p:nvPr/>
          </p:nvSpPr>
          <p:spPr>
            <a:xfrm>
              <a:off x="7521191" y="4104772"/>
              <a:ext cx="1097419" cy="3482331"/>
            </a:xfrm>
            <a:custGeom>
              <a:avLst/>
              <a:gdLst/>
              <a:ahLst/>
              <a:cxnLst>
                <a:cxn ang="0">
                  <a:pos x="wd2" y="hd2"/>
                </a:cxn>
                <a:cxn ang="5400000">
                  <a:pos x="wd2" y="hd2"/>
                </a:cxn>
                <a:cxn ang="10800000">
                  <a:pos x="wd2" y="hd2"/>
                </a:cxn>
                <a:cxn ang="16200000">
                  <a:pos x="wd2" y="hd2"/>
                </a:cxn>
              </a:cxnLst>
              <a:rect l="0" t="0" r="r" b="b"/>
              <a:pathLst>
                <a:path w="21600" h="21600" extrusionOk="0">
                  <a:moveTo>
                    <a:pt x="21600" y="21591"/>
                  </a:moveTo>
                  <a:lnTo>
                    <a:pt x="21416" y="0"/>
                  </a:lnTo>
                  <a:lnTo>
                    <a:pt x="20402" y="704"/>
                  </a:lnTo>
                  <a:lnTo>
                    <a:pt x="19710" y="1264"/>
                  </a:lnTo>
                  <a:lnTo>
                    <a:pt x="18170" y="887"/>
                  </a:lnTo>
                  <a:lnTo>
                    <a:pt x="15738" y="2562"/>
                  </a:lnTo>
                  <a:lnTo>
                    <a:pt x="14467" y="3097"/>
                  </a:lnTo>
                  <a:lnTo>
                    <a:pt x="13303" y="2740"/>
                  </a:lnTo>
                  <a:lnTo>
                    <a:pt x="11911" y="4978"/>
                  </a:lnTo>
                  <a:lnTo>
                    <a:pt x="10817" y="3383"/>
                  </a:lnTo>
                  <a:lnTo>
                    <a:pt x="9672" y="4708"/>
                  </a:lnTo>
                  <a:lnTo>
                    <a:pt x="8349" y="4805"/>
                  </a:lnTo>
                  <a:lnTo>
                    <a:pt x="6994" y="6945"/>
                  </a:lnTo>
                  <a:lnTo>
                    <a:pt x="5783" y="6047"/>
                  </a:lnTo>
                  <a:lnTo>
                    <a:pt x="3628" y="8505"/>
                  </a:lnTo>
                  <a:lnTo>
                    <a:pt x="2464" y="8775"/>
                  </a:lnTo>
                  <a:lnTo>
                    <a:pt x="863" y="7552"/>
                  </a:lnTo>
                  <a:lnTo>
                    <a:pt x="196" y="8139"/>
                  </a:lnTo>
                  <a:lnTo>
                    <a:pt x="0" y="21600"/>
                  </a:lnTo>
                  <a:lnTo>
                    <a:pt x="21600" y="21591"/>
                  </a:lnTo>
                  <a:close/>
                </a:path>
              </a:pathLst>
            </a:custGeom>
            <a:solidFill>
              <a:srgbClr val="FFFFFF"/>
            </a:solidFill>
            <a:ln w="25400">
              <a:miter lim="400000"/>
              <a:tailEnd type="triangle"/>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56" name="Shape"/>
            <p:cNvSpPr/>
            <p:nvPr/>
          </p:nvSpPr>
          <p:spPr>
            <a:xfrm>
              <a:off x="8614235" y="3771842"/>
              <a:ext cx="3262804" cy="3815754"/>
            </a:xfrm>
            <a:custGeom>
              <a:avLst/>
              <a:gdLst/>
              <a:ahLst/>
              <a:cxnLst>
                <a:cxn ang="0">
                  <a:pos x="wd2" y="hd2"/>
                </a:cxn>
                <a:cxn ang="5400000">
                  <a:pos x="wd2" y="hd2"/>
                </a:cxn>
                <a:cxn ang="10800000">
                  <a:pos x="wd2" y="hd2"/>
                </a:cxn>
                <a:cxn ang="16200000">
                  <a:pos x="wd2" y="hd2"/>
                </a:cxn>
              </a:cxnLst>
              <a:rect l="0" t="0" r="r" b="b"/>
              <a:pathLst>
                <a:path w="21600" h="21600" extrusionOk="0">
                  <a:moveTo>
                    <a:pt x="21574" y="21599"/>
                  </a:moveTo>
                  <a:lnTo>
                    <a:pt x="21600" y="17669"/>
                  </a:lnTo>
                  <a:lnTo>
                    <a:pt x="21095" y="17383"/>
                  </a:lnTo>
                  <a:lnTo>
                    <a:pt x="20576" y="17670"/>
                  </a:lnTo>
                  <a:lnTo>
                    <a:pt x="20401" y="17206"/>
                  </a:lnTo>
                  <a:lnTo>
                    <a:pt x="20006" y="17316"/>
                  </a:lnTo>
                  <a:lnTo>
                    <a:pt x="19692" y="17288"/>
                  </a:lnTo>
                  <a:lnTo>
                    <a:pt x="19563" y="16291"/>
                  </a:lnTo>
                  <a:lnTo>
                    <a:pt x="19033" y="15917"/>
                  </a:lnTo>
                  <a:lnTo>
                    <a:pt x="18557" y="16280"/>
                  </a:lnTo>
                  <a:lnTo>
                    <a:pt x="17422" y="14974"/>
                  </a:lnTo>
                  <a:lnTo>
                    <a:pt x="16840" y="15063"/>
                  </a:lnTo>
                  <a:lnTo>
                    <a:pt x="16196" y="13771"/>
                  </a:lnTo>
                  <a:lnTo>
                    <a:pt x="15698" y="14014"/>
                  </a:lnTo>
                  <a:lnTo>
                    <a:pt x="15346" y="12311"/>
                  </a:lnTo>
                  <a:lnTo>
                    <a:pt x="14835" y="12072"/>
                  </a:lnTo>
                  <a:lnTo>
                    <a:pt x="14683" y="11267"/>
                  </a:lnTo>
                  <a:lnTo>
                    <a:pt x="14254" y="11075"/>
                  </a:lnTo>
                  <a:lnTo>
                    <a:pt x="13628" y="11739"/>
                  </a:lnTo>
                  <a:lnTo>
                    <a:pt x="13224" y="8975"/>
                  </a:lnTo>
                  <a:lnTo>
                    <a:pt x="12675" y="9539"/>
                  </a:lnTo>
                  <a:lnTo>
                    <a:pt x="12441" y="9234"/>
                  </a:lnTo>
                  <a:lnTo>
                    <a:pt x="11944" y="9389"/>
                  </a:lnTo>
                  <a:lnTo>
                    <a:pt x="10946" y="7733"/>
                  </a:lnTo>
                  <a:lnTo>
                    <a:pt x="10260" y="4962"/>
                  </a:lnTo>
                  <a:lnTo>
                    <a:pt x="9844" y="5620"/>
                  </a:lnTo>
                  <a:lnTo>
                    <a:pt x="9421" y="5549"/>
                  </a:lnTo>
                  <a:lnTo>
                    <a:pt x="8953" y="4362"/>
                  </a:lnTo>
                  <a:lnTo>
                    <a:pt x="8317" y="6141"/>
                  </a:lnTo>
                  <a:lnTo>
                    <a:pt x="7727" y="2170"/>
                  </a:lnTo>
                  <a:lnTo>
                    <a:pt x="7186" y="3277"/>
                  </a:lnTo>
                  <a:lnTo>
                    <a:pt x="6819" y="2166"/>
                  </a:lnTo>
                  <a:lnTo>
                    <a:pt x="6027" y="4017"/>
                  </a:lnTo>
                  <a:lnTo>
                    <a:pt x="5597" y="3661"/>
                  </a:lnTo>
                  <a:lnTo>
                    <a:pt x="5289" y="1828"/>
                  </a:lnTo>
                  <a:lnTo>
                    <a:pt x="4779" y="102"/>
                  </a:lnTo>
                  <a:lnTo>
                    <a:pt x="4314" y="1606"/>
                  </a:lnTo>
                  <a:lnTo>
                    <a:pt x="3836" y="925"/>
                  </a:lnTo>
                  <a:lnTo>
                    <a:pt x="3369" y="1374"/>
                  </a:lnTo>
                  <a:lnTo>
                    <a:pt x="3067" y="412"/>
                  </a:lnTo>
                  <a:lnTo>
                    <a:pt x="2511" y="1531"/>
                  </a:lnTo>
                  <a:lnTo>
                    <a:pt x="1964" y="478"/>
                  </a:lnTo>
                  <a:lnTo>
                    <a:pt x="1373" y="0"/>
                  </a:lnTo>
                  <a:lnTo>
                    <a:pt x="755" y="1051"/>
                  </a:lnTo>
                  <a:lnTo>
                    <a:pt x="489" y="1760"/>
                  </a:lnTo>
                  <a:lnTo>
                    <a:pt x="0" y="1919"/>
                  </a:lnTo>
                  <a:lnTo>
                    <a:pt x="56" y="21600"/>
                  </a:lnTo>
                  <a:lnTo>
                    <a:pt x="21574" y="21599"/>
                  </a:lnTo>
                  <a:close/>
                </a:path>
              </a:pathLst>
            </a:custGeom>
            <a:gradFill>
              <a:gsLst>
                <a:gs pos="0">
                  <a:srgbClr val="F4784C"/>
                </a:gs>
                <a:gs pos="100000">
                  <a:srgbClr val="D32700"/>
                </a:gs>
              </a:gsLst>
              <a:lin ang="5400000"/>
            </a:gra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431" tIns="21431" rIns="21431" bIns="21431"/>
            <a:lstStyle/>
            <a:p>
              <a:pPr defTabSz="257175" hangingPunct="0">
                <a:defRPr/>
              </a:pPr>
              <a:r>
                <a:rPr sz="1125" b="1" kern="0">
                  <a:solidFill>
                    <a:srgbClr val="FFFFFF"/>
                  </a:solidFill>
                  <a:latin typeface="Arial"/>
                  <a:cs typeface="Arial"/>
                  <a:sym typeface="Arial"/>
                </a:rPr>
                <a:t> </a:t>
              </a:r>
            </a:p>
          </p:txBody>
        </p:sp>
        <p:sp>
          <p:nvSpPr>
            <p:cNvPr id="457" name="Shape"/>
            <p:cNvSpPr/>
            <p:nvPr/>
          </p:nvSpPr>
          <p:spPr>
            <a:xfrm>
              <a:off x="11863654" y="6845034"/>
              <a:ext cx="3730074" cy="7428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932" y="20253"/>
                  </a:lnTo>
                  <a:lnTo>
                    <a:pt x="20556" y="21100"/>
                  </a:lnTo>
                  <a:lnTo>
                    <a:pt x="20171" y="20704"/>
                  </a:lnTo>
                  <a:lnTo>
                    <a:pt x="19671" y="21406"/>
                  </a:lnTo>
                  <a:lnTo>
                    <a:pt x="19100" y="20544"/>
                  </a:lnTo>
                  <a:lnTo>
                    <a:pt x="18439" y="20357"/>
                  </a:lnTo>
                  <a:lnTo>
                    <a:pt x="18070" y="20689"/>
                  </a:lnTo>
                  <a:lnTo>
                    <a:pt x="17544" y="19889"/>
                  </a:lnTo>
                  <a:lnTo>
                    <a:pt x="17079" y="21007"/>
                  </a:lnTo>
                  <a:lnTo>
                    <a:pt x="16507" y="19959"/>
                  </a:lnTo>
                  <a:lnTo>
                    <a:pt x="16167" y="20563"/>
                  </a:lnTo>
                  <a:lnTo>
                    <a:pt x="15827" y="19930"/>
                  </a:lnTo>
                  <a:lnTo>
                    <a:pt x="15505" y="20238"/>
                  </a:lnTo>
                  <a:lnTo>
                    <a:pt x="14990" y="18743"/>
                  </a:lnTo>
                  <a:lnTo>
                    <a:pt x="14297" y="19903"/>
                  </a:lnTo>
                  <a:lnTo>
                    <a:pt x="13955" y="20517"/>
                  </a:lnTo>
                  <a:lnTo>
                    <a:pt x="13578" y="19349"/>
                  </a:lnTo>
                  <a:lnTo>
                    <a:pt x="13243" y="20358"/>
                  </a:lnTo>
                  <a:lnTo>
                    <a:pt x="12998" y="19511"/>
                  </a:lnTo>
                  <a:lnTo>
                    <a:pt x="12449" y="19388"/>
                  </a:lnTo>
                  <a:lnTo>
                    <a:pt x="11874" y="19237"/>
                  </a:lnTo>
                  <a:lnTo>
                    <a:pt x="11471" y="19717"/>
                  </a:lnTo>
                  <a:lnTo>
                    <a:pt x="11044" y="17876"/>
                  </a:lnTo>
                  <a:lnTo>
                    <a:pt x="10568" y="18423"/>
                  </a:lnTo>
                  <a:lnTo>
                    <a:pt x="9920" y="17774"/>
                  </a:lnTo>
                  <a:lnTo>
                    <a:pt x="9629" y="18433"/>
                  </a:lnTo>
                  <a:lnTo>
                    <a:pt x="9308" y="16440"/>
                  </a:lnTo>
                  <a:lnTo>
                    <a:pt x="9092" y="16114"/>
                  </a:lnTo>
                  <a:lnTo>
                    <a:pt x="8764" y="18602"/>
                  </a:lnTo>
                  <a:lnTo>
                    <a:pt x="8217" y="17358"/>
                  </a:lnTo>
                  <a:lnTo>
                    <a:pt x="7767" y="15250"/>
                  </a:lnTo>
                  <a:lnTo>
                    <a:pt x="7535" y="15191"/>
                  </a:lnTo>
                  <a:lnTo>
                    <a:pt x="7395" y="17207"/>
                  </a:lnTo>
                  <a:lnTo>
                    <a:pt x="7162" y="17625"/>
                  </a:lnTo>
                  <a:lnTo>
                    <a:pt x="6636" y="13464"/>
                  </a:lnTo>
                  <a:lnTo>
                    <a:pt x="6140" y="14762"/>
                  </a:lnTo>
                  <a:lnTo>
                    <a:pt x="5783" y="16540"/>
                  </a:lnTo>
                  <a:lnTo>
                    <a:pt x="5194" y="14647"/>
                  </a:lnTo>
                  <a:lnTo>
                    <a:pt x="4835" y="14211"/>
                  </a:lnTo>
                  <a:lnTo>
                    <a:pt x="4451" y="14010"/>
                  </a:lnTo>
                  <a:lnTo>
                    <a:pt x="4089" y="13837"/>
                  </a:lnTo>
                  <a:lnTo>
                    <a:pt x="3425" y="7859"/>
                  </a:lnTo>
                  <a:lnTo>
                    <a:pt x="3234" y="7931"/>
                  </a:lnTo>
                  <a:lnTo>
                    <a:pt x="2870" y="10171"/>
                  </a:lnTo>
                  <a:lnTo>
                    <a:pt x="2258" y="9448"/>
                  </a:lnTo>
                  <a:lnTo>
                    <a:pt x="1889" y="7024"/>
                  </a:lnTo>
                  <a:lnTo>
                    <a:pt x="1502" y="7352"/>
                  </a:lnTo>
                  <a:lnTo>
                    <a:pt x="1109" y="6544"/>
                  </a:lnTo>
                  <a:lnTo>
                    <a:pt x="774" y="7446"/>
                  </a:lnTo>
                  <a:lnTo>
                    <a:pt x="487" y="317"/>
                  </a:lnTo>
                  <a:lnTo>
                    <a:pt x="320" y="0"/>
                  </a:lnTo>
                  <a:lnTo>
                    <a:pt x="13" y="610"/>
                  </a:lnTo>
                  <a:lnTo>
                    <a:pt x="0" y="21600"/>
                  </a:lnTo>
                  <a:close/>
                </a:path>
              </a:pathLst>
            </a:custGeom>
            <a:gradFill>
              <a:gsLst>
                <a:gs pos="0">
                  <a:srgbClr val="6D0F06"/>
                </a:gs>
                <a:gs pos="100000">
                  <a:srgbClr val="670809"/>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grpSp>
      <p:sp>
        <p:nvSpPr>
          <p:cNvPr id="37" name="1951 – 1980">
            <a:extLst>
              <a:ext uri="{FF2B5EF4-FFF2-40B4-BE49-F238E27FC236}">
                <a16:creationId xmlns:a16="http://schemas.microsoft.com/office/drawing/2014/main" id="{ECF97076-70CF-AD15-4681-77FFA153DF3B}"/>
              </a:ext>
            </a:extLst>
          </p:cNvPr>
          <p:cNvSpPr txBox="1">
            <a:spLocks noGrp="1"/>
          </p:cNvSpPr>
          <p:nvPr>
            <p:ph type="body" sz="quarter" idx="1"/>
          </p:nvPr>
        </p:nvSpPr>
        <p:spPr>
          <a:xfrm>
            <a:off x="674741" y="1429186"/>
            <a:ext cx="7794518" cy="571500"/>
          </a:xfrm>
          <a:prstGeom prst="rect">
            <a:avLst/>
          </a:prstGeom>
        </p:spPr>
        <p:txBody>
          <a:bodyPr>
            <a:normAutofit/>
          </a:bodyPr>
          <a:lstStyle/>
          <a:p>
            <a:pPr marL="0" indent="0">
              <a:buNone/>
            </a:pPr>
            <a:r>
              <a:rPr sz="2400" b="1" dirty="0">
                <a:solidFill>
                  <a:schemeClr val="accent3"/>
                </a:solidFill>
              </a:rPr>
              <a:t>1</a:t>
            </a:r>
            <a:r>
              <a:rPr lang="en-US" sz="2400" b="1" dirty="0">
                <a:solidFill>
                  <a:schemeClr val="accent3"/>
                </a:solidFill>
              </a:rPr>
              <a:t>990</a:t>
            </a:r>
            <a:r>
              <a:rPr sz="2400" b="1" dirty="0">
                <a:solidFill>
                  <a:schemeClr val="accent3"/>
                </a:solidFill>
              </a:rPr>
              <a:t> – </a:t>
            </a:r>
            <a:r>
              <a:rPr lang="en-US" sz="2400" b="1" dirty="0">
                <a:solidFill>
                  <a:schemeClr val="accent3"/>
                </a:solidFill>
              </a:rPr>
              <a:t>2000</a:t>
            </a:r>
            <a:endParaRPr sz="2400" b="1" dirty="0">
              <a:solidFill>
                <a:schemeClr val="accent3"/>
              </a:solidFill>
            </a:endParaRPr>
          </a:p>
        </p:txBody>
      </p:sp>
      <p:sp>
        <p:nvSpPr>
          <p:cNvPr id="39" name="Northern Hemisphere Summer Temperatures Have Shifted">
            <a:extLst>
              <a:ext uri="{FF2B5EF4-FFF2-40B4-BE49-F238E27FC236}">
                <a16:creationId xmlns:a16="http://schemas.microsoft.com/office/drawing/2014/main" id="{FDE47B91-6337-3E0F-49E7-C0C7ABE14ACC}"/>
              </a:ext>
            </a:extLst>
          </p:cNvPr>
          <p:cNvSpPr txBox="1">
            <a:spLocks noGrp="1"/>
          </p:cNvSpPr>
          <p:nvPr>
            <p:ph type="title"/>
          </p:nvPr>
        </p:nvSpPr>
        <p:spPr>
          <a:xfrm>
            <a:off x="53435" y="294313"/>
            <a:ext cx="9037130" cy="928206"/>
          </a:xfrm>
          <a:prstGeom prst="rect">
            <a:avLst/>
          </a:prstGeom>
        </p:spPr>
        <p:txBody>
          <a:bodyPr>
            <a:noAutofit/>
          </a:bodyPr>
          <a:lstStyle/>
          <a:p>
            <a:pPr>
              <a:lnSpc>
                <a:spcPct val="80000"/>
              </a:lnSpc>
            </a:pPr>
            <a:r>
              <a:rPr sz="4800" b="1" dirty="0">
                <a:solidFill>
                  <a:schemeClr val="bg1"/>
                </a:solidFill>
                <a:latin typeface="+mn-lt"/>
              </a:rPr>
              <a:t>Northern Hemisphere Summer Temperatures Have Shifted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 name="2D Column Chart"/>
          <p:cNvGraphicFramePr/>
          <p:nvPr/>
        </p:nvGraphicFramePr>
        <p:xfrm>
          <a:off x="713091" y="1925098"/>
          <a:ext cx="8126730" cy="3266123"/>
        </p:xfrm>
        <a:graphic>
          <a:graphicData uri="http://schemas.openxmlformats.org/drawingml/2006/chart">
            <c:chart xmlns:c="http://schemas.openxmlformats.org/drawingml/2006/chart" xmlns:r="http://schemas.openxmlformats.org/officeDocument/2006/relationships" r:id="rId3"/>
          </a:graphicData>
        </a:graphic>
      </p:graphicFrame>
      <p:sp>
        <p:nvSpPr>
          <p:cNvPr id="462" name="Shape"/>
          <p:cNvSpPr/>
          <p:nvPr/>
        </p:nvSpPr>
        <p:spPr>
          <a:xfrm>
            <a:off x="986527" y="2693192"/>
            <a:ext cx="7823264" cy="2371154"/>
          </a:xfrm>
          <a:custGeom>
            <a:avLst/>
            <a:gdLst/>
            <a:ahLst/>
            <a:cxnLst>
              <a:cxn ang="0">
                <a:pos x="wd2" y="hd2"/>
              </a:cxn>
              <a:cxn ang="5400000">
                <a:pos x="wd2" y="hd2"/>
              </a:cxn>
              <a:cxn ang="10800000">
                <a:pos x="wd2" y="hd2"/>
              </a:cxn>
              <a:cxn ang="16200000">
                <a:pos x="wd2" y="hd2"/>
              </a:cxn>
            </a:cxnLst>
            <a:rect l="0" t="0" r="r" b="b"/>
            <a:pathLst>
              <a:path w="21600" h="21494" extrusionOk="0">
                <a:moveTo>
                  <a:pt x="0" y="21494"/>
                </a:moveTo>
                <a:lnTo>
                  <a:pt x="3683" y="21440"/>
                </a:lnTo>
                <a:cubicBezTo>
                  <a:pt x="4369" y="21600"/>
                  <a:pt x="5055" y="20969"/>
                  <a:pt x="5626" y="19649"/>
                </a:cubicBezTo>
                <a:cubicBezTo>
                  <a:pt x="6105" y="18543"/>
                  <a:pt x="6457" y="17091"/>
                  <a:pt x="6768" y="15513"/>
                </a:cubicBezTo>
                <a:cubicBezTo>
                  <a:pt x="7083" y="13913"/>
                  <a:pt x="7360" y="12172"/>
                  <a:pt x="7626" y="10393"/>
                </a:cubicBezTo>
                <a:cubicBezTo>
                  <a:pt x="8064" y="7459"/>
                  <a:pt x="8495" y="4364"/>
                  <a:pt x="9077" y="1707"/>
                </a:cubicBezTo>
                <a:cubicBezTo>
                  <a:pt x="9227" y="1023"/>
                  <a:pt x="9572" y="0"/>
                  <a:pt x="9908" y="0"/>
                </a:cubicBezTo>
                <a:moveTo>
                  <a:pt x="9908" y="0"/>
                </a:moveTo>
                <a:cubicBezTo>
                  <a:pt x="10238" y="259"/>
                  <a:pt x="10466" y="1163"/>
                  <a:pt x="10659" y="2080"/>
                </a:cubicBezTo>
                <a:cubicBezTo>
                  <a:pt x="11285" y="5053"/>
                  <a:pt x="11753" y="8491"/>
                  <a:pt x="12259" y="11707"/>
                </a:cubicBezTo>
                <a:cubicBezTo>
                  <a:pt x="12761" y="14890"/>
                  <a:pt x="13308" y="17867"/>
                  <a:pt x="14230" y="19727"/>
                </a:cubicBezTo>
                <a:cubicBezTo>
                  <a:pt x="14755" y="20788"/>
                  <a:pt x="15353" y="21354"/>
                  <a:pt x="15960" y="21361"/>
                </a:cubicBezTo>
                <a:lnTo>
                  <a:pt x="21600" y="21429"/>
                </a:lnTo>
              </a:path>
            </a:pathLst>
          </a:custGeom>
          <a:ln w="63500">
            <a:solidFill>
              <a:srgbClr val="7FB813"/>
            </a:solidFill>
            <a:miter lim="400000"/>
          </a:ln>
          <a:effectLst>
            <a:outerShdw blurRad="38100" dist="38100" dir="5400000" rotWithShape="0">
              <a:srgbClr val="000000">
                <a:alpha val="70000"/>
              </a:srgbClr>
            </a:outerShdw>
          </a:effectLst>
        </p:spPr>
        <p:txBody>
          <a:bodyPr lIns="0" tIns="0" rIns="0" bIns="0"/>
          <a:lstStyle/>
          <a:p>
            <a:pPr defTabSz="257175" hangingPunct="0">
              <a:defRPr/>
            </a:pPr>
            <a:endParaRPr sz="1125" b="1" kern="0">
              <a:solidFill>
                <a:srgbClr val="FFFFFF"/>
              </a:solidFill>
              <a:latin typeface="Arial"/>
              <a:cs typeface="Arial"/>
              <a:sym typeface="Arial"/>
            </a:endParaRPr>
          </a:p>
        </p:txBody>
      </p:sp>
      <p:sp>
        <p:nvSpPr>
          <p:cNvPr id="463" name="Deviation from Mean"/>
          <p:cNvSpPr txBox="1"/>
          <p:nvPr/>
        </p:nvSpPr>
        <p:spPr>
          <a:xfrm>
            <a:off x="3821454" y="5455943"/>
            <a:ext cx="144751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Deviation from Mean</a:t>
            </a:r>
          </a:p>
        </p:txBody>
      </p:sp>
      <p:sp>
        <p:nvSpPr>
          <p:cNvPr id="464" name="0"/>
          <p:cNvSpPr txBox="1"/>
          <p:nvPr/>
        </p:nvSpPr>
        <p:spPr>
          <a:xfrm>
            <a:off x="4529278"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0</a:t>
            </a:r>
          </a:p>
        </p:txBody>
      </p:sp>
      <p:sp>
        <p:nvSpPr>
          <p:cNvPr id="465" name="1"/>
          <p:cNvSpPr txBox="1"/>
          <p:nvPr/>
        </p:nvSpPr>
        <p:spPr>
          <a:xfrm>
            <a:off x="5234723"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1</a:t>
            </a:r>
          </a:p>
        </p:txBody>
      </p:sp>
      <p:sp>
        <p:nvSpPr>
          <p:cNvPr id="466" name="2"/>
          <p:cNvSpPr txBox="1"/>
          <p:nvPr/>
        </p:nvSpPr>
        <p:spPr>
          <a:xfrm>
            <a:off x="5940169"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2</a:t>
            </a:r>
          </a:p>
        </p:txBody>
      </p:sp>
      <p:sp>
        <p:nvSpPr>
          <p:cNvPr id="467" name="3"/>
          <p:cNvSpPr txBox="1"/>
          <p:nvPr/>
        </p:nvSpPr>
        <p:spPr>
          <a:xfrm>
            <a:off x="6645614"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3</a:t>
            </a:r>
          </a:p>
        </p:txBody>
      </p:sp>
      <p:sp>
        <p:nvSpPr>
          <p:cNvPr id="468" name="4"/>
          <p:cNvSpPr txBox="1"/>
          <p:nvPr/>
        </p:nvSpPr>
        <p:spPr>
          <a:xfrm>
            <a:off x="7351059"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4</a:t>
            </a:r>
          </a:p>
        </p:txBody>
      </p:sp>
      <p:sp>
        <p:nvSpPr>
          <p:cNvPr id="469" name="-1"/>
          <p:cNvSpPr txBox="1"/>
          <p:nvPr/>
        </p:nvSpPr>
        <p:spPr>
          <a:xfrm>
            <a:off x="3799788"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-1</a:t>
            </a:r>
          </a:p>
        </p:txBody>
      </p:sp>
      <p:sp>
        <p:nvSpPr>
          <p:cNvPr id="471" name="5"/>
          <p:cNvSpPr txBox="1"/>
          <p:nvPr/>
        </p:nvSpPr>
        <p:spPr>
          <a:xfrm>
            <a:off x="8056505"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5</a:t>
            </a:r>
          </a:p>
        </p:txBody>
      </p:sp>
      <p:sp>
        <p:nvSpPr>
          <p:cNvPr id="472" name="-2"/>
          <p:cNvSpPr txBox="1"/>
          <p:nvPr/>
        </p:nvSpPr>
        <p:spPr>
          <a:xfrm>
            <a:off x="3094343"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-2</a:t>
            </a:r>
          </a:p>
        </p:txBody>
      </p:sp>
      <p:sp>
        <p:nvSpPr>
          <p:cNvPr id="473" name="-3"/>
          <p:cNvSpPr txBox="1"/>
          <p:nvPr/>
        </p:nvSpPr>
        <p:spPr>
          <a:xfrm>
            <a:off x="2379968"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-3</a:t>
            </a:r>
          </a:p>
        </p:txBody>
      </p:sp>
      <p:sp>
        <p:nvSpPr>
          <p:cNvPr id="474" name="-4"/>
          <p:cNvSpPr txBox="1"/>
          <p:nvPr/>
        </p:nvSpPr>
        <p:spPr>
          <a:xfrm>
            <a:off x="1665593"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-4</a:t>
            </a:r>
          </a:p>
        </p:txBody>
      </p:sp>
      <p:sp>
        <p:nvSpPr>
          <p:cNvPr id="475" name="-5"/>
          <p:cNvSpPr txBox="1"/>
          <p:nvPr/>
        </p:nvSpPr>
        <p:spPr>
          <a:xfrm>
            <a:off x="986937" y="5214938"/>
            <a:ext cx="15709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-5</a:t>
            </a:r>
          </a:p>
        </p:txBody>
      </p:sp>
      <p:sp>
        <p:nvSpPr>
          <p:cNvPr id="476" name="Square"/>
          <p:cNvSpPr/>
          <p:nvPr/>
        </p:nvSpPr>
        <p:spPr>
          <a:xfrm>
            <a:off x="1257300" y="2271713"/>
            <a:ext cx="171450" cy="171450"/>
          </a:xfrm>
          <a:prstGeom prst="rect">
            <a:avLst/>
          </a:prstGeom>
          <a:gradFill>
            <a:gsLst>
              <a:gs pos="0">
                <a:srgbClr val="1E73BA"/>
              </a:gs>
              <a:gs pos="100000">
                <a:srgbClr val="005698"/>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77" name="Cooler than average"/>
          <p:cNvSpPr txBox="1"/>
          <p:nvPr/>
        </p:nvSpPr>
        <p:spPr>
          <a:xfrm>
            <a:off x="1543050" y="2271713"/>
            <a:ext cx="141545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Cooler than average</a:t>
            </a:r>
          </a:p>
        </p:txBody>
      </p:sp>
      <p:sp>
        <p:nvSpPr>
          <p:cNvPr id="478" name="Square"/>
          <p:cNvSpPr/>
          <p:nvPr/>
        </p:nvSpPr>
        <p:spPr>
          <a:xfrm>
            <a:off x="1257300" y="2536031"/>
            <a:ext cx="171450" cy="171450"/>
          </a:xfrm>
          <a:prstGeom prst="rect">
            <a:avLst/>
          </a:prstGeom>
          <a:solidFill>
            <a:srgbClr val="FFFFFF"/>
          </a:soli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79" name="Average"/>
          <p:cNvSpPr txBox="1"/>
          <p:nvPr/>
        </p:nvSpPr>
        <p:spPr>
          <a:xfrm>
            <a:off x="1543050" y="2536031"/>
            <a:ext cx="597922"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Average</a:t>
            </a:r>
          </a:p>
        </p:txBody>
      </p:sp>
      <p:sp>
        <p:nvSpPr>
          <p:cNvPr id="480" name="Square"/>
          <p:cNvSpPr/>
          <p:nvPr/>
        </p:nvSpPr>
        <p:spPr>
          <a:xfrm>
            <a:off x="1257300" y="2807494"/>
            <a:ext cx="171450" cy="171450"/>
          </a:xfrm>
          <a:prstGeom prst="rect">
            <a:avLst/>
          </a:prstGeom>
          <a:gradFill>
            <a:gsLst>
              <a:gs pos="0">
                <a:srgbClr val="F4784C"/>
              </a:gs>
              <a:gs pos="100000">
                <a:srgbClr val="D32700"/>
              </a:gs>
            </a:gsLst>
            <a:lin ang="5400000"/>
          </a:gradFill>
          <a:ln w="25400">
            <a:miter lim="400000"/>
          </a:ln>
        </p:spPr>
        <p:txBody>
          <a:bodyPr lIns="21431" tIns="21431" rIns="21431" bIns="21431"/>
          <a:lstStyle/>
          <a:p>
            <a:pPr defTabSz="257175" hangingPunct="0">
              <a:defRPr/>
            </a:pPr>
            <a:endParaRPr sz="1125" b="1" kern="0">
              <a:solidFill>
                <a:srgbClr val="FFFFFF"/>
              </a:solidFill>
              <a:latin typeface="Arial"/>
              <a:cs typeface="Arial"/>
              <a:sym typeface="Arial"/>
            </a:endParaRPr>
          </a:p>
        </p:txBody>
      </p:sp>
      <p:sp>
        <p:nvSpPr>
          <p:cNvPr id="481" name="Warmer than average"/>
          <p:cNvSpPr txBox="1"/>
          <p:nvPr/>
        </p:nvSpPr>
        <p:spPr>
          <a:xfrm>
            <a:off x="1543050" y="2807494"/>
            <a:ext cx="1495603"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Warmer than average</a:t>
            </a:r>
          </a:p>
        </p:txBody>
      </p:sp>
      <p:sp>
        <p:nvSpPr>
          <p:cNvPr id="482" name="Baseline (1951 - 1980) mean"/>
          <p:cNvSpPr txBox="1"/>
          <p:nvPr/>
        </p:nvSpPr>
        <p:spPr>
          <a:xfrm>
            <a:off x="5950744" y="2271713"/>
            <a:ext cx="1944444"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Baseline (1951 - 1980) mean</a:t>
            </a:r>
          </a:p>
        </p:txBody>
      </p:sp>
      <p:sp>
        <p:nvSpPr>
          <p:cNvPr id="483" name="Line"/>
          <p:cNvSpPr/>
          <p:nvPr/>
        </p:nvSpPr>
        <p:spPr>
          <a:xfrm>
            <a:off x="5457826" y="2350294"/>
            <a:ext cx="357857" cy="0"/>
          </a:xfrm>
          <a:prstGeom prst="line">
            <a:avLst/>
          </a:prstGeom>
          <a:ln w="63500">
            <a:solidFill>
              <a:srgbClr val="78A30E"/>
            </a:solidFill>
            <a:miter lim="400000"/>
          </a:ln>
          <a:effectLst>
            <a:outerShdw blurRad="76200" dist="38100" dir="5400000" rotWithShape="0">
              <a:srgbClr val="000000">
                <a:alpha val="80000"/>
              </a:srgbClr>
            </a:outerShdw>
          </a:effectLst>
        </p:spPr>
        <p:txBody>
          <a:bodyPr lIns="0" tIns="0" rIns="0" bIns="0"/>
          <a:lstStyle/>
          <a:p>
            <a:pPr defTabSz="257175" hangingPunct="0">
              <a:defRPr sz="1200" b="0">
                <a:solidFill>
                  <a:srgbClr val="000000"/>
                </a:solidFill>
              </a:defRPr>
            </a:pPr>
            <a:endParaRPr sz="675" kern="0">
              <a:solidFill>
                <a:srgbClr val="000000"/>
              </a:solidFill>
              <a:latin typeface="Arial"/>
              <a:cs typeface="Arial"/>
              <a:sym typeface="Arial"/>
            </a:endParaRPr>
          </a:p>
        </p:txBody>
      </p:sp>
      <p:sp>
        <p:nvSpPr>
          <p:cNvPr id="484" name="Square"/>
          <p:cNvSpPr/>
          <p:nvPr/>
        </p:nvSpPr>
        <p:spPr>
          <a:xfrm>
            <a:off x="1257300" y="3064669"/>
            <a:ext cx="171450" cy="171450"/>
          </a:xfrm>
          <a:prstGeom prst="rect">
            <a:avLst/>
          </a:prstGeom>
          <a:gradFill>
            <a:gsLst>
              <a:gs pos="0">
                <a:srgbClr val="6D0F06"/>
              </a:gs>
              <a:gs pos="100000">
                <a:srgbClr val="670809"/>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85" name="Extremely hot"/>
          <p:cNvSpPr txBox="1"/>
          <p:nvPr/>
        </p:nvSpPr>
        <p:spPr>
          <a:xfrm>
            <a:off x="1543050" y="3064669"/>
            <a:ext cx="982642"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p>
            <a:pPr defTabSz="257175" hangingPunct="0">
              <a:defRPr/>
            </a:pPr>
            <a:r>
              <a:rPr sz="1125" b="1" kern="0">
                <a:solidFill>
                  <a:srgbClr val="FFFFFF"/>
                </a:solidFill>
                <a:latin typeface="Arial"/>
                <a:cs typeface="Arial"/>
                <a:sym typeface="Arial"/>
              </a:rPr>
              <a:t>Extremely hot</a:t>
            </a:r>
          </a:p>
        </p:txBody>
      </p:sp>
      <p:sp>
        <p:nvSpPr>
          <p:cNvPr id="486" name="Frequency of Occurrence"/>
          <p:cNvSpPr txBox="1"/>
          <p:nvPr/>
        </p:nvSpPr>
        <p:spPr>
          <a:xfrm rot="16200000">
            <a:off x="-502386" y="3528036"/>
            <a:ext cx="1776129"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Frequency of Occurrence</a:t>
            </a:r>
          </a:p>
        </p:txBody>
      </p:sp>
      <p:sp>
        <p:nvSpPr>
          <p:cNvPr id="487" name="6"/>
          <p:cNvSpPr txBox="1"/>
          <p:nvPr/>
        </p:nvSpPr>
        <p:spPr>
          <a:xfrm>
            <a:off x="8744106" y="5214938"/>
            <a:ext cx="109006" cy="20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spAutoFit/>
          </a:bodyPr>
          <a:lstStyle>
            <a:lvl1pPr algn="ctr"/>
          </a:lstStyle>
          <a:p>
            <a:pPr defTabSz="257175" hangingPunct="0">
              <a:defRPr/>
            </a:pPr>
            <a:r>
              <a:rPr sz="1125" b="1" kern="0">
                <a:solidFill>
                  <a:srgbClr val="FFFFFF"/>
                </a:solidFill>
                <a:latin typeface="Arial"/>
                <a:cs typeface="Arial"/>
                <a:sym typeface="Arial"/>
              </a:rPr>
              <a:t>6</a:t>
            </a:r>
          </a:p>
        </p:txBody>
      </p:sp>
      <p:sp>
        <p:nvSpPr>
          <p:cNvPr id="488" name="Data: James Hansen and Makiko Sato, July 2020"/>
          <p:cNvSpPr txBox="1"/>
          <p:nvPr/>
        </p:nvSpPr>
        <p:spPr>
          <a:xfrm>
            <a:off x="514350" y="5743574"/>
            <a:ext cx="2019785" cy="132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b">
            <a:spAutoFit/>
          </a:bodyPr>
          <a:lstStyle>
            <a:lvl1pPr>
              <a:defRPr sz="1200">
                <a:solidFill>
                  <a:srgbClr val="5D6464"/>
                </a:solidFill>
              </a:defRPr>
            </a:lvl1pPr>
          </a:lstStyle>
          <a:p>
            <a:pPr defTabSz="257175" hangingPunct="0">
              <a:defRPr/>
            </a:pPr>
            <a:r>
              <a:rPr sz="675" b="1" kern="0" dirty="0">
                <a:solidFill>
                  <a:schemeClr val="tx1">
                    <a:alpha val="50000"/>
                  </a:schemeClr>
                </a:solidFill>
                <a:latin typeface="Arial"/>
                <a:cs typeface="Arial"/>
                <a:sym typeface="Arial"/>
              </a:rPr>
              <a:t>Data: James Hansen and Makiko Sato, July 2020</a:t>
            </a:r>
          </a:p>
        </p:txBody>
      </p:sp>
      <p:grpSp>
        <p:nvGrpSpPr>
          <p:cNvPr id="4" name="Group 3">
            <a:extLst>
              <a:ext uri="{FF2B5EF4-FFF2-40B4-BE49-F238E27FC236}">
                <a16:creationId xmlns:a16="http://schemas.microsoft.com/office/drawing/2014/main" id="{7FA688D5-799F-4F92-AA1B-D0CF51E48568}"/>
              </a:ext>
            </a:extLst>
          </p:cNvPr>
          <p:cNvGrpSpPr/>
          <p:nvPr/>
        </p:nvGrpSpPr>
        <p:grpSpPr>
          <a:xfrm>
            <a:off x="1958037" y="3141113"/>
            <a:ext cx="6851754" cy="1940091"/>
            <a:chOff x="3480954" y="4060201"/>
            <a:chExt cx="12180896" cy="3449050"/>
          </a:xfrm>
        </p:grpSpPr>
        <p:sp>
          <p:nvSpPr>
            <p:cNvPr id="489" name="Shape"/>
            <p:cNvSpPr/>
            <p:nvPr/>
          </p:nvSpPr>
          <p:spPr>
            <a:xfrm>
              <a:off x="3480954" y="6756116"/>
              <a:ext cx="4054459" cy="746713"/>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388" y="21100"/>
                  </a:lnTo>
                  <a:lnTo>
                    <a:pt x="669" y="21456"/>
                  </a:lnTo>
                  <a:lnTo>
                    <a:pt x="2192" y="21333"/>
                  </a:lnTo>
                  <a:lnTo>
                    <a:pt x="3275" y="21091"/>
                  </a:lnTo>
                  <a:lnTo>
                    <a:pt x="3685" y="21391"/>
                  </a:lnTo>
                  <a:lnTo>
                    <a:pt x="5404" y="21255"/>
                  </a:lnTo>
                  <a:lnTo>
                    <a:pt x="5659" y="21147"/>
                  </a:lnTo>
                  <a:lnTo>
                    <a:pt x="6589" y="21459"/>
                  </a:lnTo>
                  <a:lnTo>
                    <a:pt x="7237" y="21139"/>
                  </a:lnTo>
                  <a:lnTo>
                    <a:pt x="7692" y="21435"/>
                  </a:lnTo>
                  <a:lnTo>
                    <a:pt x="8463" y="20926"/>
                  </a:lnTo>
                  <a:lnTo>
                    <a:pt x="8753" y="21598"/>
                  </a:lnTo>
                  <a:lnTo>
                    <a:pt x="9264" y="20598"/>
                  </a:lnTo>
                  <a:lnTo>
                    <a:pt x="9850" y="20318"/>
                  </a:lnTo>
                  <a:lnTo>
                    <a:pt x="10308" y="20539"/>
                  </a:lnTo>
                  <a:lnTo>
                    <a:pt x="10650" y="20105"/>
                  </a:lnTo>
                  <a:lnTo>
                    <a:pt x="11116" y="21042"/>
                  </a:lnTo>
                  <a:lnTo>
                    <a:pt x="11395" y="20728"/>
                  </a:lnTo>
                  <a:lnTo>
                    <a:pt x="11623" y="21086"/>
                  </a:lnTo>
                  <a:lnTo>
                    <a:pt x="12315" y="20222"/>
                  </a:lnTo>
                  <a:lnTo>
                    <a:pt x="12584" y="20366"/>
                  </a:lnTo>
                  <a:lnTo>
                    <a:pt x="13004" y="19646"/>
                  </a:lnTo>
                  <a:lnTo>
                    <a:pt x="13364" y="21128"/>
                  </a:lnTo>
                  <a:lnTo>
                    <a:pt x="13759" y="20850"/>
                  </a:lnTo>
                  <a:lnTo>
                    <a:pt x="14245" y="18092"/>
                  </a:lnTo>
                  <a:lnTo>
                    <a:pt x="14703" y="18553"/>
                  </a:lnTo>
                  <a:lnTo>
                    <a:pt x="15086" y="18613"/>
                  </a:lnTo>
                  <a:lnTo>
                    <a:pt x="15320" y="19418"/>
                  </a:lnTo>
                  <a:lnTo>
                    <a:pt x="15566" y="17040"/>
                  </a:lnTo>
                  <a:lnTo>
                    <a:pt x="15829" y="17139"/>
                  </a:lnTo>
                  <a:lnTo>
                    <a:pt x="16216" y="18862"/>
                  </a:lnTo>
                  <a:lnTo>
                    <a:pt x="16582" y="17269"/>
                  </a:lnTo>
                  <a:lnTo>
                    <a:pt x="16909" y="16559"/>
                  </a:lnTo>
                  <a:lnTo>
                    <a:pt x="17299" y="16878"/>
                  </a:lnTo>
                  <a:lnTo>
                    <a:pt x="17639" y="15734"/>
                  </a:lnTo>
                  <a:lnTo>
                    <a:pt x="17981" y="15777"/>
                  </a:lnTo>
                  <a:lnTo>
                    <a:pt x="18583" y="14292"/>
                  </a:lnTo>
                  <a:lnTo>
                    <a:pt x="18939" y="9065"/>
                  </a:lnTo>
                  <a:lnTo>
                    <a:pt x="19127" y="9009"/>
                  </a:lnTo>
                  <a:lnTo>
                    <a:pt x="19568" y="13554"/>
                  </a:lnTo>
                  <a:lnTo>
                    <a:pt x="19944" y="9833"/>
                  </a:lnTo>
                  <a:lnTo>
                    <a:pt x="20342" y="6768"/>
                  </a:lnTo>
                  <a:lnTo>
                    <a:pt x="20657" y="7474"/>
                  </a:lnTo>
                  <a:lnTo>
                    <a:pt x="21067" y="4956"/>
                  </a:lnTo>
                  <a:lnTo>
                    <a:pt x="21600" y="0"/>
                  </a:lnTo>
                  <a:lnTo>
                    <a:pt x="21596" y="21600"/>
                  </a:lnTo>
                  <a:lnTo>
                    <a:pt x="10764" y="21571"/>
                  </a:lnTo>
                  <a:lnTo>
                    <a:pt x="0" y="21542"/>
                  </a:lnTo>
                  <a:close/>
                </a:path>
              </a:pathLst>
            </a:custGeom>
            <a:gradFill>
              <a:gsLst>
                <a:gs pos="0">
                  <a:srgbClr val="1E73BA"/>
                </a:gs>
                <a:gs pos="100000">
                  <a:srgbClr val="005698"/>
                </a:gs>
              </a:gsLst>
              <a:lin ang="5400000"/>
            </a:gradFill>
            <a:ln w="25400">
              <a:miter lim="400000"/>
              <a:tailEnd type="triangle"/>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90" name="Shape"/>
            <p:cNvSpPr/>
            <p:nvPr/>
          </p:nvSpPr>
          <p:spPr>
            <a:xfrm>
              <a:off x="7533724" y="5692021"/>
              <a:ext cx="1053983" cy="1817230"/>
            </a:xfrm>
            <a:custGeom>
              <a:avLst/>
              <a:gdLst/>
              <a:ahLst/>
              <a:cxnLst>
                <a:cxn ang="0">
                  <a:pos x="wd2" y="hd2"/>
                </a:cxn>
                <a:cxn ang="5400000">
                  <a:pos x="wd2" y="hd2"/>
                </a:cxn>
                <a:cxn ang="10800000">
                  <a:pos x="wd2" y="hd2"/>
                </a:cxn>
                <a:cxn ang="16200000">
                  <a:pos x="wd2" y="hd2"/>
                </a:cxn>
              </a:cxnLst>
              <a:rect l="0" t="0" r="r" b="b"/>
              <a:pathLst>
                <a:path w="21600" h="21600" extrusionOk="0">
                  <a:moveTo>
                    <a:pt x="21550" y="21583"/>
                  </a:moveTo>
                  <a:lnTo>
                    <a:pt x="21600" y="0"/>
                  </a:lnTo>
                  <a:lnTo>
                    <a:pt x="21102" y="1334"/>
                  </a:lnTo>
                  <a:lnTo>
                    <a:pt x="20423" y="781"/>
                  </a:lnTo>
                  <a:lnTo>
                    <a:pt x="19731" y="779"/>
                  </a:lnTo>
                  <a:lnTo>
                    <a:pt x="18338" y="4474"/>
                  </a:lnTo>
                  <a:lnTo>
                    <a:pt x="17087" y="4509"/>
                  </a:lnTo>
                  <a:lnTo>
                    <a:pt x="14484" y="4944"/>
                  </a:lnTo>
                  <a:lnTo>
                    <a:pt x="13625" y="7016"/>
                  </a:lnTo>
                  <a:lnTo>
                    <a:pt x="11965" y="6688"/>
                  </a:lnTo>
                  <a:lnTo>
                    <a:pt x="11406" y="8010"/>
                  </a:lnTo>
                  <a:lnTo>
                    <a:pt x="10814" y="8362"/>
                  </a:lnTo>
                  <a:lnTo>
                    <a:pt x="10132" y="6578"/>
                  </a:lnTo>
                  <a:lnTo>
                    <a:pt x="7881" y="7252"/>
                  </a:lnTo>
                  <a:lnTo>
                    <a:pt x="6915" y="9368"/>
                  </a:lnTo>
                  <a:lnTo>
                    <a:pt x="5467" y="9966"/>
                  </a:lnTo>
                  <a:lnTo>
                    <a:pt x="4152" y="10031"/>
                  </a:lnTo>
                  <a:lnTo>
                    <a:pt x="2952" y="12726"/>
                  </a:lnTo>
                  <a:lnTo>
                    <a:pt x="2199" y="13095"/>
                  </a:lnTo>
                  <a:lnTo>
                    <a:pt x="1092" y="12349"/>
                  </a:lnTo>
                  <a:lnTo>
                    <a:pt x="266" y="12374"/>
                  </a:lnTo>
                  <a:lnTo>
                    <a:pt x="0" y="12660"/>
                  </a:lnTo>
                  <a:lnTo>
                    <a:pt x="48" y="21600"/>
                  </a:lnTo>
                  <a:lnTo>
                    <a:pt x="21550" y="21583"/>
                  </a:lnTo>
                  <a:close/>
                </a:path>
              </a:pathLst>
            </a:custGeom>
            <a:solidFill>
              <a:srgbClr val="FFFFFF"/>
            </a:solidFill>
            <a:ln w="25400">
              <a:miter lim="400000"/>
              <a:tailEnd type="triangle"/>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sp>
          <p:nvSpPr>
            <p:cNvPr id="491" name="Shape"/>
            <p:cNvSpPr/>
            <p:nvPr/>
          </p:nvSpPr>
          <p:spPr>
            <a:xfrm>
              <a:off x="8576691" y="4060201"/>
              <a:ext cx="3316704" cy="3439935"/>
            </a:xfrm>
            <a:custGeom>
              <a:avLst/>
              <a:gdLst/>
              <a:ahLst/>
              <a:cxnLst>
                <a:cxn ang="0">
                  <a:pos x="wd2" y="hd2"/>
                </a:cxn>
                <a:cxn ang="5400000">
                  <a:pos x="wd2" y="hd2"/>
                </a:cxn>
                <a:cxn ang="10800000">
                  <a:pos x="wd2" y="hd2"/>
                </a:cxn>
                <a:cxn ang="16200000">
                  <a:pos x="wd2" y="hd2"/>
                </a:cxn>
              </a:cxnLst>
              <a:rect l="0" t="0" r="r" b="b"/>
              <a:pathLst>
                <a:path w="21600" h="21600" extrusionOk="0">
                  <a:moveTo>
                    <a:pt x="21580" y="21599"/>
                  </a:moveTo>
                  <a:lnTo>
                    <a:pt x="21600" y="8576"/>
                  </a:lnTo>
                  <a:lnTo>
                    <a:pt x="21152" y="8562"/>
                  </a:lnTo>
                  <a:lnTo>
                    <a:pt x="20842" y="7228"/>
                  </a:lnTo>
                  <a:lnTo>
                    <a:pt x="20519" y="7254"/>
                  </a:lnTo>
                  <a:lnTo>
                    <a:pt x="19912" y="8322"/>
                  </a:lnTo>
                  <a:lnTo>
                    <a:pt x="19525" y="8049"/>
                  </a:lnTo>
                  <a:lnTo>
                    <a:pt x="19154" y="7895"/>
                  </a:lnTo>
                  <a:lnTo>
                    <a:pt x="18811" y="7039"/>
                  </a:lnTo>
                  <a:lnTo>
                    <a:pt x="18357" y="6365"/>
                  </a:lnTo>
                  <a:lnTo>
                    <a:pt x="18088" y="6267"/>
                  </a:lnTo>
                  <a:lnTo>
                    <a:pt x="17723" y="6529"/>
                  </a:lnTo>
                  <a:lnTo>
                    <a:pt x="17526" y="6026"/>
                  </a:lnTo>
                  <a:lnTo>
                    <a:pt x="17081" y="5740"/>
                  </a:lnTo>
                  <a:lnTo>
                    <a:pt x="16705" y="4474"/>
                  </a:lnTo>
                  <a:lnTo>
                    <a:pt x="16479" y="4415"/>
                  </a:lnTo>
                  <a:lnTo>
                    <a:pt x="16078" y="4676"/>
                  </a:lnTo>
                  <a:lnTo>
                    <a:pt x="15816" y="4780"/>
                  </a:lnTo>
                  <a:lnTo>
                    <a:pt x="15404" y="3343"/>
                  </a:lnTo>
                  <a:lnTo>
                    <a:pt x="15167" y="3352"/>
                  </a:lnTo>
                  <a:lnTo>
                    <a:pt x="14896" y="3758"/>
                  </a:lnTo>
                  <a:lnTo>
                    <a:pt x="14619" y="3669"/>
                  </a:lnTo>
                  <a:lnTo>
                    <a:pt x="14185" y="2152"/>
                  </a:lnTo>
                  <a:lnTo>
                    <a:pt x="13918" y="2050"/>
                  </a:lnTo>
                  <a:lnTo>
                    <a:pt x="13545" y="2701"/>
                  </a:lnTo>
                  <a:lnTo>
                    <a:pt x="12959" y="2289"/>
                  </a:lnTo>
                  <a:lnTo>
                    <a:pt x="12537" y="758"/>
                  </a:lnTo>
                  <a:lnTo>
                    <a:pt x="12280" y="734"/>
                  </a:lnTo>
                  <a:lnTo>
                    <a:pt x="11638" y="1960"/>
                  </a:lnTo>
                  <a:lnTo>
                    <a:pt x="11276" y="1366"/>
                  </a:lnTo>
                  <a:lnTo>
                    <a:pt x="10740" y="1501"/>
                  </a:lnTo>
                  <a:lnTo>
                    <a:pt x="10276" y="1381"/>
                  </a:lnTo>
                  <a:lnTo>
                    <a:pt x="10089" y="1699"/>
                  </a:lnTo>
                  <a:lnTo>
                    <a:pt x="9863" y="1616"/>
                  </a:lnTo>
                  <a:lnTo>
                    <a:pt x="9584" y="0"/>
                  </a:lnTo>
                  <a:lnTo>
                    <a:pt x="8976" y="238"/>
                  </a:lnTo>
                  <a:lnTo>
                    <a:pt x="8396" y="2829"/>
                  </a:lnTo>
                  <a:lnTo>
                    <a:pt x="8229" y="2856"/>
                  </a:lnTo>
                  <a:lnTo>
                    <a:pt x="8027" y="2115"/>
                  </a:lnTo>
                  <a:lnTo>
                    <a:pt x="7462" y="1512"/>
                  </a:lnTo>
                  <a:lnTo>
                    <a:pt x="6907" y="1740"/>
                  </a:lnTo>
                  <a:lnTo>
                    <a:pt x="6573" y="2854"/>
                  </a:lnTo>
                  <a:lnTo>
                    <a:pt x="6365" y="2438"/>
                  </a:lnTo>
                  <a:lnTo>
                    <a:pt x="6108" y="2420"/>
                  </a:lnTo>
                  <a:lnTo>
                    <a:pt x="5684" y="2826"/>
                  </a:lnTo>
                  <a:lnTo>
                    <a:pt x="5384" y="3420"/>
                  </a:lnTo>
                  <a:lnTo>
                    <a:pt x="5080" y="2842"/>
                  </a:lnTo>
                  <a:lnTo>
                    <a:pt x="4804" y="2923"/>
                  </a:lnTo>
                  <a:lnTo>
                    <a:pt x="4109" y="6611"/>
                  </a:lnTo>
                  <a:lnTo>
                    <a:pt x="3837" y="6044"/>
                  </a:lnTo>
                  <a:lnTo>
                    <a:pt x="3615" y="6039"/>
                  </a:lnTo>
                  <a:lnTo>
                    <a:pt x="3088" y="6987"/>
                  </a:lnTo>
                  <a:lnTo>
                    <a:pt x="2944" y="7516"/>
                  </a:lnTo>
                  <a:lnTo>
                    <a:pt x="2619" y="7082"/>
                  </a:lnTo>
                  <a:lnTo>
                    <a:pt x="2330" y="7093"/>
                  </a:lnTo>
                  <a:lnTo>
                    <a:pt x="1486" y="9684"/>
                  </a:lnTo>
                  <a:lnTo>
                    <a:pt x="940" y="9212"/>
                  </a:lnTo>
                  <a:lnTo>
                    <a:pt x="688" y="9165"/>
                  </a:lnTo>
                  <a:lnTo>
                    <a:pt x="305" y="9930"/>
                  </a:lnTo>
                  <a:lnTo>
                    <a:pt x="27" y="10294"/>
                  </a:lnTo>
                  <a:lnTo>
                    <a:pt x="0" y="21600"/>
                  </a:lnTo>
                  <a:lnTo>
                    <a:pt x="21580" y="21599"/>
                  </a:lnTo>
                  <a:close/>
                </a:path>
              </a:pathLst>
            </a:custGeom>
            <a:gradFill>
              <a:gsLst>
                <a:gs pos="0">
                  <a:srgbClr val="F4784C"/>
                </a:gs>
                <a:gs pos="100000">
                  <a:srgbClr val="D32700"/>
                </a:gs>
              </a:gsLst>
              <a:lin ang="5400000"/>
            </a:gra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431" tIns="21431" rIns="21431" bIns="21431"/>
            <a:lstStyle/>
            <a:p>
              <a:pPr defTabSz="257175" hangingPunct="0">
                <a:defRPr/>
              </a:pPr>
              <a:r>
                <a:rPr sz="1125" b="1" kern="0">
                  <a:solidFill>
                    <a:srgbClr val="FFFFFF"/>
                  </a:solidFill>
                  <a:latin typeface="Arial"/>
                  <a:cs typeface="Arial"/>
                  <a:sym typeface="Arial"/>
                </a:rPr>
                <a:t> </a:t>
              </a:r>
            </a:p>
          </p:txBody>
        </p:sp>
        <p:sp>
          <p:nvSpPr>
            <p:cNvPr id="492" name="Shape"/>
            <p:cNvSpPr/>
            <p:nvPr/>
          </p:nvSpPr>
          <p:spPr>
            <a:xfrm>
              <a:off x="11885025" y="5442446"/>
              <a:ext cx="3776825" cy="20608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98" y="21600"/>
                  </a:lnTo>
                  <a:lnTo>
                    <a:pt x="21600" y="19820"/>
                  </a:lnTo>
                  <a:lnTo>
                    <a:pt x="21304" y="19655"/>
                  </a:lnTo>
                  <a:lnTo>
                    <a:pt x="20698" y="20096"/>
                  </a:lnTo>
                  <a:lnTo>
                    <a:pt x="20208" y="19642"/>
                  </a:lnTo>
                  <a:lnTo>
                    <a:pt x="19840" y="20140"/>
                  </a:lnTo>
                  <a:lnTo>
                    <a:pt x="19136" y="19043"/>
                  </a:lnTo>
                  <a:lnTo>
                    <a:pt x="18805" y="19522"/>
                  </a:lnTo>
                  <a:lnTo>
                    <a:pt x="18442" y="19301"/>
                  </a:lnTo>
                  <a:lnTo>
                    <a:pt x="18014" y="19110"/>
                  </a:lnTo>
                  <a:lnTo>
                    <a:pt x="17590" y="18867"/>
                  </a:lnTo>
                  <a:lnTo>
                    <a:pt x="17347" y="19581"/>
                  </a:lnTo>
                  <a:lnTo>
                    <a:pt x="17058" y="18975"/>
                  </a:lnTo>
                  <a:lnTo>
                    <a:pt x="16677" y="19009"/>
                  </a:lnTo>
                  <a:lnTo>
                    <a:pt x="16303" y="18416"/>
                  </a:lnTo>
                  <a:lnTo>
                    <a:pt x="15830" y="18447"/>
                  </a:lnTo>
                  <a:lnTo>
                    <a:pt x="15543" y="18758"/>
                  </a:lnTo>
                  <a:lnTo>
                    <a:pt x="14901" y="17086"/>
                  </a:lnTo>
                  <a:lnTo>
                    <a:pt x="14658" y="17078"/>
                  </a:lnTo>
                  <a:lnTo>
                    <a:pt x="14411" y="17957"/>
                  </a:lnTo>
                  <a:lnTo>
                    <a:pt x="14226" y="18067"/>
                  </a:lnTo>
                  <a:lnTo>
                    <a:pt x="13780" y="16110"/>
                  </a:lnTo>
                  <a:lnTo>
                    <a:pt x="13631" y="16134"/>
                  </a:lnTo>
                  <a:lnTo>
                    <a:pt x="13051" y="17199"/>
                  </a:lnTo>
                  <a:lnTo>
                    <a:pt x="12755" y="15864"/>
                  </a:lnTo>
                  <a:lnTo>
                    <a:pt x="12517" y="15786"/>
                  </a:lnTo>
                  <a:lnTo>
                    <a:pt x="12265" y="16237"/>
                  </a:lnTo>
                  <a:lnTo>
                    <a:pt x="11983" y="15810"/>
                  </a:lnTo>
                  <a:lnTo>
                    <a:pt x="11607" y="15981"/>
                  </a:lnTo>
                  <a:lnTo>
                    <a:pt x="11269" y="14239"/>
                  </a:lnTo>
                  <a:lnTo>
                    <a:pt x="10727" y="14193"/>
                  </a:lnTo>
                  <a:lnTo>
                    <a:pt x="10455" y="14835"/>
                  </a:lnTo>
                  <a:lnTo>
                    <a:pt x="10208" y="13201"/>
                  </a:lnTo>
                  <a:lnTo>
                    <a:pt x="9979" y="13153"/>
                  </a:lnTo>
                  <a:lnTo>
                    <a:pt x="9729" y="13776"/>
                  </a:lnTo>
                  <a:lnTo>
                    <a:pt x="9486" y="12840"/>
                  </a:lnTo>
                  <a:lnTo>
                    <a:pt x="9272" y="12795"/>
                  </a:lnTo>
                  <a:lnTo>
                    <a:pt x="9019" y="13588"/>
                  </a:lnTo>
                  <a:lnTo>
                    <a:pt x="8729" y="11717"/>
                  </a:lnTo>
                  <a:lnTo>
                    <a:pt x="8566" y="11647"/>
                  </a:lnTo>
                  <a:lnTo>
                    <a:pt x="7967" y="12031"/>
                  </a:lnTo>
                  <a:lnTo>
                    <a:pt x="7879" y="11219"/>
                  </a:lnTo>
                  <a:lnTo>
                    <a:pt x="7505" y="11331"/>
                  </a:lnTo>
                  <a:lnTo>
                    <a:pt x="6914" y="11934"/>
                  </a:lnTo>
                  <a:lnTo>
                    <a:pt x="6438" y="11459"/>
                  </a:lnTo>
                  <a:lnTo>
                    <a:pt x="5867" y="11940"/>
                  </a:lnTo>
                  <a:lnTo>
                    <a:pt x="5110" y="7545"/>
                  </a:lnTo>
                  <a:lnTo>
                    <a:pt x="4943" y="7469"/>
                  </a:lnTo>
                  <a:lnTo>
                    <a:pt x="4510" y="8534"/>
                  </a:lnTo>
                  <a:lnTo>
                    <a:pt x="4074" y="7176"/>
                  </a:lnTo>
                  <a:lnTo>
                    <a:pt x="3860" y="7016"/>
                  </a:lnTo>
                  <a:lnTo>
                    <a:pt x="3514" y="9298"/>
                  </a:lnTo>
                  <a:lnTo>
                    <a:pt x="3343" y="9341"/>
                  </a:lnTo>
                  <a:lnTo>
                    <a:pt x="2870" y="6582"/>
                  </a:lnTo>
                  <a:lnTo>
                    <a:pt x="2201" y="6495"/>
                  </a:lnTo>
                  <a:lnTo>
                    <a:pt x="1493" y="1495"/>
                  </a:lnTo>
                  <a:lnTo>
                    <a:pt x="1299" y="1472"/>
                  </a:lnTo>
                  <a:lnTo>
                    <a:pt x="1006" y="3745"/>
                  </a:lnTo>
                  <a:lnTo>
                    <a:pt x="691" y="2944"/>
                  </a:lnTo>
                  <a:lnTo>
                    <a:pt x="309" y="3186"/>
                  </a:lnTo>
                  <a:lnTo>
                    <a:pt x="13" y="0"/>
                  </a:lnTo>
                  <a:lnTo>
                    <a:pt x="0" y="21600"/>
                  </a:lnTo>
                  <a:close/>
                </a:path>
              </a:pathLst>
            </a:custGeom>
            <a:gradFill>
              <a:gsLst>
                <a:gs pos="0">
                  <a:srgbClr val="6D0F06"/>
                </a:gs>
                <a:gs pos="100000">
                  <a:srgbClr val="670809"/>
                </a:gs>
              </a:gsLst>
              <a:lin ang="5400000"/>
            </a:gradFill>
            <a:ln w="25400">
              <a:miter lim="400000"/>
            </a:ln>
          </p:spPr>
          <p:txBody>
            <a:bodyPr lIns="14288" tIns="14288" rIns="14288" bIns="14288"/>
            <a:lstStyle/>
            <a:p>
              <a:pPr defTabSz="257175" hangingPunct="0">
                <a:defRPr sz="1800"/>
              </a:pPr>
              <a:endParaRPr sz="1013" b="1" kern="0">
                <a:solidFill>
                  <a:srgbClr val="FFFFFF"/>
                </a:solidFill>
                <a:latin typeface="Arial"/>
                <a:cs typeface="Arial"/>
                <a:sym typeface="Arial"/>
              </a:endParaRPr>
            </a:p>
          </p:txBody>
        </p:sp>
      </p:grpSp>
      <p:sp>
        <p:nvSpPr>
          <p:cNvPr id="493" name="Line"/>
          <p:cNvSpPr/>
          <p:nvPr/>
        </p:nvSpPr>
        <p:spPr>
          <a:xfrm flipV="1">
            <a:off x="7563068" y="3744690"/>
            <a:ext cx="824" cy="844271"/>
          </a:xfrm>
          <a:prstGeom prst="line">
            <a:avLst/>
          </a:prstGeom>
          <a:ln w="38100">
            <a:solidFill>
              <a:srgbClr val="FFFFFF"/>
            </a:solidFill>
            <a:miter lim="400000"/>
            <a:headEnd type="stealth"/>
          </a:ln>
          <a:effectLst>
            <a:outerShdw blurRad="38100" dist="25400" dir="5400000" rotWithShape="0">
              <a:srgbClr val="000000">
                <a:alpha val="80000"/>
              </a:srgbClr>
            </a:outerShdw>
          </a:effectLst>
        </p:spPr>
        <p:txBody>
          <a:bodyPr lIns="0" tIns="0" rIns="0" bIns="0"/>
          <a:lstStyle/>
          <a:p>
            <a:pPr defTabSz="257175" hangingPunct="0">
              <a:defRPr sz="1200" b="0">
                <a:solidFill>
                  <a:srgbClr val="000000"/>
                </a:solidFill>
              </a:defRPr>
            </a:pPr>
            <a:endParaRPr sz="675" kern="0">
              <a:solidFill>
                <a:srgbClr val="000000"/>
              </a:solidFill>
              <a:latin typeface="Arial"/>
              <a:cs typeface="Arial"/>
              <a:sym typeface="Arial"/>
            </a:endParaRPr>
          </a:p>
        </p:txBody>
      </p:sp>
      <p:grpSp>
        <p:nvGrpSpPr>
          <p:cNvPr id="496" name="Group"/>
          <p:cNvGrpSpPr/>
          <p:nvPr/>
        </p:nvGrpSpPr>
        <p:grpSpPr>
          <a:xfrm>
            <a:off x="6718510" y="2680373"/>
            <a:ext cx="1730420" cy="1064316"/>
            <a:chOff x="4668" y="12700"/>
            <a:chExt cx="3076301" cy="1892116"/>
          </a:xfrm>
        </p:grpSpPr>
        <p:sp>
          <p:nvSpPr>
            <p:cNvPr id="494" name="Rectangle"/>
            <p:cNvSpPr/>
            <p:nvPr/>
          </p:nvSpPr>
          <p:spPr>
            <a:xfrm>
              <a:off x="19632" y="12700"/>
              <a:ext cx="3036241" cy="1892116"/>
            </a:xfrm>
            <a:prstGeom prst="rect">
              <a:avLst/>
            </a:prstGeom>
            <a:noFill/>
            <a:ln w="12700" cap="flat">
              <a:solidFill>
                <a:srgbClr val="FFFFFF"/>
              </a:solidFill>
              <a:prstDash val="solid"/>
              <a:miter lim="400000"/>
            </a:ln>
            <a:effectLst>
              <a:outerShdw blurRad="38100" dist="25400" dir="5400000" rotWithShape="0">
                <a:srgbClr val="000000">
                  <a:alpha val="80000"/>
                </a:srgbClr>
              </a:outerShdw>
            </a:effectLst>
          </p:spPr>
          <p:txBody>
            <a:bodyPr wrap="square" lIns="21431" tIns="21431" rIns="21431" bIns="21431" numCol="1" anchor="t">
              <a:noAutofit/>
            </a:bodyPr>
            <a:lstStyle/>
            <a:p>
              <a:pPr defTabSz="257175" hangingPunct="0">
                <a:defRPr/>
              </a:pPr>
              <a:endParaRPr sz="1125" b="1" kern="0">
                <a:solidFill>
                  <a:srgbClr val="FFFFFF"/>
                </a:solidFill>
                <a:latin typeface="Arial"/>
                <a:cs typeface="Arial"/>
                <a:sym typeface="Arial"/>
              </a:endParaRPr>
            </a:p>
          </p:txBody>
        </p:sp>
        <p:sp>
          <p:nvSpPr>
            <p:cNvPr id="495" name="The “extreme” temperature events used to cover 0.1% of the land. Now they cover 22.1%."/>
            <p:cNvSpPr txBox="1"/>
            <p:nvPr/>
          </p:nvSpPr>
          <p:spPr>
            <a:xfrm>
              <a:off x="4668" y="98992"/>
              <a:ext cx="3076301" cy="1663552"/>
            </a:xfrm>
            <a:prstGeom prst="rect">
              <a:avLst/>
            </a:prstGeom>
            <a:noFill/>
            <a:ln w="12700" cap="flat">
              <a:noFill/>
              <a:miter lim="400000"/>
            </a:ln>
            <a:effectLst>
              <a:outerShdw blurRad="38100" dist="25400" dir="54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numCol="1" anchor="t">
              <a:noAutofit/>
            </a:bodyPr>
            <a:lstStyle>
              <a:lvl1pPr algn="ctr">
                <a:defRPr sz="2200"/>
              </a:lvl1pPr>
            </a:lstStyle>
            <a:p>
              <a:pPr defTabSz="257175" hangingPunct="0">
                <a:defRPr/>
              </a:pPr>
              <a:r>
                <a:rPr sz="1238" b="1" kern="0" dirty="0">
                  <a:solidFill>
                    <a:srgbClr val="FFFFFF"/>
                  </a:solidFill>
                  <a:latin typeface="Arial"/>
                  <a:cs typeface="Arial"/>
                  <a:sym typeface="Arial"/>
                </a:rPr>
                <a:t>The “extreme” temperature events used to cover 0.1% of the land. Now they cover 22.1%.</a:t>
              </a:r>
            </a:p>
          </p:txBody>
        </p:sp>
      </p:grpSp>
      <p:sp>
        <p:nvSpPr>
          <p:cNvPr id="41" name="1951 – 1980">
            <a:extLst>
              <a:ext uri="{FF2B5EF4-FFF2-40B4-BE49-F238E27FC236}">
                <a16:creationId xmlns:a16="http://schemas.microsoft.com/office/drawing/2014/main" id="{53EEB968-D332-3FBE-1B24-0A479BE55E57}"/>
              </a:ext>
            </a:extLst>
          </p:cNvPr>
          <p:cNvSpPr txBox="1">
            <a:spLocks noGrp="1"/>
          </p:cNvSpPr>
          <p:nvPr>
            <p:ph type="body" sz="quarter" idx="1"/>
          </p:nvPr>
        </p:nvSpPr>
        <p:spPr>
          <a:xfrm>
            <a:off x="674741" y="1429186"/>
            <a:ext cx="7794518" cy="571500"/>
          </a:xfrm>
          <a:prstGeom prst="rect">
            <a:avLst/>
          </a:prstGeom>
        </p:spPr>
        <p:txBody>
          <a:bodyPr>
            <a:normAutofit/>
          </a:bodyPr>
          <a:lstStyle/>
          <a:p>
            <a:pPr marL="0" indent="0">
              <a:buNone/>
            </a:pPr>
            <a:r>
              <a:rPr lang="en-US" sz="2400" b="1" dirty="0">
                <a:solidFill>
                  <a:schemeClr val="accent3"/>
                </a:solidFill>
              </a:rPr>
              <a:t>2010 </a:t>
            </a:r>
            <a:r>
              <a:rPr sz="2400" b="1" dirty="0">
                <a:solidFill>
                  <a:schemeClr val="accent3"/>
                </a:solidFill>
              </a:rPr>
              <a:t>– </a:t>
            </a:r>
            <a:r>
              <a:rPr lang="en-US" sz="2400" b="1" dirty="0">
                <a:solidFill>
                  <a:schemeClr val="accent3"/>
                </a:solidFill>
              </a:rPr>
              <a:t>2020</a:t>
            </a:r>
            <a:endParaRPr sz="2400" b="1" dirty="0">
              <a:solidFill>
                <a:schemeClr val="accent3"/>
              </a:solidFill>
            </a:endParaRPr>
          </a:p>
        </p:txBody>
      </p:sp>
      <p:sp>
        <p:nvSpPr>
          <p:cNvPr id="43" name="Northern Hemisphere Summer Temperatures Have Shifted">
            <a:extLst>
              <a:ext uri="{FF2B5EF4-FFF2-40B4-BE49-F238E27FC236}">
                <a16:creationId xmlns:a16="http://schemas.microsoft.com/office/drawing/2014/main" id="{E5FCC9A5-7594-E027-50C3-3DD74E51662B}"/>
              </a:ext>
            </a:extLst>
          </p:cNvPr>
          <p:cNvSpPr txBox="1">
            <a:spLocks noGrp="1"/>
          </p:cNvSpPr>
          <p:nvPr>
            <p:ph type="title"/>
          </p:nvPr>
        </p:nvSpPr>
        <p:spPr>
          <a:xfrm>
            <a:off x="53435" y="294313"/>
            <a:ext cx="9037130" cy="928206"/>
          </a:xfrm>
          <a:prstGeom prst="rect">
            <a:avLst/>
          </a:prstGeom>
        </p:spPr>
        <p:txBody>
          <a:bodyPr>
            <a:noAutofit/>
          </a:bodyPr>
          <a:lstStyle/>
          <a:p>
            <a:pPr>
              <a:lnSpc>
                <a:spcPct val="80000"/>
              </a:lnSpc>
            </a:pPr>
            <a:r>
              <a:rPr sz="4800" b="1" dirty="0">
                <a:solidFill>
                  <a:schemeClr val="bg1"/>
                </a:solidFill>
                <a:latin typeface="+mn-lt"/>
              </a:rPr>
              <a:t>Northern Hemisphere Summer Temperatures Have Shifted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96"/>
                                        </p:tgtEl>
                                        <p:attrNameLst>
                                          <p:attrName>style.visibility</p:attrName>
                                        </p:attrNameLst>
                                      </p:cBhvr>
                                      <p:to>
                                        <p:strVal val="visible"/>
                                      </p:to>
                                    </p:set>
                                    <p:animEffect transition="in" filter="fade">
                                      <p:cBhvr>
                                        <p:cTn id="7" dur="750"/>
                                        <p:tgtEl>
                                          <p:spTgt spid="496"/>
                                        </p:tgtEl>
                                      </p:cBhvr>
                                    </p:animEffect>
                                  </p:childTnLst>
                                </p:cTn>
                              </p:par>
                            </p:childTnLst>
                          </p:cTn>
                        </p:par>
                        <p:par>
                          <p:cTn id="8" fill="hold">
                            <p:stCondLst>
                              <p:cond delay="750"/>
                            </p:stCondLst>
                            <p:childTnLst>
                              <p:par>
                                <p:cTn id="9" presetID="22" presetClass="entr" presetSubtype="1" fill="hold" grpId="0" nodeType="afterEffect">
                                  <p:stCondLst>
                                    <p:cond delay="0"/>
                                  </p:stCondLst>
                                  <p:iterate>
                                    <p:tmAbs val="0"/>
                                  </p:iterate>
                                  <p:childTnLst>
                                    <p:set>
                                      <p:cBhvr>
                                        <p:cTn id="10" fill="hold"/>
                                        <p:tgtEl>
                                          <p:spTgt spid="493"/>
                                        </p:tgtEl>
                                        <p:attrNameLst>
                                          <p:attrName>style.visibility</p:attrName>
                                        </p:attrNameLst>
                                      </p:cBhvr>
                                      <p:to>
                                        <p:strVal val="visible"/>
                                      </p:to>
                                    </p:set>
                                    <p:animEffect transition="in" filter="wipe(up)">
                                      <p:cBhvr>
                                        <p:cTn id="11" dur="75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advAuto="0"/>
      <p:bldP spid="49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C18CD8-6609-6801-093E-D7A420FB7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060" y="60385"/>
            <a:ext cx="6103189" cy="61031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47D616-FBA8-3ADF-AC31-226B2D2B68B6}"/>
              </a:ext>
            </a:extLst>
          </p:cNvPr>
          <p:cNvSpPr txBox="1"/>
          <p:nvPr/>
        </p:nvSpPr>
        <p:spPr>
          <a:xfrm>
            <a:off x="2542947" y="6027003"/>
            <a:ext cx="4058099" cy="830997"/>
          </a:xfrm>
          <a:prstGeom prst="rect">
            <a:avLst/>
          </a:prstGeom>
          <a:noFill/>
        </p:spPr>
        <p:txBody>
          <a:bodyPr wrap="none" rtlCol="0">
            <a:spAutoFit/>
          </a:bodyPr>
          <a:lstStyle/>
          <a:p>
            <a:r>
              <a:rPr lang="en-US" sz="4800" b="1" dirty="0">
                <a:solidFill>
                  <a:schemeClr val="bg1"/>
                </a:solidFill>
              </a:rPr>
              <a:t>Where are we?</a:t>
            </a:r>
          </a:p>
        </p:txBody>
      </p:sp>
    </p:spTree>
    <p:extLst>
      <p:ext uri="{BB962C8B-B14F-4D97-AF65-F5344CB8AC3E}">
        <p14:creationId xmlns:p14="http://schemas.microsoft.com/office/powerpoint/2010/main" val="333001434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5383EE-77C2-481E-B0A2-118C167DE176}"/>
              </a:ext>
            </a:extLst>
          </p:cNvPr>
          <p:cNvSpPr txBox="1">
            <a:spLocks/>
          </p:cNvSpPr>
          <p:nvPr/>
        </p:nvSpPr>
        <p:spPr>
          <a:xfrm>
            <a:off x="0" y="-5671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800" b="1" dirty="0">
                <a:solidFill>
                  <a:schemeClr val="bg1"/>
                </a:solidFill>
                <a:latin typeface="Franklin Gothic Demi" panose="020B0703020102020204" pitchFamily="34" charset="0"/>
              </a:rPr>
              <a:t>More Heat/Energy in the System</a:t>
            </a:r>
          </a:p>
        </p:txBody>
      </p:sp>
      <p:sp>
        <p:nvSpPr>
          <p:cNvPr id="7" name="TextBox 6">
            <a:extLst>
              <a:ext uri="{FF2B5EF4-FFF2-40B4-BE49-F238E27FC236}">
                <a16:creationId xmlns:a16="http://schemas.microsoft.com/office/drawing/2014/main" id="{BB064A9E-7138-1C46-3959-19453894D9C7}"/>
              </a:ext>
            </a:extLst>
          </p:cNvPr>
          <p:cNvSpPr txBox="1"/>
          <p:nvPr/>
        </p:nvSpPr>
        <p:spPr>
          <a:xfrm>
            <a:off x="774145" y="1269001"/>
            <a:ext cx="7595708" cy="1077218"/>
          </a:xfrm>
          <a:prstGeom prst="rect">
            <a:avLst/>
          </a:prstGeom>
          <a:noFill/>
        </p:spPr>
        <p:txBody>
          <a:bodyPr wrap="square" rtlCol="0">
            <a:spAutoFit/>
          </a:bodyPr>
          <a:lstStyle/>
          <a:p>
            <a:pPr algn="ctr"/>
            <a:r>
              <a:rPr lang="en-US" sz="3200" b="1" dirty="0">
                <a:solidFill>
                  <a:schemeClr val="bg1"/>
                </a:solidFill>
              </a:rPr>
              <a:t>Severe climate and weather events become </a:t>
            </a:r>
            <a:r>
              <a:rPr lang="en-US" sz="3200" b="1" i="1" dirty="0">
                <a:solidFill>
                  <a:srgbClr val="FF0000"/>
                </a:solidFill>
              </a:rPr>
              <a:t>more common and more extreme</a:t>
            </a:r>
          </a:p>
        </p:txBody>
      </p:sp>
      <p:pic>
        <p:nvPicPr>
          <p:cNvPr id="11" name="california-wildfires.jpg" descr="california-wildfires.jpg">
            <a:extLst>
              <a:ext uri="{FF2B5EF4-FFF2-40B4-BE49-F238E27FC236}">
                <a16:creationId xmlns:a16="http://schemas.microsoft.com/office/drawing/2014/main" id="{AE1F0ECC-F5B4-C6A0-27E6-8491F5D91C2D}"/>
              </a:ext>
            </a:extLst>
          </p:cNvPr>
          <p:cNvPicPr>
            <a:picLocks noChangeAspect="1"/>
          </p:cNvPicPr>
          <p:nvPr/>
        </p:nvPicPr>
        <p:blipFill>
          <a:blip r:embed="rId3"/>
          <a:stretch>
            <a:fillRect/>
          </a:stretch>
        </p:blipFill>
        <p:spPr>
          <a:xfrm>
            <a:off x="4091859" y="2588754"/>
            <a:ext cx="4773783" cy="3175779"/>
          </a:xfrm>
          <a:prstGeom prst="rect">
            <a:avLst/>
          </a:prstGeom>
          <a:ln w="12700">
            <a:miter lim="400000"/>
          </a:ln>
        </p:spPr>
      </p:pic>
      <p:pic>
        <p:nvPicPr>
          <p:cNvPr id="6" name="Picture 5">
            <a:extLst>
              <a:ext uri="{FF2B5EF4-FFF2-40B4-BE49-F238E27FC236}">
                <a16:creationId xmlns:a16="http://schemas.microsoft.com/office/drawing/2014/main" id="{16BA6DEE-24F3-CE90-7B92-D5BC362E9507}"/>
              </a:ext>
            </a:extLst>
          </p:cNvPr>
          <p:cNvPicPr>
            <a:picLocks noChangeAspect="1"/>
          </p:cNvPicPr>
          <p:nvPr/>
        </p:nvPicPr>
        <p:blipFill>
          <a:blip r:embed="rId4"/>
          <a:stretch>
            <a:fillRect/>
          </a:stretch>
        </p:blipFill>
        <p:spPr>
          <a:xfrm>
            <a:off x="387775" y="2474759"/>
            <a:ext cx="3518178" cy="3471155"/>
          </a:xfrm>
          <a:prstGeom prst="rect">
            <a:avLst/>
          </a:prstGeom>
        </p:spPr>
      </p:pic>
      <p:pic>
        <p:nvPicPr>
          <p:cNvPr id="10" name="Picture 9">
            <a:extLst>
              <a:ext uri="{FF2B5EF4-FFF2-40B4-BE49-F238E27FC236}">
                <a16:creationId xmlns:a16="http://schemas.microsoft.com/office/drawing/2014/main" id="{6E3C2162-F263-1847-0E96-8B7D5118FE29}"/>
              </a:ext>
            </a:extLst>
          </p:cNvPr>
          <p:cNvPicPr>
            <a:picLocks noChangeAspect="1"/>
          </p:cNvPicPr>
          <p:nvPr/>
        </p:nvPicPr>
        <p:blipFill>
          <a:blip r:embed="rId5"/>
          <a:stretch>
            <a:fillRect/>
          </a:stretch>
        </p:blipFill>
        <p:spPr>
          <a:xfrm>
            <a:off x="97884" y="3728344"/>
            <a:ext cx="5726545" cy="3007466"/>
          </a:xfrm>
          <a:prstGeom prst="rect">
            <a:avLst/>
          </a:prstGeom>
          <a:ln w="12700">
            <a:solidFill>
              <a:schemeClr val="tx1"/>
            </a:solidFill>
          </a:ln>
        </p:spPr>
      </p:pic>
      <p:pic>
        <p:nvPicPr>
          <p:cNvPr id="12" name="promo377232008.jpg" descr="promo377232008.jpg">
            <a:extLst>
              <a:ext uri="{FF2B5EF4-FFF2-40B4-BE49-F238E27FC236}">
                <a16:creationId xmlns:a16="http://schemas.microsoft.com/office/drawing/2014/main" id="{42789CCC-9934-BEAD-A3FE-F9F0C657677B}"/>
              </a:ext>
            </a:extLst>
          </p:cNvPr>
          <p:cNvPicPr>
            <a:picLocks noChangeAspect="1"/>
          </p:cNvPicPr>
          <p:nvPr/>
        </p:nvPicPr>
        <p:blipFill>
          <a:blip r:embed="rId6"/>
          <a:stretch>
            <a:fillRect/>
          </a:stretch>
        </p:blipFill>
        <p:spPr>
          <a:xfrm>
            <a:off x="5022952" y="4210336"/>
            <a:ext cx="3917559" cy="2210157"/>
          </a:xfrm>
          <a:prstGeom prst="rect">
            <a:avLst/>
          </a:prstGeom>
          <a:ln w="12700">
            <a:solidFill>
              <a:schemeClr val="tx1"/>
            </a:solidFill>
            <a:miter lim="400000"/>
          </a:ln>
        </p:spPr>
      </p:pic>
    </p:spTree>
    <p:extLst>
      <p:ext uri="{BB962C8B-B14F-4D97-AF65-F5344CB8AC3E}">
        <p14:creationId xmlns:p14="http://schemas.microsoft.com/office/powerpoint/2010/main" val="387404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_image_at_2017_04_18_03_43_PM.0.png.jpeg" descr="Pasted_image_at_2017_04_18_03_43_PM.0.png.jpeg">
            <a:extLst>
              <a:ext uri="{FF2B5EF4-FFF2-40B4-BE49-F238E27FC236}">
                <a16:creationId xmlns:a16="http://schemas.microsoft.com/office/drawing/2014/main" id="{5FD0CC41-730F-F1D1-8BFC-A1BF08381FB7}"/>
              </a:ext>
            </a:extLst>
          </p:cNvPr>
          <p:cNvPicPr>
            <a:picLocks noChangeAspect="1"/>
          </p:cNvPicPr>
          <p:nvPr/>
        </p:nvPicPr>
        <p:blipFill>
          <a:blip r:embed="rId3"/>
          <a:stretch>
            <a:fillRect/>
          </a:stretch>
        </p:blipFill>
        <p:spPr>
          <a:xfrm>
            <a:off x="5091281" y="1275779"/>
            <a:ext cx="3849230" cy="2566153"/>
          </a:xfrm>
          <a:prstGeom prst="rect">
            <a:avLst/>
          </a:prstGeom>
          <a:ln w="12700">
            <a:miter lim="400000"/>
          </a:ln>
        </p:spPr>
      </p:pic>
      <p:pic>
        <p:nvPicPr>
          <p:cNvPr id="7" name="Picture 6">
            <a:extLst>
              <a:ext uri="{FF2B5EF4-FFF2-40B4-BE49-F238E27FC236}">
                <a16:creationId xmlns:a16="http://schemas.microsoft.com/office/drawing/2014/main" id="{B188B40C-E463-40A2-F67F-A353468F02EA}"/>
              </a:ext>
            </a:extLst>
          </p:cNvPr>
          <p:cNvPicPr>
            <a:picLocks noChangeAspect="1"/>
          </p:cNvPicPr>
          <p:nvPr/>
        </p:nvPicPr>
        <p:blipFill>
          <a:blip r:embed="rId4"/>
          <a:stretch>
            <a:fillRect/>
          </a:stretch>
        </p:blipFill>
        <p:spPr>
          <a:xfrm>
            <a:off x="203488" y="1226514"/>
            <a:ext cx="4775231" cy="2664685"/>
          </a:xfrm>
          <a:prstGeom prst="rect">
            <a:avLst/>
          </a:prstGeom>
          <a:ln w="12700">
            <a:solidFill>
              <a:schemeClr val="accent3"/>
            </a:solidFill>
          </a:ln>
        </p:spPr>
      </p:pic>
      <p:pic>
        <p:nvPicPr>
          <p:cNvPr id="8" name="Anderson-Glacier-1936-2004-pair_1.jpg" descr="Anderson-Glacier-1936-2004-pair_1.jpg">
            <a:extLst>
              <a:ext uri="{FF2B5EF4-FFF2-40B4-BE49-F238E27FC236}">
                <a16:creationId xmlns:a16="http://schemas.microsoft.com/office/drawing/2014/main" id="{39D93D25-0CAE-2F5A-FFCC-DB9015D960EC}"/>
              </a:ext>
            </a:extLst>
          </p:cNvPr>
          <p:cNvPicPr>
            <a:picLocks noChangeAspect="1"/>
          </p:cNvPicPr>
          <p:nvPr/>
        </p:nvPicPr>
        <p:blipFill>
          <a:blip r:embed="rId5"/>
          <a:stretch>
            <a:fillRect/>
          </a:stretch>
        </p:blipFill>
        <p:spPr>
          <a:xfrm>
            <a:off x="2517693" y="1142979"/>
            <a:ext cx="4108614" cy="5495133"/>
          </a:xfrm>
          <a:prstGeom prst="rect">
            <a:avLst/>
          </a:prstGeom>
          <a:ln w="12700">
            <a:solidFill>
              <a:schemeClr val="tx1"/>
            </a:solidFill>
            <a:miter lim="400000"/>
          </a:ln>
        </p:spPr>
      </p:pic>
      <p:pic>
        <p:nvPicPr>
          <p:cNvPr id="9" name="Image" descr="Image">
            <a:extLst>
              <a:ext uri="{FF2B5EF4-FFF2-40B4-BE49-F238E27FC236}">
                <a16:creationId xmlns:a16="http://schemas.microsoft.com/office/drawing/2014/main" id="{67CEF6B6-565A-5CBA-B12E-090FF8CA0C7B}"/>
              </a:ext>
            </a:extLst>
          </p:cNvPr>
          <p:cNvPicPr>
            <a:picLocks noChangeAspect="1"/>
          </p:cNvPicPr>
          <p:nvPr/>
        </p:nvPicPr>
        <p:blipFill>
          <a:blip r:embed="rId6"/>
          <a:stretch>
            <a:fillRect/>
          </a:stretch>
        </p:blipFill>
        <p:spPr>
          <a:xfrm>
            <a:off x="875177" y="1167527"/>
            <a:ext cx="7393645" cy="5348809"/>
          </a:xfrm>
          <a:prstGeom prst="rect">
            <a:avLst/>
          </a:prstGeom>
          <a:ln w="12700">
            <a:solidFill>
              <a:schemeClr val="tx1"/>
            </a:solidFill>
            <a:miter lim="400000"/>
          </a:ln>
        </p:spPr>
      </p:pic>
      <p:sp>
        <p:nvSpPr>
          <p:cNvPr id="10" name="Title 1">
            <a:extLst>
              <a:ext uri="{FF2B5EF4-FFF2-40B4-BE49-F238E27FC236}">
                <a16:creationId xmlns:a16="http://schemas.microsoft.com/office/drawing/2014/main" id="{F14A52BF-5521-345A-E2D6-4D6F1CCA83A9}"/>
              </a:ext>
            </a:extLst>
          </p:cNvPr>
          <p:cNvSpPr txBox="1">
            <a:spLocks/>
          </p:cNvSpPr>
          <p:nvPr/>
        </p:nvSpPr>
        <p:spPr>
          <a:xfrm>
            <a:off x="0" y="-5671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800" b="1" dirty="0">
                <a:solidFill>
                  <a:schemeClr val="bg1"/>
                </a:solidFill>
                <a:latin typeface="Franklin Gothic Demi" panose="020B0703020102020204" pitchFamily="34" charset="0"/>
              </a:rPr>
              <a:t>More Heat/Energy in the System</a:t>
            </a:r>
          </a:p>
        </p:txBody>
      </p:sp>
    </p:spTree>
    <p:extLst>
      <p:ext uri="{BB962C8B-B14F-4D97-AF65-F5344CB8AC3E}">
        <p14:creationId xmlns:p14="http://schemas.microsoft.com/office/powerpoint/2010/main" val="45442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723D6E-32BA-883A-F09C-84E264EE81B9}"/>
              </a:ext>
            </a:extLst>
          </p:cNvPr>
          <p:cNvPicPr>
            <a:picLocks noChangeAspect="1"/>
          </p:cNvPicPr>
          <p:nvPr/>
        </p:nvPicPr>
        <p:blipFill>
          <a:blip r:embed="rId3"/>
          <a:stretch>
            <a:fillRect/>
          </a:stretch>
        </p:blipFill>
        <p:spPr>
          <a:xfrm>
            <a:off x="5179892" y="1183524"/>
            <a:ext cx="3394651" cy="4369646"/>
          </a:xfrm>
          <a:prstGeom prst="rect">
            <a:avLst/>
          </a:prstGeom>
        </p:spPr>
      </p:pic>
      <p:sp>
        <p:nvSpPr>
          <p:cNvPr id="17" name="TextBox 16">
            <a:extLst>
              <a:ext uri="{FF2B5EF4-FFF2-40B4-BE49-F238E27FC236}">
                <a16:creationId xmlns:a16="http://schemas.microsoft.com/office/drawing/2014/main" id="{897887F6-9028-F0A1-FD43-CDD471D9A4DC}"/>
              </a:ext>
            </a:extLst>
          </p:cNvPr>
          <p:cNvSpPr txBox="1"/>
          <p:nvPr/>
        </p:nvSpPr>
        <p:spPr>
          <a:xfrm>
            <a:off x="6159488" y="5489810"/>
            <a:ext cx="1435458" cy="369332"/>
          </a:xfrm>
          <a:prstGeom prst="rect">
            <a:avLst/>
          </a:prstGeom>
          <a:noFill/>
        </p:spPr>
        <p:txBody>
          <a:bodyPr wrap="none" rtlCol="0">
            <a:spAutoFit/>
          </a:bodyPr>
          <a:lstStyle/>
          <a:p>
            <a:r>
              <a:rPr lang="en-US" dirty="0">
                <a:solidFill>
                  <a:schemeClr val="bg1"/>
                </a:solidFill>
              </a:rPr>
              <a:t>Atlanta, 2018</a:t>
            </a:r>
          </a:p>
        </p:txBody>
      </p:sp>
      <p:sp>
        <p:nvSpPr>
          <p:cNvPr id="6" name="Title 1">
            <a:extLst>
              <a:ext uri="{FF2B5EF4-FFF2-40B4-BE49-F238E27FC236}">
                <a16:creationId xmlns:a16="http://schemas.microsoft.com/office/drawing/2014/main" id="{B6173DA2-3FAB-B339-96E0-730C22EB76A1}"/>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Atlanta, GA</a:t>
            </a:r>
          </a:p>
        </p:txBody>
      </p:sp>
      <p:pic>
        <p:nvPicPr>
          <p:cNvPr id="7170" name="Picture 2">
            <a:extLst>
              <a:ext uri="{FF2B5EF4-FFF2-40B4-BE49-F238E27FC236}">
                <a16:creationId xmlns:a16="http://schemas.microsoft.com/office/drawing/2014/main" id="{643E1076-C0F3-7D8A-4C72-222190770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72" y="1271196"/>
            <a:ext cx="3874416" cy="21786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99F90F-4490-6C12-9367-C6D34F087182}"/>
              </a:ext>
            </a:extLst>
          </p:cNvPr>
          <p:cNvSpPr txBox="1"/>
          <p:nvPr/>
        </p:nvSpPr>
        <p:spPr>
          <a:xfrm>
            <a:off x="982697" y="3449883"/>
            <a:ext cx="2663165" cy="369332"/>
          </a:xfrm>
          <a:prstGeom prst="rect">
            <a:avLst/>
          </a:prstGeom>
          <a:noFill/>
        </p:spPr>
        <p:txBody>
          <a:bodyPr wrap="none" rtlCol="0">
            <a:spAutoFit/>
          </a:bodyPr>
          <a:lstStyle/>
          <a:p>
            <a:r>
              <a:rPr lang="en-US" dirty="0">
                <a:solidFill>
                  <a:schemeClr val="bg1"/>
                </a:solidFill>
              </a:rPr>
              <a:t>Lindbergh area, April 2022</a:t>
            </a:r>
          </a:p>
        </p:txBody>
      </p:sp>
      <p:sp>
        <p:nvSpPr>
          <p:cNvPr id="10" name="TextBox 9">
            <a:extLst>
              <a:ext uri="{FF2B5EF4-FFF2-40B4-BE49-F238E27FC236}">
                <a16:creationId xmlns:a16="http://schemas.microsoft.com/office/drawing/2014/main" id="{1993AC5C-4F99-3F35-8BDD-C86746F88C9D}"/>
              </a:ext>
            </a:extLst>
          </p:cNvPr>
          <p:cNvSpPr txBox="1"/>
          <p:nvPr/>
        </p:nvSpPr>
        <p:spPr>
          <a:xfrm>
            <a:off x="5895798" y="6147143"/>
            <a:ext cx="2736327" cy="369332"/>
          </a:xfrm>
          <a:prstGeom prst="rect">
            <a:avLst/>
          </a:prstGeom>
          <a:noFill/>
        </p:spPr>
        <p:txBody>
          <a:bodyPr wrap="none" rtlCol="0">
            <a:spAutoFit/>
          </a:bodyPr>
          <a:lstStyle/>
          <a:p>
            <a:r>
              <a:rPr lang="en-US" dirty="0">
                <a:solidFill>
                  <a:schemeClr val="bg1"/>
                </a:solidFill>
              </a:rPr>
              <a:t>Covington, December 2021</a:t>
            </a:r>
          </a:p>
        </p:txBody>
      </p:sp>
      <p:sp>
        <p:nvSpPr>
          <p:cNvPr id="12" name="TextBox 11">
            <a:extLst>
              <a:ext uri="{FF2B5EF4-FFF2-40B4-BE49-F238E27FC236}">
                <a16:creationId xmlns:a16="http://schemas.microsoft.com/office/drawing/2014/main" id="{D3FD5CEB-DF2F-1E09-3ACA-D2CF24AA513B}"/>
              </a:ext>
            </a:extLst>
          </p:cNvPr>
          <p:cNvSpPr txBox="1"/>
          <p:nvPr/>
        </p:nvSpPr>
        <p:spPr>
          <a:xfrm>
            <a:off x="1708414" y="6246246"/>
            <a:ext cx="2648738" cy="369332"/>
          </a:xfrm>
          <a:prstGeom prst="rect">
            <a:avLst/>
          </a:prstGeom>
          <a:noFill/>
        </p:spPr>
        <p:txBody>
          <a:bodyPr wrap="none" rtlCol="0">
            <a:spAutoFit/>
          </a:bodyPr>
          <a:lstStyle/>
          <a:p>
            <a:r>
              <a:rPr lang="en-US" dirty="0">
                <a:solidFill>
                  <a:schemeClr val="bg1"/>
                </a:solidFill>
              </a:rPr>
              <a:t>EF4, Newnan, March 2021</a:t>
            </a:r>
          </a:p>
        </p:txBody>
      </p:sp>
      <p:pic>
        <p:nvPicPr>
          <p:cNvPr id="9" name="Picture 8">
            <a:extLst>
              <a:ext uri="{FF2B5EF4-FFF2-40B4-BE49-F238E27FC236}">
                <a16:creationId xmlns:a16="http://schemas.microsoft.com/office/drawing/2014/main" id="{9B9D8415-6340-24BC-AB4D-D91A04E10B08}"/>
              </a:ext>
            </a:extLst>
          </p:cNvPr>
          <p:cNvPicPr>
            <a:picLocks noChangeAspect="1"/>
          </p:cNvPicPr>
          <p:nvPr/>
        </p:nvPicPr>
        <p:blipFill>
          <a:blip r:embed="rId5"/>
          <a:stretch>
            <a:fillRect/>
          </a:stretch>
        </p:blipFill>
        <p:spPr>
          <a:xfrm>
            <a:off x="427033" y="3368347"/>
            <a:ext cx="5211500" cy="2877899"/>
          </a:xfrm>
          <a:prstGeom prst="rect">
            <a:avLst/>
          </a:prstGeom>
          <a:ln w="12700">
            <a:solidFill>
              <a:schemeClr val="tx1"/>
            </a:solidFill>
          </a:ln>
        </p:spPr>
      </p:pic>
      <p:pic>
        <p:nvPicPr>
          <p:cNvPr id="7172" name="Picture 4" descr="Image of a low precipitation storm taken in Madison, Georgia on New Year&amp;#39;s Eve. This storm spawned a tornado in Covington, Georgia.">
            <a:extLst>
              <a:ext uri="{FF2B5EF4-FFF2-40B4-BE49-F238E27FC236}">
                <a16:creationId xmlns:a16="http://schemas.microsoft.com/office/drawing/2014/main" id="{43EB392F-680C-1261-40FC-254B97015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892" y="3961067"/>
            <a:ext cx="3879855" cy="217868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12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1" name="The world could see up to  1 billion climate migrants."/>
          <p:cNvSpPr txBox="1"/>
          <p:nvPr/>
        </p:nvSpPr>
        <p:spPr>
          <a:xfrm>
            <a:off x="426554" y="1806375"/>
            <a:ext cx="8290887" cy="1719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p>
            <a:pPr algn="ctr" defTabSz="257175" hangingPunct="0">
              <a:defRPr sz="6500"/>
            </a:pPr>
            <a:r>
              <a:rPr sz="5400" b="1" kern="0" dirty="0">
                <a:solidFill>
                  <a:srgbClr val="FFFFFF"/>
                </a:solidFill>
                <a:latin typeface="Calibri" panose="020F0502020204030204" pitchFamily="34" charset="0"/>
                <a:cs typeface="Calibri" panose="020F0502020204030204" pitchFamily="34" charset="0"/>
                <a:sym typeface="Arial"/>
              </a:rPr>
              <a:t>The world could see up to </a:t>
            </a:r>
            <a:br>
              <a:rPr sz="5400" b="1" kern="0" dirty="0">
                <a:solidFill>
                  <a:srgbClr val="FFFFFF"/>
                </a:solidFill>
                <a:latin typeface="Calibri" panose="020F0502020204030204" pitchFamily="34" charset="0"/>
                <a:cs typeface="Calibri" panose="020F0502020204030204" pitchFamily="34" charset="0"/>
                <a:sym typeface="Arial"/>
              </a:rPr>
            </a:br>
            <a:r>
              <a:rPr sz="5400" b="1" kern="0" dirty="0">
                <a:solidFill>
                  <a:srgbClr val="FF2600"/>
                </a:solidFill>
                <a:latin typeface="Calibri" panose="020F0502020204030204" pitchFamily="34" charset="0"/>
                <a:cs typeface="Calibri" panose="020F0502020204030204" pitchFamily="34" charset="0"/>
                <a:sym typeface="Arial"/>
              </a:rPr>
              <a:t>1 billion climate migrants.</a:t>
            </a:r>
          </a:p>
        </p:txBody>
      </p:sp>
      <p:sp>
        <p:nvSpPr>
          <p:cNvPr id="2722" name="The Lancet Countdown Report 2018"/>
          <p:cNvSpPr txBox="1">
            <a:spLocks noGrp="1"/>
          </p:cNvSpPr>
          <p:nvPr>
            <p:ph type="body" sz="quarter" idx="4294967295"/>
          </p:nvPr>
        </p:nvSpPr>
        <p:spPr>
          <a:xfrm>
            <a:off x="585786" y="5051625"/>
            <a:ext cx="7972425" cy="399436"/>
          </a:xfrm>
          <a:prstGeom prst="rect">
            <a:avLst/>
          </a:prstGeom>
        </p:spPr>
        <p:txBody>
          <a:bodyPr/>
          <a:lstStyle>
            <a:lvl1pPr algn="ctr">
              <a:lnSpc>
                <a:spcPct val="110000"/>
              </a:lnSpc>
              <a:spcBef>
                <a:spcPts val="1300"/>
              </a:spcBef>
              <a:defRPr sz="4000">
                <a:solidFill>
                  <a:srgbClr val="FFFFFF"/>
                </a:solidFill>
              </a:defRPr>
            </a:lvl1pPr>
          </a:lstStyle>
          <a:p>
            <a:r>
              <a:rPr sz="3600" dirty="0">
                <a:latin typeface="Calibri Light" panose="020F0302020204030204" pitchFamily="34" charset="0"/>
                <a:cs typeface="Calibri Light" panose="020F0302020204030204" pitchFamily="34" charset="0"/>
              </a:rPr>
              <a:t>The Lancet Countdown Report 2018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n’t Ask: ”Did climate change cause this?”…">
            <a:extLst>
              <a:ext uri="{FF2B5EF4-FFF2-40B4-BE49-F238E27FC236}">
                <a16:creationId xmlns:a16="http://schemas.microsoft.com/office/drawing/2014/main" id="{AC827860-339A-DAAD-8CA6-98F8A5D281FA}"/>
              </a:ext>
            </a:extLst>
          </p:cNvPr>
          <p:cNvSpPr txBox="1">
            <a:spLocks/>
          </p:cNvSpPr>
          <p:nvPr/>
        </p:nvSpPr>
        <p:spPr>
          <a:xfrm>
            <a:off x="392343" y="1498841"/>
            <a:ext cx="8359313" cy="4653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5842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mn-lt"/>
                <a:ea typeface="+mn-ea"/>
                <a:cs typeface="+mn-cs"/>
                <a:sym typeface="Avenir Light"/>
              </a:defRPr>
            </a:lvl1pPr>
            <a:lvl2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2pPr>
            <a:lvl3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3pPr>
            <a:lvl4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4pPr>
            <a:lvl5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5pPr>
            <a:lvl6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6pPr>
            <a:lvl7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7pPr>
            <a:lvl8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8pPr>
            <a:lvl9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9pPr>
          </a:lstStyle>
          <a:p>
            <a:pPr marL="0" marR="0" lvl="0" indent="0" algn="l" defTabSz="519937" rtl="0" eaLnBrk="1" fontAlgn="auto" latinLnBrk="0" hangingPunct="1">
              <a:lnSpc>
                <a:spcPct val="100000"/>
              </a:lnSpc>
              <a:spcBef>
                <a:spcPts val="0"/>
              </a:spcBef>
              <a:spcAft>
                <a:spcPts val="0"/>
              </a:spcAft>
              <a:buClrTx/>
              <a:buSzTx/>
              <a:buFontTx/>
              <a:buNone/>
              <a:tabLst/>
              <a:defRPr sz="5518" spc="882"/>
            </a:pPr>
            <a:r>
              <a:rPr kumimoji="0" lang="en-US" sz="4000" b="0" i="0" u="none" strike="noStrike" kern="0" cap="all" spc="882" normalizeH="0" baseline="0" noProof="0" dirty="0">
                <a:ln>
                  <a:noFill/>
                </a:ln>
                <a:solidFill>
                  <a:srgbClr val="FFFFFF"/>
                </a:solidFill>
                <a:effectLst/>
                <a:uLnTx/>
                <a:uFillTx/>
                <a:latin typeface="Avenir Light"/>
                <a:sym typeface="Avenir Light"/>
              </a:rPr>
              <a:t>Don’t Ask: </a:t>
            </a:r>
            <a:r>
              <a:rPr kumimoji="0" lang="en-US" sz="4000" b="0" i="0" u="none" strike="noStrike" kern="0" cap="all" spc="882" normalizeH="0" baseline="0" noProof="0" dirty="0">
                <a:ln>
                  <a:noFill/>
                </a:ln>
                <a:solidFill>
                  <a:srgbClr val="DE9000">
                    <a:lumOff val="6102"/>
                  </a:srgbClr>
                </a:solidFill>
                <a:effectLst/>
                <a:uLnTx/>
                <a:uFillTx/>
                <a:latin typeface="Avenir Light"/>
                <a:sym typeface="Avenir Light"/>
              </a:rPr>
              <a:t>”Did climate change cause this?”</a:t>
            </a:r>
          </a:p>
          <a:p>
            <a:pPr marL="0" marR="0" lvl="0" indent="0" algn="l" defTabSz="519937" rtl="0" eaLnBrk="1" fontAlgn="auto" latinLnBrk="0" hangingPunct="1">
              <a:lnSpc>
                <a:spcPct val="100000"/>
              </a:lnSpc>
              <a:spcBef>
                <a:spcPts val="0"/>
              </a:spcBef>
              <a:spcAft>
                <a:spcPts val="0"/>
              </a:spcAft>
              <a:buClrTx/>
              <a:buSzTx/>
              <a:buFontTx/>
              <a:buNone/>
              <a:tabLst/>
              <a:defRPr sz="5518" spc="882"/>
            </a:pPr>
            <a:endParaRPr kumimoji="0" lang="en-US" sz="4000" b="0" i="0" u="none" strike="noStrike" kern="0" cap="all" spc="882" normalizeH="0" baseline="0" noProof="0" dirty="0">
              <a:ln>
                <a:noFill/>
              </a:ln>
              <a:solidFill>
                <a:srgbClr val="DE9000">
                  <a:lumOff val="6102"/>
                </a:srgbClr>
              </a:solidFill>
              <a:effectLst/>
              <a:uLnTx/>
              <a:uFillTx/>
              <a:latin typeface="Avenir Light"/>
              <a:sym typeface="Avenir Light"/>
            </a:endParaRPr>
          </a:p>
          <a:p>
            <a:pPr marL="0" marR="0" lvl="0" indent="0" algn="l" defTabSz="519937" rtl="0" eaLnBrk="1" fontAlgn="auto" latinLnBrk="0" hangingPunct="1">
              <a:lnSpc>
                <a:spcPct val="100000"/>
              </a:lnSpc>
              <a:spcBef>
                <a:spcPts val="0"/>
              </a:spcBef>
              <a:spcAft>
                <a:spcPts val="0"/>
              </a:spcAft>
              <a:buClrTx/>
              <a:buSzTx/>
              <a:buFontTx/>
              <a:buNone/>
              <a:tabLst/>
              <a:defRPr sz="5518" spc="882"/>
            </a:pPr>
            <a:r>
              <a:rPr kumimoji="0" lang="en-US" sz="4000" b="0" i="0" u="none" strike="noStrike" kern="0" cap="all" spc="882" normalizeH="0" baseline="0" noProof="0" dirty="0">
                <a:ln>
                  <a:noFill/>
                </a:ln>
                <a:solidFill>
                  <a:srgbClr val="FFFFFF"/>
                </a:solidFill>
                <a:effectLst/>
                <a:uLnTx/>
                <a:uFillTx/>
                <a:latin typeface="Avenir Light"/>
                <a:sym typeface="Avenir Light"/>
              </a:rPr>
              <a:t>Ask: </a:t>
            </a:r>
            <a:r>
              <a:rPr kumimoji="0" lang="en-US" sz="4000" b="0" i="0" u="none" strike="noStrike" kern="0" cap="all" spc="882" normalizeH="0" baseline="0" noProof="0" dirty="0">
                <a:ln>
                  <a:noFill/>
                </a:ln>
                <a:solidFill>
                  <a:srgbClr val="42AAC9">
                    <a:satOff val="44164"/>
                    <a:lumOff val="14231"/>
                  </a:srgbClr>
                </a:solidFill>
                <a:effectLst/>
                <a:uLnTx/>
                <a:uFillTx/>
                <a:latin typeface="Avenir Light"/>
                <a:sym typeface="Avenir Light"/>
              </a:rPr>
              <a:t>”did climate change make it worse?”</a:t>
            </a:r>
            <a:r>
              <a:rPr kumimoji="0" lang="en-US" sz="4000" b="0" i="0" u="none" strike="noStrike" kern="0" cap="all" spc="882" normalizeH="0" baseline="0" noProof="0" dirty="0">
                <a:ln>
                  <a:noFill/>
                </a:ln>
                <a:solidFill>
                  <a:srgbClr val="FFFFFF"/>
                </a:solidFill>
                <a:effectLst/>
                <a:uLnTx/>
                <a:uFillTx/>
                <a:latin typeface="Avenir Light"/>
                <a:sym typeface="Avenir Light"/>
              </a:rPr>
              <a:t> </a:t>
            </a:r>
          </a:p>
        </p:txBody>
      </p:sp>
    </p:spTree>
    <p:extLst>
      <p:ext uri="{BB962C8B-B14F-4D97-AF65-F5344CB8AC3E}">
        <p14:creationId xmlns:p14="http://schemas.microsoft.com/office/powerpoint/2010/main" val="2903451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estions To Ask For Success | IT Support Georgetown, TX">
            <a:extLst>
              <a:ext uri="{FF2B5EF4-FFF2-40B4-BE49-F238E27FC236}">
                <a16:creationId xmlns:a16="http://schemas.microsoft.com/office/drawing/2014/main" id="{D058E086-DA4A-64B2-9D73-1421BE64D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4167"/>
            <a:ext cx="9144000" cy="5337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D26011-A958-1B48-0BA7-53734043B4AD}"/>
              </a:ext>
            </a:extLst>
          </p:cNvPr>
          <p:cNvSpPr txBox="1"/>
          <p:nvPr/>
        </p:nvSpPr>
        <p:spPr>
          <a:xfrm>
            <a:off x="231209" y="-55493"/>
            <a:ext cx="8681582" cy="1569660"/>
          </a:xfrm>
          <a:prstGeom prst="rect">
            <a:avLst/>
          </a:prstGeom>
          <a:noFill/>
        </p:spPr>
        <p:txBody>
          <a:bodyPr wrap="square" rtlCol="0">
            <a:spAutoFit/>
          </a:bodyPr>
          <a:lstStyle/>
          <a:p>
            <a:pPr algn="ctr"/>
            <a:r>
              <a:rPr lang="en-US" sz="4800" b="1" dirty="0">
                <a:solidFill>
                  <a:schemeClr val="bg1"/>
                </a:solidFill>
              </a:rPr>
              <a:t>How has climate change impacted you?</a:t>
            </a:r>
          </a:p>
        </p:txBody>
      </p:sp>
    </p:spTree>
    <p:extLst>
      <p:ext uri="{BB962C8B-B14F-4D97-AF65-F5344CB8AC3E}">
        <p14:creationId xmlns:p14="http://schemas.microsoft.com/office/powerpoint/2010/main" val="17625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4FB03-52E2-ECE6-8628-A1FE4F21114A}"/>
              </a:ext>
            </a:extLst>
          </p:cNvPr>
          <p:cNvSpPr txBox="1"/>
          <p:nvPr/>
        </p:nvSpPr>
        <p:spPr>
          <a:xfrm>
            <a:off x="2302789" y="1474619"/>
            <a:ext cx="4538422" cy="3908762"/>
          </a:xfrm>
          <a:prstGeom prst="rect">
            <a:avLst/>
          </a:prstGeom>
          <a:noFill/>
        </p:spPr>
        <p:txBody>
          <a:bodyPr wrap="none" rtlCol="0">
            <a:spAutoFit/>
          </a:bodyPr>
          <a:lstStyle/>
          <a:p>
            <a:pPr algn="ctr"/>
            <a:r>
              <a:rPr lang="en-US" sz="8800" b="1" u="sng" dirty="0">
                <a:solidFill>
                  <a:schemeClr val="bg1"/>
                </a:solidFill>
              </a:rPr>
              <a:t>Solutions</a:t>
            </a:r>
          </a:p>
          <a:p>
            <a:pPr algn="ctr"/>
            <a:endParaRPr lang="en-US" sz="8800" b="1" dirty="0">
              <a:solidFill>
                <a:schemeClr val="bg1"/>
              </a:solidFill>
            </a:endParaRPr>
          </a:p>
          <a:p>
            <a:pPr algn="ctr"/>
            <a:r>
              <a:rPr lang="en-US" sz="6600" b="1" dirty="0">
                <a:solidFill>
                  <a:srgbClr val="FF0000"/>
                </a:solidFill>
              </a:rPr>
              <a:t>Hope…</a:t>
            </a:r>
          </a:p>
        </p:txBody>
      </p:sp>
    </p:spTree>
    <p:extLst>
      <p:ext uri="{BB962C8B-B14F-4D97-AF65-F5344CB8AC3E}">
        <p14:creationId xmlns:p14="http://schemas.microsoft.com/office/powerpoint/2010/main" val="242086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3829-2DB0-D39B-2AF5-48369A4929B7}"/>
              </a:ext>
            </a:extLst>
          </p:cNvPr>
          <p:cNvSpPr>
            <a:spLocks noGrp="1"/>
          </p:cNvSpPr>
          <p:nvPr>
            <p:ph type="title"/>
          </p:nvPr>
        </p:nvSpPr>
        <p:spPr>
          <a:xfrm>
            <a:off x="628650" y="0"/>
            <a:ext cx="7886700" cy="1325563"/>
          </a:xfrm>
        </p:spPr>
        <p:txBody>
          <a:bodyPr>
            <a:normAutofit/>
          </a:bodyPr>
          <a:lstStyle/>
          <a:p>
            <a:pPr algn="ctr"/>
            <a:r>
              <a:rPr lang="en-US" sz="5400" b="1" dirty="0">
                <a:solidFill>
                  <a:schemeClr val="bg1"/>
                </a:solidFill>
                <a:latin typeface="+mn-lt"/>
              </a:rPr>
              <a:t>Why?</a:t>
            </a:r>
          </a:p>
        </p:txBody>
      </p:sp>
      <p:sp>
        <p:nvSpPr>
          <p:cNvPr id="3" name="TextBox 2">
            <a:extLst>
              <a:ext uri="{FF2B5EF4-FFF2-40B4-BE49-F238E27FC236}">
                <a16:creationId xmlns:a16="http://schemas.microsoft.com/office/drawing/2014/main" id="{5725878A-D195-647B-6768-6766659ADD33}"/>
              </a:ext>
            </a:extLst>
          </p:cNvPr>
          <p:cNvSpPr txBox="1"/>
          <p:nvPr/>
        </p:nvSpPr>
        <p:spPr>
          <a:xfrm>
            <a:off x="463629" y="1454097"/>
            <a:ext cx="8216737" cy="584775"/>
          </a:xfrm>
          <a:prstGeom prst="rect">
            <a:avLst/>
          </a:prstGeom>
          <a:noFill/>
        </p:spPr>
        <p:txBody>
          <a:bodyPr wrap="none" rtlCol="0">
            <a:spAutoFit/>
          </a:bodyPr>
          <a:lstStyle/>
          <a:p>
            <a:r>
              <a:rPr lang="en-US" sz="3200" b="1" dirty="0">
                <a:solidFill>
                  <a:schemeClr val="bg1"/>
                </a:solidFill>
              </a:rPr>
              <a:t>Helping/saving </a:t>
            </a:r>
            <a:r>
              <a:rPr lang="en-US" sz="3200" b="1" i="1" dirty="0">
                <a:solidFill>
                  <a:srgbClr val="FF0000"/>
                </a:solidFill>
              </a:rPr>
              <a:t>us and other life</a:t>
            </a:r>
            <a:r>
              <a:rPr lang="en-US" sz="3200" b="1" i="1" dirty="0">
                <a:solidFill>
                  <a:schemeClr val="bg1"/>
                </a:solidFill>
              </a:rPr>
              <a:t> –</a:t>
            </a:r>
            <a:r>
              <a:rPr lang="en-US" sz="3200" b="1" dirty="0">
                <a:solidFill>
                  <a:schemeClr val="bg1"/>
                </a:solidFill>
              </a:rPr>
              <a:t> not the Earth</a:t>
            </a:r>
          </a:p>
        </p:txBody>
      </p:sp>
      <p:sp>
        <p:nvSpPr>
          <p:cNvPr id="4" name="TextBox 3">
            <a:extLst>
              <a:ext uri="{FF2B5EF4-FFF2-40B4-BE49-F238E27FC236}">
                <a16:creationId xmlns:a16="http://schemas.microsoft.com/office/drawing/2014/main" id="{4542F339-4DD3-BF7E-C33C-01C98E173E94}"/>
              </a:ext>
            </a:extLst>
          </p:cNvPr>
          <p:cNvSpPr txBox="1"/>
          <p:nvPr/>
        </p:nvSpPr>
        <p:spPr>
          <a:xfrm>
            <a:off x="2653460" y="3793743"/>
            <a:ext cx="3837076" cy="1384995"/>
          </a:xfrm>
          <a:prstGeom prst="rect">
            <a:avLst/>
          </a:prstGeom>
          <a:noFill/>
        </p:spPr>
        <p:txBody>
          <a:bodyPr wrap="none" rtlCol="0">
            <a:spAutoFit/>
          </a:bodyPr>
          <a:lstStyle/>
          <a:p>
            <a:r>
              <a:rPr lang="en-US" sz="4400" b="1" dirty="0">
                <a:solidFill>
                  <a:schemeClr val="bg1"/>
                </a:solidFill>
              </a:rPr>
              <a:t>Climate Justice!</a:t>
            </a:r>
          </a:p>
          <a:p>
            <a:endParaRPr lang="en-US" sz="4000" b="1" dirty="0">
              <a:solidFill>
                <a:schemeClr val="bg1"/>
              </a:solidFill>
            </a:endParaRPr>
          </a:p>
        </p:txBody>
      </p:sp>
      <p:sp>
        <p:nvSpPr>
          <p:cNvPr id="5" name="TextBox 4">
            <a:extLst>
              <a:ext uri="{FF2B5EF4-FFF2-40B4-BE49-F238E27FC236}">
                <a16:creationId xmlns:a16="http://schemas.microsoft.com/office/drawing/2014/main" id="{2E073153-38A1-15FB-2E11-67D563FD9710}"/>
              </a:ext>
            </a:extLst>
          </p:cNvPr>
          <p:cNvSpPr txBox="1"/>
          <p:nvPr/>
        </p:nvSpPr>
        <p:spPr>
          <a:xfrm>
            <a:off x="287107" y="2367125"/>
            <a:ext cx="8569782" cy="584775"/>
          </a:xfrm>
          <a:prstGeom prst="rect">
            <a:avLst/>
          </a:prstGeom>
          <a:noFill/>
        </p:spPr>
        <p:txBody>
          <a:bodyPr wrap="none" rtlCol="0">
            <a:spAutoFit/>
          </a:bodyPr>
          <a:lstStyle/>
          <a:p>
            <a:r>
              <a:rPr lang="en-US" sz="3200" b="1" i="1" dirty="0">
                <a:solidFill>
                  <a:srgbClr val="FF0000"/>
                </a:solidFill>
              </a:rPr>
              <a:t>Protection</a:t>
            </a:r>
            <a:r>
              <a:rPr lang="en-US" sz="3200" b="1" i="1" dirty="0">
                <a:solidFill>
                  <a:schemeClr val="bg1"/>
                </a:solidFill>
              </a:rPr>
              <a:t>,</a:t>
            </a:r>
            <a:r>
              <a:rPr lang="en-US" sz="3200" b="1" dirty="0">
                <a:solidFill>
                  <a:schemeClr val="bg1"/>
                </a:solidFill>
              </a:rPr>
              <a:t> </a:t>
            </a:r>
            <a:r>
              <a:rPr lang="en-US" sz="3200" b="1" i="1" dirty="0">
                <a:solidFill>
                  <a:srgbClr val="FF0000"/>
                </a:solidFill>
              </a:rPr>
              <a:t>Responsible Management</a:t>
            </a:r>
            <a:r>
              <a:rPr lang="en-US" sz="3200" b="1" i="1" dirty="0">
                <a:solidFill>
                  <a:schemeClr val="bg1"/>
                </a:solidFill>
              </a:rPr>
              <a:t>,</a:t>
            </a:r>
            <a:r>
              <a:rPr lang="en-US" sz="3200" b="1" dirty="0">
                <a:solidFill>
                  <a:schemeClr val="bg1"/>
                </a:solidFill>
              </a:rPr>
              <a:t> </a:t>
            </a:r>
            <a:r>
              <a:rPr lang="en-US" sz="3200" b="1" i="1" dirty="0">
                <a:solidFill>
                  <a:srgbClr val="FF0000"/>
                </a:solidFill>
              </a:rPr>
              <a:t>Resilience</a:t>
            </a:r>
          </a:p>
        </p:txBody>
      </p:sp>
      <p:sp>
        <p:nvSpPr>
          <p:cNvPr id="6" name="TextBox 5">
            <a:extLst>
              <a:ext uri="{FF2B5EF4-FFF2-40B4-BE49-F238E27FC236}">
                <a16:creationId xmlns:a16="http://schemas.microsoft.com/office/drawing/2014/main" id="{1B4667F9-CA14-6CFC-C71A-9F20DC953C35}"/>
              </a:ext>
            </a:extLst>
          </p:cNvPr>
          <p:cNvSpPr txBox="1"/>
          <p:nvPr/>
        </p:nvSpPr>
        <p:spPr>
          <a:xfrm>
            <a:off x="1161713" y="4660009"/>
            <a:ext cx="6820570" cy="1569660"/>
          </a:xfrm>
          <a:prstGeom prst="rect">
            <a:avLst/>
          </a:prstGeom>
          <a:noFill/>
        </p:spPr>
        <p:txBody>
          <a:bodyPr wrap="square" rtlCol="0">
            <a:spAutoFit/>
          </a:bodyPr>
          <a:lstStyle/>
          <a:p>
            <a:pPr algn="ctr"/>
            <a:r>
              <a:rPr lang="en-US" sz="2400" dirty="0">
                <a:solidFill>
                  <a:schemeClr val="bg1"/>
                </a:solidFill>
              </a:rPr>
              <a:t>“Center all climate change actions on equity and community resilience. For many marginalized groups, history informs current challenges. </a:t>
            </a:r>
            <a:r>
              <a:rPr lang="en-US" sz="2400" b="1" i="1" dirty="0">
                <a:solidFill>
                  <a:srgbClr val="FF0000"/>
                </a:solidFill>
              </a:rPr>
              <a:t>Climate change worsens existing inequities.</a:t>
            </a:r>
            <a:r>
              <a:rPr lang="en-US" sz="2400" dirty="0">
                <a:solidFill>
                  <a:schemeClr val="bg1"/>
                </a:solidFill>
              </a:rPr>
              <a:t>” </a:t>
            </a:r>
            <a:r>
              <a:rPr lang="en-US" sz="2400" b="1" dirty="0">
                <a:solidFill>
                  <a:schemeClr val="bg1"/>
                </a:solidFill>
              </a:rPr>
              <a:t>– FEMA &amp; NASA</a:t>
            </a:r>
          </a:p>
        </p:txBody>
      </p:sp>
    </p:spTree>
    <p:extLst>
      <p:ext uri="{BB962C8B-B14F-4D97-AF65-F5344CB8AC3E}">
        <p14:creationId xmlns:p14="http://schemas.microsoft.com/office/powerpoint/2010/main" val="251532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creen Shot 2020-11-08 at 9.06.00 PM.png" descr="Screen Shot 2020-11-08 at 9.06.00 PM.png"/>
          <p:cNvPicPr>
            <a:picLocks noChangeAspect="1"/>
          </p:cNvPicPr>
          <p:nvPr/>
        </p:nvPicPr>
        <p:blipFill>
          <a:blip r:embed="rId2"/>
          <a:stretch>
            <a:fillRect/>
          </a:stretch>
        </p:blipFill>
        <p:spPr>
          <a:xfrm>
            <a:off x="158955" y="1518047"/>
            <a:ext cx="8826090" cy="4830827"/>
          </a:xfrm>
          <a:prstGeom prst="rect">
            <a:avLst/>
          </a:prstGeom>
          <a:ln w="12700">
            <a:miter lim="400000"/>
          </a:ln>
        </p:spPr>
      </p:pic>
      <p:sp>
        <p:nvSpPr>
          <p:cNvPr id="7" name="Title 1">
            <a:extLst>
              <a:ext uri="{FF2B5EF4-FFF2-40B4-BE49-F238E27FC236}">
                <a16:creationId xmlns:a16="http://schemas.microsoft.com/office/drawing/2014/main" id="{D942E090-4829-5D6A-DABB-3A72C87530B7}"/>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GHG Emissions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ources of electricity that aren’t heat engines and/or don’t produce CO2:…"/>
          <p:cNvSpPr txBox="1">
            <a:spLocks noGrp="1"/>
          </p:cNvSpPr>
          <p:nvPr>
            <p:ph type="body" idx="1"/>
          </p:nvPr>
        </p:nvSpPr>
        <p:spPr>
          <a:prstGeom prst="rect">
            <a:avLst/>
          </a:prstGeom>
        </p:spPr>
        <p:txBody>
          <a:bodyPr>
            <a:normAutofit fontScale="92500"/>
          </a:bodyPr>
          <a:lstStyle/>
          <a:p>
            <a:pPr marL="0" indent="0" defTabSz="373783">
              <a:spcBef>
                <a:spcPts val="2672"/>
              </a:spcBef>
              <a:buSzTx/>
              <a:buNone/>
              <a:defRPr sz="3640"/>
            </a:pPr>
            <a:r>
              <a:rPr dirty="0"/>
              <a:t>Sources of electricity that </a:t>
            </a:r>
            <a:r>
              <a:rPr dirty="0">
                <a:solidFill>
                  <a:schemeClr val="accent2">
                    <a:satOff val="44164"/>
                    <a:lumOff val="14231"/>
                  </a:schemeClr>
                </a:solidFill>
              </a:rPr>
              <a:t>don’t produce CO</a:t>
            </a:r>
            <a:r>
              <a:rPr sz="1791" dirty="0">
                <a:solidFill>
                  <a:schemeClr val="accent2">
                    <a:satOff val="44164"/>
                    <a:lumOff val="14231"/>
                  </a:schemeClr>
                </a:solidFill>
              </a:rPr>
              <a:t>2</a:t>
            </a:r>
            <a:r>
              <a:rPr dirty="0"/>
              <a:t>:</a:t>
            </a:r>
          </a:p>
          <a:p>
            <a:pPr marL="601304" lvl="1" indent="-300652" defTabSz="373783">
              <a:spcBef>
                <a:spcPts val="0"/>
              </a:spcBef>
              <a:defRPr sz="3640"/>
            </a:pPr>
            <a:r>
              <a:rPr dirty="0"/>
              <a:t>Solar</a:t>
            </a:r>
          </a:p>
          <a:p>
            <a:pPr marL="601304" lvl="1" indent="-300652" defTabSz="373783">
              <a:spcBef>
                <a:spcPts val="0"/>
              </a:spcBef>
              <a:defRPr sz="3640"/>
            </a:pPr>
            <a:r>
              <a:rPr dirty="0"/>
              <a:t>Wind</a:t>
            </a:r>
          </a:p>
          <a:p>
            <a:pPr marL="601304" lvl="1" indent="-300652" defTabSz="373783">
              <a:spcBef>
                <a:spcPts val="0"/>
              </a:spcBef>
              <a:defRPr sz="3640"/>
            </a:pPr>
            <a:r>
              <a:rPr dirty="0"/>
              <a:t>Hydropower</a:t>
            </a:r>
          </a:p>
          <a:p>
            <a:pPr marL="601304" lvl="1" indent="-300652" defTabSz="373783">
              <a:spcBef>
                <a:spcPts val="0"/>
              </a:spcBef>
              <a:defRPr sz="3640"/>
            </a:pPr>
            <a:r>
              <a:rPr dirty="0"/>
              <a:t>Hydrogen fuel cells</a:t>
            </a:r>
          </a:p>
          <a:p>
            <a:pPr marL="601304" lvl="1" indent="-300652" defTabSz="373783">
              <a:spcBef>
                <a:spcPts val="0"/>
              </a:spcBef>
              <a:defRPr sz="3640"/>
            </a:pPr>
            <a:r>
              <a:rPr dirty="0"/>
              <a:t>Geothermal</a:t>
            </a:r>
          </a:p>
          <a:p>
            <a:pPr marL="601304" lvl="1" indent="-300652" defTabSz="373783">
              <a:spcBef>
                <a:spcPts val="0"/>
              </a:spcBef>
              <a:defRPr sz="3640"/>
            </a:pPr>
            <a:r>
              <a:rPr dirty="0"/>
              <a:t>Nuclear</a:t>
            </a:r>
          </a:p>
          <a:p>
            <a:pPr marL="0" indent="0" defTabSz="373783">
              <a:spcBef>
                <a:spcPts val="2672"/>
              </a:spcBef>
              <a:buSzTx/>
              <a:buNone/>
              <a:defRPr sz="3640"/>
            </a:pPr>
            <a:r>
              <a:rPr sz="3000" dirty="0"/>
              <a:t>About </a:t>
            </a:r>
            <a:r>
              <a:rPr sz="3000" dirty="0">
                <a:solidFill>
                  <a:schemeClr val="accent2">
                    <a:satOff val="44164"/>
                    <a:lumOff val="14231"/>
                  </a:schemeClr>
                </a:solidFill>
              </a:rPr>
              <a:t>60%</a:t>
            </a:r>
            <a:r>
              <a:rPr sz="3000" dirty="0"/>
              <a:t> California electricity is now carbon free.</a:t>
            </a:r>
          </a:p>
        </p:txBody>
      </p:sp>
      <p:sp>
        <p:nvSpPr>
          <p:cNvPr id="7" name="Title 1">
            <a:extLst>
              <a:ext uri="{FF2B5EF4-FFF2-40B4-BE49-F238E27FC236}">
                <a16:creationId xmlns:a16="http://schemas.microsoft.com/office/drawing/2014/main" id="{75634B6D-648E-F83B-18DC-CED55A018CA0}"/>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Alternate Energy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907366-A88D-CEE2-6F7A-E2B53093033B}"/>
              </a:ext>
            </a:extLst>
          </p:cNvPr>
          <p:cNvPicPr>
            <a:picLocks noChangeAspect="1"/>
          </p:cNvPicPr>
          <p:nvPr/>
        </p:nvPicPr>
        <p:blipFill rotWithShape="1">
          <a:blip r:embed="rId3"/>
          <a:srcRect t="5177"/>
          <a:stretch/>
        </p:blipFill>
        <p:spPr>
          <a:xfrm>
            <a:off x="1109598" y="0"/>
            <a:ext cx="6924799" cy="6502893"/>
          </a:xfrm>
          <a:prstGeom prst="rect">
            <a:avLst/>
          </a:prstGeom>
        </p:spPr>
      </p:pic>
      <p:sp>
        <p:nvSpPr>
          <p:cNvPr id="12" name="TextBox 11">
            <a:extLst>
              <a:ext uri="{FF2B5EF4-FFF2-40B4-BE49-F238E27FC236}">
                <a16:creationId xmlns:a16="http://schemas.microsoft.com/office/drawing/2014/main" id="{CDB2A59A-B65B-1E9D-F322-4474284407E5}"/>
              </a:ext>
            </a:extLst>
          </p:cNvPr>
          <p:cNvSpPr txBox="1"/>
          <p:nvPr/>
        </p:nvSpPr>
        <p:spPr>
          <a:xfrm>
            <a:off x="2542947" y="6027003"/>
            <a:ext cx="4058099" cy="830997"/>
          </a:xfrm>
          <a:prstGeom prst="rect">
            <a:avLst/>
          </a:prstGeom>
          <a:noFill/>
        </p:spPr>
        <p:txBody>
          <a:bodyPr wrap="none" rtlCol="0">
            <a:spAutoFit/>
          </a:bodyPr>
          <a:lstStyle/>
          <a:p>
            <a:r>
              <a:rPr lang="en-US" sz="4800" b="1" dirty="0">
                <a:solidFill>
                  <a:schemeClr val="bg1"/>
                </a:solidFill>
              </a:rPr>
              <a:t>Where are we?</a:t>
            </a:r>
          </a:p>
        </p:txBody>
      </p:sp>
    </p:spTree>
    <p:extLst>
      <p:ext uri="{BB962C8B-B14F-4D97-AF65-F5344CB8AC3E}">
        <p14:creationId xmlns:p14="http://schemas.microsoft.com/office/powerpoint/2010/main" val="4007821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creen Shot 2020-11-08 at 9.06.00 PM.png" descr="Screen Shot 2020-11-08 at 9.06.00 PM.png"/>
          <p:cNvPicPr>
            <a:picLocks noChangeAspect="1"/>
          </p:cNvPicPr>
          <p:nvPr/>
        </p:nvPicPr>
        <p:blipFill>
          <a:blip r:embed="rId2"/>
          <a:stretch>
            <a:fillRect/>
          </a:stretch>
        </p:blipFill>
        <p:spPr>
          <a:xfrm>
            <a:off x="158955" y="1518047"/>
            <a:ext cx="8826090" cy="4830827"/>
          </a:xfrm>
          <a:prstGeom prst="rect">
            <a:avLst/>
          </a:prstGeom>
          <a:ln w="12700">
            <a:miter lim="400000"/>
          </a:ln>
        </p:spPr>
      </p:pic>
      <p:sp>
        <p:nvSpPr>
          <p:cNvPr id="7" name="Title 1">
            <a:extLst>
              <a:ext uri="{FF2B5EF4-FFF2-40B4-BE49-F238E27FC236}">
                <a16:creationId xmlns:a16="http://schemas.microsoft.com/office/drawing/2014/main" id="{D942E090-4829-5D6A-DABB-3A72C87530B7}"/>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GHG Emissions</a:t>
            </a:r>
          </a:p>
        </p:txBody>
      </p:sp>
      <p:sp>
        <p:nvSpPr>
          <p:cNvPr id="2" name="Multiplication Sign 1">
            <a:extLst>
              <a:ext uri="{FF2B5EF4-FFF2-40B4-BE49-F238E27FC236}">
                <a16:creationId xmlns:a16="http://schemas.microsoft.com/office/drawing/2014/main" id="{C3B4E182-A9A3-8CCA-7D0E-2848599406A5}"/>
              </a:ext>
            </a:extLst>
          </p:cNvPr>
          <p:cNvSpPr/>
          <p:nvPr/>
        </p:nvSpPr>
        <p:spPr>
          <a:xfrm>
            <a:off x="6365289" y="2325950"/>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1070457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ource of transportation that aren’t heat engines and/or don’t produce CO2:…"/>
          <p:cNvSpPr txBox="1">
            <a:spLocks noGrp="1"/>
          </p:cNvSpPr>
          <p:nvPr>
            <p:ph type="body" idx="1"/>
          </p:nvPr>
        </p:nvSpPr>
        <p:spPr>
          <a:xfrm>
            <a:off x="464343" y="1210153"/>
            <a:ext cx="8215313" cy="2850339"/>
          </a:xfrm>
          <a:prstGeom prst="rect">
            <a:avLst/>
          </a:prstGeom>
        </p:spPr>
        <p:txBody>
          <a:bodyPr>
            <a:normAutofit/>
          </a:bodyPr>
          <a:lstStyle/>
          <a:p>
            <a:pPr marL="0" indent="0">
              <a:buSzTx/>
              <a:buNone/>
              <a:defRPr sz="4000"/>
            </a:pPr>
            <a:r>
              <a:rPr sz="3600" dirty="0"/>
              <a:t>Source</a:t>
            </a:r>
            <a:r>
              <a:rPr lang="en-US" sz="3600" dirty="0"/>
              <a:t>s</a:t>
            </a:r>
            <a:r>
              <a:rPr sz="3600" dirty="0"/>
              <a:t> </a:t>
            </a:r>
            <a:r>
              <a:rPr lang="en-US" sz="3600" dirty="0"/>
              <a:t>that </a:t>
            </a:r>
            <a:r>
              <a:rPr sz="3600" dirty="0">
                <a:solidFill>
                  <a:schemeClr val="accent2">
                    <a:satOff val="44164"/>
                    <a:lumOff val="14231"/>
                  </a:schemeClr>
                </a:solidFill>
              </a:rPr>
              <a:t>don’t produce CO</a:t>
            </a:r>
            <a:r>
              <a:rPr sz="1800" dirty="0">
                <a:solidFill>
                  <a:schemeClr val="accent2">
                    <a:satOff val="44164"/>
                    <a:lumOff val="14231"/>
                  </a:schemeClr>
                </a:solidFill>
              </a:rPr>
              <a:t>2</a:t>
            </a:r>
            <a:r>
              <a:rPr sz="3600" dirty="0"/>
              <a:t>:</a:t>
            </a:r>
          </a:p>
          <a:p>
            <a:pPr lvl="1">
              <a:spcBef>
                <a:spcPts val="0"/>
              </a:spcBef>
              <a:defRPr sz="4000"/>
            </a:pPr>
            <a:r>
              <a:rPr sz="3600" dirty="0"/>
              <a:t>Electric motors</a:t>
            </a:r>
            <a:r>
              <a:rPr sz="3600" dirty="0">
                <a:solidFill>
                  <a:schemeClr val="accent4">
                    <a:lumOff val="6102"/>
                  </a:schemeClr>
                </a:solidFill>
              </a:rPr>
              <a:t>*</a:t>
            </a:r>
            <a:endParaRPr lang="en-US" sz="3600" dirty="0">
              <a:solidFill>
                <a:schemeClr val="accent4">
                  <a:lumOff val="6102"/>
                </a:schemeClr>
              </a:solidFill>
            </a:endParaRPr>
          </a:p>
          <a:p>
            <a:pPr lvl="1">
              <a:spcBef>
                <a:spcPts val="0"/>
              </a:spcBef>
              <a:defRPr sz="4000"/>
            </a:pPr>
            <a:r>
              <a:rPr sz="3600" dirty="0"/>
              <a:t>Hydrogen</a:t>
            </a:r>
            <a:r>
              <a:rPr sz="3600" dirty="0">
                <a:solidFill>
                  <a:schemeClr val="accent4">
                    <a:lumOff val="6102"/>
                  </a:schemeClr>
                </a:solidFill>
              </a:rPr>
              <a:t>*</a:t>
            </a:r>
          </a:p>
          <a:p>
            <a:pPr marL="0" indent="0">
              <a:buSzTx/>
              <a:buNone/>
              <a:defRPr sz="4000"/>
            </a:pPr>
            <a:r>
              <a:rPr sz="3600" dirty="0">
                <a:solidFill>
                  <a:schemeClr val="accent4">
                    <a:lumOff val="6102"/>
                  </a:schemeClr>
                </a:solidFill>
              </a:rPr>
              <a:t>*</a:t>
            </a:r>
            <a:r>
              <a:rPr sz="3600" dirty="0"/>
              <a:t>Assuming sources are carbon neutral.</a:t>
            </a:r>
          </a:p>
        </p:txBody>
      </p:sp>
      <p:sp>
        <p:nvSpPr>
          <p:cNvPr id="7" name="Title 1">
            <a:extLst>
              <a:ext uri="{FF2B5EF4-FFF2-40B4-BE49-F238E27FC236}">
                <a16:creationId xmlns:a16="http://schemas.microsoft.com/office/drawing/2014/main" id="{3A63A190-4B85-62CB-CC74-F7366423C493}"/>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Alternate Energy</a:t>
            </a:r>
          </a:p>
        </p:txBody>
      </p:sp>
      <p:pic>
        <p:nvPicPr>
          <p:cNvPr id="1026" name="Picture 2" descr="Answers to Common Questions About Electric Vehicles">
            <a:extLst>
              <a:ext uri="{FF2B5EF4-FFF2-40B4-BE49-F238E27FC236}">
                <a16:creationId xmlns:a16="http://schemas.microsoft.com/office/drawing/2014/main" id="{48D4955A-765A-D5D7-0BBE-461737257E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98" r="5901"/>
          <a:stretch/>
        </p:blipFill>
        <p:spPr bwMode="auto">
          <a:xfrm>
            <a:off x="186430" y="4389015"/>
            <a:ext cx="3240351" cy="214179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Source of transportation that aren’t heat engines and/or don’t produce CO2:…">
            <a:extLst>
              <a:ext uri="{FF2B5EF4-FFF2-40B4-BE49-F238E27FC236}">
                <a16:creationId xmlns:a16="http://schemas.microsoft.com/office/drawing/2014/main" id="{04385626-6B1A-F7E2-7161-C9D52D2F859F}"/>
              </a:ext>
            </a:extLst>
          </p:cNvPr>
          <p:cNvSpPr txBox="1">
            <a:spLocks/>
          </p:cNvSpPr>
          <p:nvPr/>
        </p:nvSpPr>
        <p:spPr>
          <a:xfrm>
            <a:off x="3208666" y="4291362"/>
            <a:ext cx="5855435" cy="2141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33038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Tx/>
              <a:buSzPct val="90000"/>
              <a:buFontTx/>
              <a:buChar char="•"/>
              <a:tabLst/>
              <a:defRPr sz="2531" b="0" i="0" u="none" strike="noStrike" cap="none" spc="0" baseline="0">
                <a:solidFill>
                  <a:srgbClr val="FFFFFF"/>
                </a:solidFill>
                <a:uFillTx/>
                <a:latin typeface="+mn-lt"/>
                <a:ea typeface="+mn-ea"/>
                <a:cs typeface="+mn-cs"/>
                <a:sym typeface="Avenir Light"/>
              </a:defRPr>
            </a:lvl9pPr>
          </a:lstStyle>
          <a:p>
            <a:pPr lvl="1">
              <a:spcBef>
                <a:spcPts val="0"/>
              </a:spcBef>
              <a:defRPr sz="4000"/>
            </a:pPr>
            <a:r>
              <a:rPr lang="en-US" sz="2400" kern="0" dirty="0"/>
              <a:t>Electric motors </a:t>
            </a:r>
            <a:r>
              <a:rPr lang="en-US" sz="2400" kern="0" dirty="0">
                <a:solidFill>
                  <a:srgbClr val="FFC000"/>
                </a:solidFill>
              </a:rPr>
              <a:t>80-90%</a:t>
            </a:r>
            <a:r>
              <a:rPr lang="en-US" sz="2400" kern="0" dirty="0"/>
              <a:t> efficient</a:t>
            </a:r>
          </a:p>
          <a:p>
            <a:pPr lvl="2">
              <a:spcBef>
                <a:spcPts val="0"/>
              </a:spcBef>
              <a:defRPr sz="4000"/>
            </a:pPr>
            <a:r>
              <a:rPr lang="en-US" sz="2400" dirty="0">
                <a:solidFill>
                  <a:schemeClr val="accent2">
                    <a:satOff val="44164"/>
                    <a:lumOff val="14231"/>
                  </a:schemeClr>
                </a:solidFill>
              </a:rPr>
              <a:t>80 - 120 </a:t>
            </a:r>
            <a:r>
              <a:rPr lang="en-US" sz="2400" dirty="0" err="1">
                <a:solidFill>
                  <a:schemeClr val="accent2">
                    <a:satOff val="44164"/>
                    <a:lumOff val="14231"/>
                  </a:schemeClr>
                </a:solidFill>
              </a:rPr>
              <a:t>MPGe</a:t>
            </a:r>
            <a:endParaRPr lang="en-US" sz="2400" kern="0" dirty="0">
              <a:solidFill>
                <a:srgbClr val="00B0F0"/>
              </a:solidFill>
            </a:endParaRPr>
          </a:p>
          <a:p>
            <a:pPr lvl="1">
              <a:spcBef>
                <a:spcPts val="0"/>
              </a:spcBef>
              <a:defRPr sz="4000"/>
            </a:pPr>
            <a:r>
              <a:rPr lang="en-US" sz="2400" kern="0" dirty="0">
                <a:solidFill>
                  <a:schemeClr val="tx1"/>
                </a:solidFill>
              </a:rPr>
              <a:t>Safer!</a:t>
            </a:r>
          </a:p>
          <a:p>
            <a:pPr lvl="1">
              <a:spcBef>
                <a:spcPts val="0"/>
              </a:spcBef>
              <a:defRPr sz="4000"/>
            </a:pPr>
            <a:r>
              <a:rPr lang="en-US" sz="2400" kern="0" dirty="0">
                <a:solidFill>
                  <a:schemeClr val="tx1"/>
                </a:solidFill>
              </a:rPr>
              <a:t>Better: Smoother/Quieter/Torque/Accel.</a:t>
            </a:r>
          </a:p>
        </p:txBody>
      </p:sp>
      <p:sp>
        <p:nvSpPr>
          <p:cNvPr id="2" name="TextBox 1">
            <a:extLst>
              <a:ext uri="{FF2B5EF4-FFF2-40B4-BE49-F238E27FC236}">
                <a16:creationId xmlns:a16="http://schemas.microsoft.com/office/drawing/2014/main" id="{84F3AA68-7517-1FCA-424E-A01DA1435C57}"/>
              </a:ext>
            </a:extLst>
          </p:cNvPr>
          <p:cNvSpPr txBox="1"/>
          <p:nvPr/>
        </p:nvSpPr>
        <p:spPr>
          <a:xfrm>
            <a:off x="1453398" y="2146597"/>
            <a:ext cx="6237202" cy="2564805"/>
          </a:xfrm>
          <a:prstGeom prst="rect">
            <a:avLst/>
          </a:prstGeom>
          <a:solidFill>
            <a:srgbClr val="C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FFFF"/>
                </a:solidFill>
                <a:effectLst/>
                <a:uFillTx/>
                <a:latin typeface="+mn-lt"/>
                <a:ea typeface="+mn-ea"/>
                <a:cs typeface="+mn-cs"/>
                <a:sym typeface="Avenir Light"/>
              </a:rPr>
              <a:t>Drive less!</a:t>
            </a:r>
          </a:p>
          <a:p>
            <a:pPr marL="0" marR="0" indent="0" algn="ctr" defTabSz="584200" rtl="0" fontAlgn="auto" latinLnBrk="0" hangingPunct="0">
              <a:lnSpc>
                <a:spcPct val="100000"/>
              </a:lnSpc>
              <a:spcBef>
                <a:spcPts val="0"/>
              </a:spcBef>
              <a:spcAft>
                <a:spcPts val="0"/>
              </a:spcAft>
              <a:buClrTx/>
              <a:buSzTx/>
              <a:buFontTx/>
              <a:buNone/>
              <a:tabLst/>
            </a:pPr>
            <a:r>
              <a:rPr lang="en-US" sz="4000" b="1" dirty="0">
                <a:solidFill>
                  <a:srgbClr val="FFFFFF"/>
                </a:solidFill>
                <a:sym typeface="Avenir Light"/>
              </a:rPr>
              <a:t>City planning, public transit, zoning laws, all significantly important!</a:t>
            </a:r>
            <a:r>
              <a:rPr kumimoji="0" lang="en-US" sz="4000" b="1" i="0" u="none" strike="noStrike" cap="none" spc="0" normalizeH="0" baseline="0" dirty="0">
                <a:ln>
                  <a:noFill/>
                </a:ln>
                <a:solidFill>
                  <a:srgbClr val="FFFFFF"/>
                </a:solidFill>
                <a:effectLst/>
                <a:uFillTx/>
                <a:latin typeface="+mn-lt"/>
                <a:ea typeface="+mn-ea"/>
                <a:cs typeface="+mn-cs"/>
                <a:sym typeface="Avenir Light"/>
              </a:rPr>
              <a:t> </a:t>
            </a:r>
          </a:p>
        </p:txBody>
      </p:sp>
    </p:spTree>
    <p:extLst>
      <p:ext uri="{BB962C8B-B14F-4D97-AF65-F5344CB8AC3E}">
        <p14:creationId xmlns:p14="http://schemas.microsoft.com/office/powerpoint/2010/main" val="228710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63A190-4B85-62CB-CC74-F7366423C493}"/>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Alternate Energy</a:t>
            </a:r>
          </a:p>
        </p:txBody>
      </p:sp>
      <p:pic>
        <p:nvPicPr>
          <p:cNvPr id="13" name="act-trends-tesla-semi-0507-2-2.jpg" descr="act-trends-tesla-semi-0507-2-2.jpg">
            <a:extLst>
              <a:ext uri="{FF2B5EF4-FFF2-40B4-BE49-F238E27FC236}">
                <a16:creationId xmlns:a16="http://schemas.microsoft.com/office/drawing/2014/main" id="{7E1414D3-67F8-A19D-0B4B-9E45C2312500}"/>
              </a:ext>
            </a:extLst>
          </p:cNvPr>
          <p:cNvPicPr>
            <a:picLocks noChangeAspect="1"/>
          </p:cNvPicPr>
          <p:nvPr/>
        </p:nvPicPr>
        <p:blipFill>
          <a:blip r:embed="rId3"/>
          <a:stretch>
            <a:fillRect/>
          </a:stretch>
        </p:blipFill>
        <p:spPr>
          <a:xfrm>
            <a:off x="4758570" y="1239907"/>
            <a:ext cx="4256535" cy="2376566"/>
          </a:xfrm>
          <a:prstGeom prst="rect">
            <a:avLst/>
          </a:prstGeom>
          <a:ln w="12700">
            <a:solidFill>
              <a:schemeClr val="tx1"/>
            </a:solidFill>
            <a:miter lim="400000"/>
          </a:ln>
        </p:spPr>
      </p:pic>
      <p:pic>
        <p:nvPicPr>
          <p:cNvPr id="14" name="shift.jpeg" descr="shift.jpeg">
            <a:extLst>
              <a:ext uri="{FF2B5EF4-FFF2-40B4-BE49-F238E27FC236}">
                <a16:creationId xmlns:a16="http://schemas.microsoft.com/office/drawing/2014/main" id="{2E60F5AF-8AA6-3790-C66F-0393E873EC66}"/>
              </a:ext>
            </a:extLst>
          </p:cNvPr>
          <p:cNvPicPr>
            <a:picLocks noChangeAspect="1"/>
          </p:cNvPicPr>
          <p:nvPr/>
        </p:nvPicPr>
        <p:blipFill>
          <a:blip r:embed="rId4"/>
          <a:stretch>
            <a:fillRect/>
          </a:stretch>
        </p:blipFill>
        <p:spPr>
          <a:xfrm>
            <a:off x="183247" y="1914669"/>
            <a:ext cx="4413952" cy="2206976"/>
          </a:xfrm>
          <a:prstGeom prst="rect">
            <a:avLst/>
          </a:prstGeom>
          <a:ln w="12700">
            <a:solidFill>
              <a:schemeClr val="tx1"/>
            </a:solidFill>
            <a:miter lim="400000"/>
          </a:ln>
        </p:spPr>
      </p:pic>
      <p:pic>
        <p:nvPicPr>
          <p:cNvPr id="15" name="Airbus-Zero-Emission-Patrol-Flight-images-01-2.jpg" descr="Airbus-Zero-Emission-Patrol-Flight-images-01-2.jpg">
            <a:extLst>
              <a:ext uri="{FF2B5EF4-FFF2-40B4-BE49-F238E27FC236}">
                <a16:creationId xmlns:a16="http://schemas.microsoft.com/office/drawing/2014/main" id="{80EBB47A-CFBC-69BA-3050-A16E94333174}"/>
              </a:ext>
            </a:extLst>
          </p:cNvPr>
          <p:cNvPicPr>
            <a:picLocks noChangeAspect="1"/>
          </p:cNvPicPr>
          <p:nvPr/>
        </p:nvPicPr>
        <p:blipFill>
          <a:blip r:embed="rId5"/>
          <a:stretch>
            <a:fillRect/>
          </a:stretch>
        </p:blipFill>
        <p:spPr>
          <a:xfrm>
            <a:off x="3987600" y="4250735"/>
            <a:ext cx="4413952" cy="2482848"/>
          </a:xfrm>
          <a:prstGeom prst="rect">
            <a:avLst/>
          </a:prstGeom>
          <a:ln w="12700">
            <a:solidFill>
              <a:schemeClr val="tx1"/>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creen Shot 2020-11-08 at 9.06.00 PM.png" descr="Screen Shot 2020-11-08 at 9.06.00 PM.png"/>
          <p:cNvPicPr>
            <a:picLocks noChangeAspect="1"/>
          </p:cNvPicPr>
          <p:nvPr/>
        </p:nvPicPr>
        <p:blipFill>
          <a:blip r:embed="rId2"/>
          <a:stretch>
            <a:fillRect/>
          </a:stretch>
        </p:blipFill>
        <p:spPr>
          <a:xfrm>
            <a:off x="158955" y="1518047"/>
            <a:ext cx="8826090" cy="4830827"/>
          </a:xfrm>
          <a:prstGeom prst="rect">
            <a:avLst/>
          </a:prstGeom>
          <a:ln w="12700">
            <a:miter lim="400000"/>
          </a:ln>
        </p:spPr>
      </p:pic>
      <p:sp>
        <p:nvSpPr>
          <p:cNvPr id="7" name="Title 1">
            <a:extLst>
              <a:ext uri="{FF2B5EF4-FFF2-40B4-BE49-F238E27FC236}">
                <a16:creationId xmlns:a16="http://schemas.microsoft.com/office/drawing/2014/main" id="{D942E090-4829-5D6A-DABB-3A72C87530B7}"/>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GHG Emissions</a:t>
            </a:r>
          </a:p>
        </p:txBody>
      </p:sp>
      <p:sp>
        <p:nvSpPr>
          <p:cNvPr id="2" name="Multiplication Sign 1">
            <a:extLst>
              <a:ext uri="{FF2B5EF4-FFF2-40B4-BE49-F238E27FC236}">
                <a16:creationId xmlns:a16="http://schemas.microsoft.com/office/drawing/2014/main" id="{C3B4E182-A9A3-8CCA-7D0E-2848599406A5}"/>
              </a:ext>
            </a:extLst>
          </p:cNvPr>
          <p:cNvSpPr/>
          <p:nvPr/>
        </p:nvSpPr>
        <p:spPr>
          <a:xfrm>
            <a:off x="6365289" y="2325950"/>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
        <p:nvSpPr>
          <p:cNvPr id="5" name="Multiplication Sign 4">
            <a:extLst>
              <a:ext uri="{FF2B5EF4-FFF2-40B4-BE49-F238E27FC236}">
                <a16:creationId xmlns:a16="http://schemas.microsoft.com/office/drawing/2014/main" id="{5AAD1D6B-3470-6708-60DD-8F7F169E972D}"/>
              </a:ext>
            </a:extLst>
          </p:cNvPr>
          <p:cNvSpPr/>
          <p:nvPr/>
        </p:nvSpPr>
        <p:spPr>
          <a:xfrm>
            <a:off x="6118193" y="4262762"/>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314996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7B2B76-9E0E-761A-8B8B-A1929A946DB4}"/>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Alternate Energy</a:t>
            </a:r>
          </a:p>
        </p:txBody>
      </p:sp>
      <p:sp>
        <p:nvSpPr>
          <p:cNvPr id="9" name="TextBox 8">
            <a:extLst>
              <a:ext uri="{FF2B5EF4-FFF2-40B4-BE49-F238E27FC236}">
                <a16:creationId xmlns:a16="http://schemas.microsoft.com/office/drawing/2014/main" id="{5A6F3A63-1B47-C781-9113-AD25A17FF77B}"/>
              </a:ext>
            </a:extLst>
          </p:cNvPr>
          <p:cNvSpPr txBox="1"/>
          <p:nvPr/>
        </p:nvSpPr>
        <p:spPr>
          <a:xfrm>
            <a:off x="623803" y="1252674"/>
            <a:ext cx="6544740"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0" hangingPunct="0">
              <a:spcBef>
                <a:spcPts val="0"/>
              </a:spcBef>
              <a:spcAft>
                <a:spcPts val="0"/>
              </a:spcAft>
              <a:buClrTx/>
              <a:buSzTx/>
              <a:buFontTx/>
              <a:buNone/>
              <a:tabLst/>
            </a:pPr>
            <a:r>
              <a:rPr kumimoji="0" lang="en-US" sz="4000" b="1" i="0" strike="noStrike" cap="none" spc="0" normalizeH="0" baseline="0" dirty="0">
                <a:ln>
                  <a:noFill/>
                </a:ln>
                <a:solidFill>
                  <a:srgbClr val="FFFFFF"/>
                </a:solidFill>
                <a:effectLst/>
                <a:uFillTx/>
                <a:cs typeface="Calibri" panose="020F0502020204030204" pitchFamily="34" charset="0"/>
                <a:sym typeface="Avenir Light"/>
              </a:rPr>
              <a:t>Heat Pumps</a:t>
            </a:r>
            <a:r>
              <a:rPr lang="en-US" sz="3200" dirty="0">
                <a:solidFill>
                  <a:schemeClr val="accent4">
                    <a:lumOff val="6102"/>
                  </a:schemeClr>
                </a:solidFill>
                <a:cs typeface="Calibri" panose="020F0502020204030204" pitchFamily="34" charset="0"/>
              </a:rPr>
              <a:t>*</a:t>
            </a:r>
            <a:endParaRPr kumimoji="0" lang="en-US" sz="3200" b="1" i="0" u="none" strike="noStrike" cap="none" spc="0" normalizeH="0" baseline="0" dirty="0">
              <a:ln>
                <a:noFill/>
              </a:ln>
              <a:solidFill>
                <a:srgbClr val="FFFFFF"/>
              </a:solidFill>
              <a:effectLst/>
              <a:uFillTx/>
              <a:cs typeface="Calibri" panose="020F0502020204030204" pitchFamily="34" charset="0"/>
              <a:sym typeface="Avenir Light"/>
            </a:endParaRPr>
          </a:p>
          <a:p>
            <a:pPr marL="738188" lvl="1" indent="-280988" defTabSz="584200" hangingPunct="0">
              <a:buFont typeface="Arial" panose="020B0604020202020204" pitchFamily="34" charset="0"/>
              <a:buChar char="•"/>
            </a:pPr>
            <a:r>
              <a:rPr lang="en-US" sz="3200" b="1" dirty="0">
                <a:cs typeface="Calibri" panose="020F0502020204030204" pitchFamily="34" charset="0"/>
              </a:rPr>
              <a:t>Refrigerators and air conditioners</a:t>
            </a:r>
          </a:p>
          <a:p>
            <a:pPr marL="738188" lvl="1" indent="-280988" defTabSz="584200" hangingPunct="0">
              <a:buFont typeface="Arial" panose="020B0604020202020204" pitchFamily="34" charset="0"/>
              <a:buChar char="•"/>
            </a:pPr>
            <a:r>
              <a:rPr kumimoji="0" lang="en-US" sz="3200" b="1" i="0" u="none" strike="noStrike" cap="none" spc="0" normalizeH="0" baseline="0" dirty="0">
                <a:ln>
                  <a:noFill/>
                </a:ln>
                <a:solidFill>
                  <a:srgbClr val="FFFFFF"/>
                </a:solidFill>
                <a:effectLst/>
                <a:uFillTx/>
                <a:cs typeface="Calibri" panose="020F0502020204030204" pitchFamily="34" charset="0"/>
                <a:sym typeface="Avenir Light"/>
              </a:rPr>
              <a:t>Reversable</a:t>
            </a:r>
            <a:r>
              <a:rPr lang="en-US" sz="3200" b="1" dirty="0">
                <a:solidFill>
                  <a:srgbClr val="FFFFFF"/>
                </a:solidFill>
                <a:cs typeface="Calibri" panose="020F0502020204030204" pitchFamily="34" charset="0"/>
                <a:sym typeface="Avenir Light"/>
              </a:rPr>
              <a:t>!</a:t>
            </a:r>
          </a:p>
          <a:p>
            <a:pPr marL="738188" lvl="1" indent="-280988" defTabSz="584200" hangingPunct="0">
              <a:buClr>
                <a:schemeClr val="tx1"/>
              </a:buClr>
              <a:buFont typeface="Arial" panose="020B0604020202020204" pitchFamily="34" charset="0"/>
              <a:buChar char="•"/>
            </a:pPr>
            <a:r>
              <a:rPr lang="en-US" sz="3200" b="1" dirty="0">
                <a:solidFill>
                  <a:srgbClr val="00B0F0"/>
                </a:solidFill>
                <a:cs typeface="Calibri" panose="020F0502020204030204" pitchFamily="34" charset="0"/>
                <a:sym typeface="Avenir Light"/>
              </a:rPr>
              <a:t>Highly</a:t>
            </a:r>
            <a:r>
              <a:rPr lang="en-US" sz="3200" b="1" dirty="0">
                <a:solidFill>
                  <a:srgbClr val="FFFFFF"/>
                </a:solidFill>
                <a:cs typeface="Calibri" panose="020F0502020204030204" pitchFamily="34" charset="0"/>
                <a:sym typeface="Avenir Light"/>
              </a:rPr>
              <a:t> efficient</a:t>
            </a:r>
          </a:p>
        </p:txBody>
      </p:sp>
      <p:sp>
        <p:nvSpPr>
          <p:cNvPr id="10" name="TextBox 9">
            <a:extLst>
              <a:ext uri="{FF2B5EF4-FFF2-40B4-BE49-F238E27FC236}">
                <a16:creationId xmlns:a16="http://schemas.microsoft.com/office/drawing/2014/main" id="{C21027EA-F56C-E502-45EE-98AFEE2976CE}"/>
              </a:ext>
            </a:extLst>
          </p:cNvPr>
          <p:cNvSpPr txBox="1"/>
          <p:nvPr/>
        </p:nvSpPr>
        <p:spPr>
          <a:xfrm>
            <a:off x="623803" y="3263250"/>
            <a:ext cx="394819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solidFill>
                  <a:schemeClr val="accent4">
                    <a:lumOff val="6102"/>
                  </a:schemeClr>
                </a:solidFill>
              </a:rPr>
              <a:t>*Using clean electricity</a:t>
            </a:r>
            <a:endParaRPr kumimoji="0" lang="en-US" sz="3200" b="0" i="0" u="none" strike="noStrike" cap="none" spc="0" normalizeH="0" baseline="0" dirty="0">
              <a:ln>
                <a:noFill/>
              </a:ln>
              <a:solidFill>
                <a:srgbClr val="FFFFFF"/>
              </a:solidFill>
              <a:effectLst/>
              <a:uFillTx/>
              <a:latin typeface="+mn-lt"/>
              <a:ea typeface="+mn-ea"/>
              <a:cs typeface="+mn-cs"/>
              <a:sym typeface="Avenir Light"/>
            </a:endParaRPr>
          </a:p>
        </p:txBody>
      </p:sp>
      <p:sp>
        <p:nvSpPr>
          <p:cNvPr id="12" name="TextBox 11">
            <a:extLst>
              <a:ext uri="{FF2B5EF4-FFF2-40B4-BE49-F238E27FC236}">
                <a16:creationId xmlns:a16="http://schemas.microsoft.com/office/drawing/2014/main" id="{35A6FBA6-251B-DC59-41CC-055520D8E305}"/>
              </a:ext>
            </a:extLst>
          </p:cNvPr>
          <p:cNvSpPr txBox="1"/>
          <p:nvPr/>
        </p:nvSpPr>
        <p:spPr>
          <a:xfrm>
            <a:off x="4572000" y="4281989"/>
            <a:ext cx="4221156" cy="1733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sng" strike="noStrike" cap="none" spc="0" normalizeH="0" baseline="0" dirty="0">
                <a:ln>
                  <a:noFill/>
                </a:ln>
                <a:solidFill>
                  <a:srgbClr val="FFFFFF"/>
                </a:solidFill>
                <a:effectLst/>
                <a:uFillTx/>
                <a:latin typeface="+mn-lt"/>
                <a:ea typeface="+mn-ea"/>
                <a:cs typeface="+mn-cs"/>
                <a:sym typeface="Avenir Light"/>
              </a:rPr>
              <a:t>Industrial Heat</a:t>
            </a:r>
            <a:endParaRPr lang="en-US" sz="4000" b="1" u="sng" dirty="0">
              <a:solidFill>
                <a:srgbClr val="FFFFFF"/>
              </a:solidFill>
              <a:sym typeface="Avenir Light"/>
            </a:endParaRPr>
          </a:p>
          <a:p>
            <a:pPr marL="0" marR="0" indent="0" algn="ctr" defTabSz="584200" rtl="0" fontAlgn="auto" latinLnBrk="0" hangingPunct="0">
              <a:lnSpc>
                <a:spcPct val="100000"/>
              </a:lnSpc>
              <a:spcBef>
                <a:spcPts val="0"/>
              </a:spcBef>
              <a:spcAft>
                <a:spcPts val="0"/>
              </a:spcAft>
              <a:buClrTx/>
              <a:buSzTx/>
              <a:buFontTx/>
              <a:buNone/>
              <a:tabLst/>
            </a:pPr>
            <a:endParaRPr lang="en-US" b="1" dirty="0">
              <a:solidFill>
                <a:srgbClr val="FFFFFF"/>
              </a:solidFill>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venir Light"/>
              </a:rPr>
              <a:t>Excess </a:t>
            </a:r>
            <a:r>
              <a:rPr kumimoji="0" lang="en-US" sz="2000" b="1" i="0" u="none" strike="noStrike" cap="none" spc="0" normalizeH="0" baseline="0" dirty="0">
                <a:ln>
                  <a:noFill/>
                </a:ln>
                <a:solidFill>
                  <a:srgbClr val="00B0F0"/>
                </a:solidFill>
                <a:effectLst/>
                <a:uFillTx/>
                <a:latin typeface="+mn-lt"/>
                <a:ea typeface="+mn-ea"/>
                <a:cs typeface="+mn-cs"/>
                <a:sym typeface="Avenir Light"/>
              </a:rPr>
              <a:t>wind/solar </a:t>
            </a:r>
            <a:r>
              <a:rPr kumimoji="0" lang="en-US" sz="2000" b="1" i="0" u="none" strike="noStrike" cap="none" spc="0" normalizeH="0" baseline="0" dirty="0">
                <a:ln>
                  <a:noFill/>
                </a:ln>
                <a:solidFill>
                  <a:srgbClr val="FFFFFF"/>
                </a:solidFill>
                <a:effectLst/>
                <a:uFillTx/>
                <a:latin typeface="+mn-lt"/>
                <a:ea typeface="+mn-ea"/>
                <a:cs typeface="+mn-cs"/>
                <a:sym typeface="Avenir Light"/>
              </a:rPr>
              <a:t>-&gt; hydrogen</a:t>
            </a:r>
          </a:p>
          <a:p>
            <a:pPr marL="0" marR="0" indent="0" algn="ctr" defTabSz="584200" rtl="0" fontAlgn="auto" latinLnBrk="0" hangingPunct="0">
              <a:lnSpc>
                <a:spcPct val="100000"/>
              </a:lnSpc>
              <a:spcBef>
                <a:spcPts val="0"/>
              </a:spcBef>
              <a:spcAft>
                <a:spcPts val="0"/>
              </a:spcAft>
              <a:buClrTx/>
              <a:buSzTx/>
              <a:buFontTx/>
              <a:buNone/>
              <a:tabLst/>
            </a:pPr>
            <a:endParaRPr lang="en-US" sz="900" b="1" dirty="0">
              <a:solidFill>
                <a:srgbClr val="FFFFFF"/>
              </a:solidFill>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venir Light"/>
              </a:rPr>
              <a:t>Hydrogen fuel for high temp processes</a:t>
            </a:r>
          </a:p>
        </p:txBody>
      </p:sp>
      <p:pic>
        <p:nvPicPr>
          <p:cNvPr id="14" name="Picture 13">
            <a:extLst>
              <a:ext uri="{FF2B5EF4-FFF2-40B4-BE49-F238E27FC236}">
                <a16:creationId xmlns:a16="http://schemas.microsoft.com/office/drawing/2014/main" id="{7FA4B0AE-171B-FCA4-0476-F746B3B40582}"/>
              </a:ext>
            </a:extLst>
          </p:cNvPr>
          <p:cNvPicPr>
            <a:picLocks noChangeAspect="1"/>
          </p:cNvPicPr>
          <p:nvPr/>
        </p:nvPicPr>
        <p:blipFill>
          <a:blip r:embed="rId2"/>
          <a:stretch>
            <a:fillRect/>
          </a:stretch>
        </p:blipFill>
        <p:spPr>
          <a:xfrm>
            <a:off x="287071" y="4153572"/>
            <a:ext cx="3824261" cy="2464524"/>
          </a:xfrm>
          <a:prstGeom prst="rect">
            <a:avLst/>
          </a:prstGeom>
        </p:spPr>
      </p:pic>
    </p:spTree>
    <p:extLst>
      <p:ext uri="{BB962C8B-B14F-4D97-AF65-F5344CB8AC3E}">
        <p14:creationId xmlns:p14="http://schemas.microsoft.com/office/powerpoint/2010/main" val="3496617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Screen Shot 2020-11-08 at 9.06.00 PM.png" descr="Screen Shot 2020-11-08 at 9.06.00 PM.png"/>
          <p:cNvPicPr>
            <a:picLocks noChangeAspect="1"/>
          </p:cNvPicPr>
          <p:nvPr/>
        </p:nvPicPr>
        <p:blipFill>
          <a:blip r:embed="rId3"/>
          <a:stretch>
            <a:fillRect/>
          </a:stretch>
        </p:blipFill>
        <p:spPr>
          <a:xfrm>
            <a:off x="158955" y="1518047"/>
            <a:ext cx="8826090" cy="4830827"/>
          </a:xfrm>
          <a:prstGeom prst="rect">
            <a:avLst/>
          </a:prstGeom>
          <a:ln w="12700">
            <a:miter lim="400000"/>
          </a:ln>
        </p:spPr>
      </p:pic>
      <p:sp>
        <p:nvSpPr>
          <p:cNvPr id="7" name="Title 1">
            <a:extLst>
              <a:ext uri="{FF2B5EF4-FFF2-40B4-BE49-F238E27FC236}">
                <a16:creationId xmlns:a16="http://schemas.microsoft.com/office/drawing/2014/main" id="{D942E090-4829-5D6A-DABB-3A72C87530B7}"/>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latin typeface="Franklin Gothic Demi" panose="020B0703020102020204" pitchFamily="34" charset="0"/>
              </a:rPr>
              <a:t>GHG Emissions</a:t>
            </a:r>
          </a:p>
        </p:txBody>
      </p:sp>
      <p:sp>
        <p:nvSpPr>
          <p:cNvPr id="2" name="Multiplication Sign 1">
            <a:extLst>
              <a:ext uri="{FF2B5EF4-FFF2-40B4-BE49-F238E27FC236}">
                <a16:creationId xmlns:a16="http://schemas.microsoft.com/office/drawing/2014/main" id="{C3B4E182-A9A3-8CCA-7D0E-2848599406A5}"/>
              </a:ext>
            </a:extLst>
          </p:cNvPr>
          <p:cNvSpPr/>
          <p:nvPr/>
        </p:nvSpPr>
        <p:spPr>
          <a:xfrm>
            <a:off x="6365289" y="2325950"/>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
        <p:nvSpPr>
          <p:cNvPr id="5" name="Multiplication Sign 4">
            <a:extLst>
              <a:ext uri="{FF2B5EF4-FFF2-40B4-BE49-F238E27FC236}">
                <a16:creationId xmlns:a16="http://schemas.microsoft.com/office/drawing/2014/main" id="{5AAD1D6B-3470-6708-60DD-8F7F169E972D}"/>
              </a:ext>
            </a:extLst>
          </p:cNvPr>
          <p:cNvSpPr/>
          <p:nvPr/>
        </p:nvSpPr>
        <p:spPr>
          <a:xfrm>
            <a:off x="6118193" y="4262762"/>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
        <p:nvSpPr>
          <p:cNvPr id="6" name="Multiplication Sign 5">
            <a:extLst>
              <a:ext uri="{FF2B5EF4-FFF2-40B4-BE49-F238E27FC236}">
                <a16:creationId xmlns:a16="http://schemas.microsoft.com/office/drawing/2014/main" id="{041E2A2F-E15D-FE33-0A55-8BAE56F9BD0E}"/>
              </a:ext>
            </a:extLst>
          </p:cNvPr>
          <p:cNvSpPr/>
          <p:nvPr/>
        </p:nvSpPr>
        <p:spPr>
          <a:xfrm>
            <a:off x="4572000" y="4175465"/>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
        <p:nvSpPr>
          <p:cNvPr id="8" name="Multiplication Sign 7">
            <a:extLst>
              <a:ext uri="{FF2B5EF4-FFF2-40B4-BE49-F238E27FC236}">
                <a16:creationId xmlns:a16="http://schemas.microsoft.com/office/drawing/2014/main" id="{FA92D613-73EB-BF5A-508E-9BC3335B3207}"/>
              </a:ext>
            </a:extLst>
          </p:cNvPr>
          <p:cNvSpPr/>
          <p:nvPr/>
        </p:nvSpPr>
        <p:spPr>
          <a:xfrm>
            <a:off x="4128538" y="3019060"/>
            <a:ext cx="914400" cy="914400"/>
          </a:xfrm>
          <a:prstGeom prst="mathMultiply">
            <a:avLst>
              <a:gd name="adj1" fmla="val 17695"/>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727982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F6675DC-0027-472B-E84F-C5E7F7354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227" b="24905"/>
          <a:stretch/>
        </p:blipFill>
        <p:spPr bwMode="auto">
          <a:xfrm>
            <a:off x="85260" y="111687"/>
            <a:ext cx="8973480" cy="4784725"/>
          </a:xfrm>
          <a:prstGeom prst="rect">
            <a:avLst/>
          </a:prstGeom>
          <a:noFill/>
          <a:extLst>
            <a:ext uri="{909E8E84-426E-40DD-AFC4-6F175D3DCCD1}">
              <a14:hiddenFill xmlns:a14="http://schemas.microsoft.com/office/drawing/2010/main">
                <a:solidFill>
                  <a:srgbClr val="FFFFFF"/>
                </a:solidFill>
              </a14:hiddenFill>
            </a:ext>
          </a:extLst>
        </p:spPr>
      </p:pic>
      <p:sp>
        <p:nvSpPr>
          <p:cNvPr id="537" name="Line"/>
          <p:cNvSpPr/>
          <p:nvPr/>
        </p:nvSpPr>
        <p:spPr>
          <a:xfrm flipV="1">
            <a:off x="4024754" y="880876"/>
            <a:ext cx="1" cy="3827052"/>
          </a:xfrm>
          <a:prstGeom prst="line">
            <a:avLst/>
          </a:prstGeom>
          <a:ln w="50800">
            <a:solidFill>
              <a:schemeClr val="accent5">
                <a:lumOff val="7000"/>
              </a:schemeClr>
            </a:solidFill>
            <a:miter lim="400000"/>
          </a:ln>
        </p:spPr>
        <p:txBody>
          <a:bodyPr lIns="35719" tIns="35719" rIns="35719" bIns="35719" anchor="ctr"/>
          <a:lstStyle/>
          <a:p>
            <a:pPr algn="ctr" defTabSz="410751" hangingPunct="0">
              <a:defRPr sz="2400" cap="all" spc="384">
                <a:solidFill>
                  <a:srgbClr val="42AAC9">
                    <a:satOff val="44164"/>
                    <a:lumOff val="14231"/>
                  </a:srgbClr>
                </a:solidFill>
                <a:latin typeface="Avenir Medium"/>
                <a:ea typeface="Avenir Medium"/>
                <a:cs typeface="Avenir Medium"/>
                <a:sym typeface="Avenir Medium"/>
              </a:defRPr>
            </a:pPr>
            <a:endParaRPr sz="1687" kern="0" cap="all" spc="270">
              <a:solidFill>
                <a:srgbClr val="42AAC9">
                  <a:satOff val="44164"/>
                  <a:lumOff val="14231"/>
                </a:srgbClr>
              </a:solidFill>
              <a:latin typeface="Avenir Medium"/>
              <a:sym typeface="Avenir Medium"/>
            </a:endParaRPr>
          </a:p>
        </p:txBody>
      </p:sp>
      <p:sp>
        <p:nvSpPr>
          <p:cNvPr id="2" name="Oval 1">
            <a:extLst>
              <a:ext uri="{FF2B5EF4-FFF2-40B4-BE49-F238E27FC236}">
                <a16:creationId xmlns:a16="http://schemas.microsoft.com/office/drawing/2014/main" id="{E0BEE478-F6A6-13F8-AC33-0AD61B466B9A}"/>
              </a:ext>
            </a:extLst>
          </p:cNvPr>
          <p:cNvSpPr/>
          <p:nvPr/>
        </p:nvSpPr>
        <p:spPr>
          <a:xfrm>
            <a:off x="1627924" y="1716405"/>
            <a:ext cx="1812857" cy="851892"/>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5" name="Oval 4">
            <a:extLst>
              <a:ext uri="{FF2B5EF4-FFF2-40B4-BE49-F238E27FC236}">
                <a16:creationId xmlns:a16="http://schemas.microsoft.com/office/drawing/2014/main" id="{9661A1EF-492C-16E5-F284-58942164F01B}"/>
              </a:ext>
            </a:extLst>
          </p:cNvPr>
          <p:cNvSpPr/>
          <p:nvPr/>
        </p:nvSpPr>
        <p:spPr>
          <a:xfrm>
            <a:off x="2754550" y="3013845"/>
            <a:ext cx="652145" cy="344751"/>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cxnSp>
        <p:nvCxnSpPr>
          <p:cNvPr id="4" name="Straight Arrow Connector 3">
            <a:extLst>
              <a:ext uri="{FF2B5EF4-FFF2-40B4-BE49-F238E27FC236}">
                <a16:creationId xmlns:a16="http://schemas.microsoft.com/office/drawing/2014/main" id="{1DEF0BAB-345A-CE18-4765-29EE4BD562B2}"/>
              </a:ext>
            </a:extLst>
          </p:cNvPr>
          <p:cNvCxnSpPr>
            <a:cxnSpLocks/>
          </p:cNvCxnSpPr>
          <p:nvPr/>
        </p:nvCxnSpPr>
        <p:spPr>
          <a:xfrm flipH="1" flipV="1">
            <a:off x="5392133" y="3195687"/>
            <a:ext cx="2705493" cy="1885360"/>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47D58678-5C20-F1F5-C2CD-FF0FEB865661}"/>
              </a:ext>
            </a:extLst>
          </p:cNvPr>
          <p:cNvSpPr txBox="1"/>
          <p:nvPr/>
        </p:nvSpPr>
        <p:spPr>
          <a:xfrm>
            <a:off x="7308788" y="5035530"/>
            <a:ext cx="15776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Offshore wind</a:t>
            </a:r>
          </a:p>
        </p:txBody>
      </p:sp>
      <p:sp>
        <p:nvSpPr>
          <p:cNvPr id="11" name="TextBox 10">
            <a:extLst>
              <a:ext uri="{FF2B5EF4-FFF2-40B4-BE49-F238E27FC236}">
                <a16:creationId xmlns:a16="http://schemas.microsoft.com/office/drawing/2014/main" id="{8AF0D404-6100-3DA1-A3E9-FD2FE1DDC54F}"/>
              </a:ext>
            </a:extLst>
          </p:cNvPr>
          <p:cNvSpPr txBox="1"/>
          <p:nvPr/>
        </p:nvSpPr>
        <p:spPr>
          <a:xfrm>
            <a:off x="581060" y="5127695"/>
            <a:ext cx="390658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 operating costs for existing plants*</a:t>
            </a:r>
          </a:p>
        </p:txBody>
      </p:sp>
      <p:sp>
        <p:nvSpPr>
          <p:cNvPr id="13" name="Oval 12">
            <a:extLst>
              <a:ext uri="{FF2B5EF4-FFF2-40B4-BE49-F238E27FC236}">
                <a16:creationId xmlns:a16="http://schemas.microsoft.com/office/drawing/2014/main" id="{8650F9D5-1C31-717A-C4F6-22845577FBAC}"/>
              </a:ext>
            </a:extLst>
          </p:cNvPr>
          <p:cNvSpPr/>
          <p:nvPr/>
        </p:nvSpPr>
        <p:spPr>
          <a:xfrm>
            <a:off x="3960829" y="3674601"/>
            <a:ext cx="226243" cy="222038"/>
          </a:xfrm>
          <a:prstGeom prst="ellipse">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4" name="Oval 13">
            <a:extLst>
              <a:ext uri="{FF2B5EF4-FFF2-40B4-BE49-F238E27FC236}">
                <a16:creationId xmlns:a16="http://schemas.microsoft.com/office/drawing/2014/main" id="{3381FB0F-43AF-ED71-ED82-7249A28D1A20}"/>
              </a:ext>
            </a:extLst>
          </p:cNvPr>
          <p:cNvSpPr/>
          <p:nvPr/>
        </p:nvSpPr>
        <p:spPr>
          <a:xfrm>
            <a:off x="3810001" y="4241952"/>
            <a:ext cx="226243" cy="222038"/>
          </a:xfrm>
          <a:prstGeom prst="ellipse">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5" name="Oval 14">
            <a:extLst>
              <a:ext uri="{FF2B5EF4-FFF2-40B4-BE49-F238E27FC236}">
                <a16:creationId xmlns:a16="http://schemas.microsoft.com/office/drawing/2014/main" id="{42C757AF-AB93-9B1A-FAF6-5AFC8BE154AA}"/>
              </a:ext>
            </a:extLst>
          </p:cNvPr>
          <p:cNvSpPr/>
          <p:nvPr/>
        </p:nvSpPr>
        <p:spPr>
          <a:xfrm>
            <a:off x="4261335" y="3961359"/>
            <a:ext cx="226243" cy="222038"/>
          </a:xfrm>
          <a:prstGeom prst="ellipse">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6" name="Oval 15">
            <a:extLst>
              <a:ext uri="{FF2B5EF4-FFF2-40B4-BE49-F238E27FC236}">
                <a16:creationId xmlns:a16="http://schemas.microsoft.com/office/drawing/2014/main" id="{81FF7891-B966-0A09-A118-B4470D074328}"/>
              </a:ext>
            </a:extLst>
          </p:cNvPr>
          <p:cNvSpPr/>
          <p:nvPr/>
        </p:nvSpPr>
        <p:spPr>
          <a:xfrm>
            <a:off x="288339" y="5240715"/>
            <a:ext cx="226243" cy="222038"/>
          </a:xfrm>
          <a:prstGeom prst="ellipse">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cxnSp>
        <p:nvCxnSpPr>
          <p:cNvPr id="17" name="Straight Arrow Connector 16">
            <a:extLst>
              <a:ext uri="{FF2B5EF4-FFF2-40B4-BE49-F238E27FC236}">
                <a16:creationId xmlns:a16="http://schemas.microsoft.com/office/drawing/2014/main" id="{F8046FB7-F8EF-0910-6FDA-C902FCB1D353}"/>
              </a:ext>
            </a:extLst>
          </p:cNvPr>
          <p:cNvCxnSpPr>
            <a:cxnSpLocks/>
          </p:cNvCxnSpPr>
          <p:nvPr/>
        </p:nvCxnSpPr>
        <p:spPr>
          <a:xfrm flipV="1">
            <a:off x="5136039" y="4418526"/>
            <a:ext cx="369706" cy="1399483"/>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14FE27D7-BC41-85B8-5AAC-5816A10DC434}"/>
              </a:ext>
            </a:extLst>
          </p:cNvPr>
          <p:cNvCxnSpPr>
            <a:cxnSpLocks/>
          </p:cNvCxnSpPr>
          <p:nvPr/>
        </p:nvCxnSpPr>
        <p:spPr>
          <a:xfrm flipH="1" flipV="1">
            <a:off x="6486207" y="4415732"/>
            <a:ext cx="296380" cy="1383423"/>
          </a:xfrm>
          <a:prstGeom prst="straightConnector1">
            <a:avLst/>
          </a:prstGeom>
          <a:noFill/>
          <a:ln w="254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582EDE51-56E3-84C8-D3BB-0FA7DB444352}"/>
              </a:ext>
            </a:extLst>
          </p:cNvPr>
          <p:cNvSpPr txBox="1"/>
          <p:nvPr/>
        </p:nvSpPr>
        <p:spPr>
          <a:xfrm>
            <a:off x="4261335" y="5818009"/>
            <a:ext cx="155010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20% “blue” H </a:t>
            </a:r>
          </a:p>
        </p:txBody>
      </p:sp>
      <p:sp>
        <p:nvSpPr>
          <p:cNvPr id="23" name="TextBox 22">
            <a:extLst>
              <a:ext uri="{FF2B5EF4-FFF2-40B4-BE49-F238E27FC236}">
                <a16:creationId xmlns:a16="http://schemas.microsoft.com/office/drawing/2014/main" id="{1EE3E41E-C247-1926-80AC-8841AE320DB6}"/>
              </a:ext>
            </a:extLst>
          </p:cNvPr>
          <p:cNvSpPr txBox="1"/>
          <p:nvPr/>
        </p:nvSpPr>
        <p:spPr>
          <a:xfrm>
            <a:off x="6039136" y="5799155"/>
            <a:ext cx="16807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20% “green” H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animBg="1"/>
      <p:bldP spid="2" grpId="0" animBg="1"/>
      <p:bldP spid="5" grpId="0" animBg="1"/>
      <p:bldP spid="6" grpId="0"/>
      <p:bldP spid="11" grpId="0"/>
      <p:bldP spid="13" grpId="0" animBg="1"/>
      <p:bldP spid="14" grpId="0" animBg="1"/>
      <p:bldP spid="15" grpId="0" animBg="1"/>
      <p:bldP spid="16" grpId="0" animBg="1"/>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rt-title.png" descr="chart-title.png">
            <a:extLst>
              <a:ext uri="{FF2B5EF4-FFF2-40B4-BE49-F238E27FC236}">
                <a16:creationId xmlns:a16="http://schemas.microsoft.com/office/drawing/2014/main" id="{1DD65997-30E2-A90F-84D8-EC8F5F9CC227}"/>
              </a:ext>
            </a:extLst>
          </p:cNvPr>
          <p:cNvPicPr>
            <a:picLocks noChangeAspect="1"/>
          </p:cNvPicPr>
          <p:nvPr/>
        </p:nvPicPr>
        <p:blipFill>
          <a:blip r:embed="rId2"/>
          <a:stretch>
            <a:fillRect/>
          </a:stretch>
        </p:blipFill>
        <p:spPr>
          <a:xfrm>
            <a:off x="163402" y="563411"/>
            <a:ext cx="8817195" cy="5731177"/>
          </a:xfrm>
          <a:prstGeom prst="rect">
            <a:avLst/>
          </a:prstGeom>
          <a:ln w="12700">
            <a:miter lim="400000"/>
          </a:ln>
        </p:spPr>
      </p:pic>
      <p:sp>
        <p:nvSpPr>
          <p:cNvPr id="3" name="Oval 2">
            <a:extLst>
              <a:ext uri="{FF2B5EF4-FFF2-40B4-BE49-F238E27FC236}">
                <a16:creationId xmlns:a16="http://schemas.microsoft.com/office/drawing/2014/main" id="{3C05CC2C-9F6A-980D-547F-2DCB9A4CC616}"/>
              </a:ext>
            </a:extLst>
          </p:cNvPr>
          <p:cNvSpPr/>
          <p:nvPr/>
        </p:nvSpPr>
        <p:spPr>
          <a:xfrm>
            <a:off x="7407581" y="1305017"/>
            <a:ext cx="1402672" cy="701336"/>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cxnSp>
        <p:nvCxnSpPr>
          <p:cNvPr id="5" name="Straight Arrow Connector 4">
            <a:extLst>
              <a:ext uri="{FF2B5EF4-FFF2-40B4-BE49-F238E27FC236}">
                <a16:creationId xmlns:a16="http://schemas.microsoft.com/office/drawing/2014/main" id="{D24325E3-415B-5ED1-BFF7-B40217507486}"/>
              </a:ext>
            </a:extLst>
          </p:cNvPr>
          <p:cNvCxnSpPr/>
          <p:nvPr/>
        </p:nvCxnSpPr>
        <p:spPr>
          <a:xfrm>
            <a:off x="3444536" y="1899821"/>
            <a:ext cx="1402672" cy="2077375"/>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Rectangle 5">
            <a:extLst>
              <a:ext uri="{FF2B5EF4-FFF2-40B4-BE49-F238E27FC236}">
                <a16:creationId xmlns:a16="http://schemas.microsoft.com/office/drawing/2014/main" id="{2063FC43-2F9A-A4DE-9635-3B81C60D0EBF}"/>
              </a:ext>
            </a:extLst>
          </p:cNvPr>
          <p:cNvSpPr/>
          <p:nvPr/>
        </p:nvSpPr>
        <p:spPr>
          <a:xfrm>
            <a:off x="3444536" y="4051288"/>
            <a:ext cx="1402672" cy="379591"/>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1" i="0" u="none" strike="noStrike" cap="all" spc="384" normalizeH="0" baseline="0" dirty="0">
                <a:ln>
                  <a:noFill/>
                </a:ln>
                <a:solidFill>
                  <a:srgbClr val="FFFFFF"/>
                </a:solidFill>
                <a:effectLst/>
                <a:uFillTx/>
                <a:latin typeface="Calibri" panose="020F0502020204030204" pitchFamily="34" charset="0"/>
                <a:ea typeface="Avenir Medium"/>
                <a:cs typeface="Calibri" panose="020F0502020204030204" pitchFamily="34" charset="0"/>
                <a:sym typeface="Avenir Medium"/>
              </a:rPr>
              <a:t>50 </a:t>
            </a:r>
            <a:r>
              <a:rPr kumimoji="0" lang="en-US" b="1" i="0" u="none" strike="noStrike" cap="all" spc="384" normalizeH="0" baseline="0" dirty="0" err="1">
                <a:ln>
                  <a:noFill/>
                </a:ln>
                <a:solidFill>
                  <a:srgbClr val="FFFFFF"/>
                </a:solidFill>
                <a:effectLst/>
                <a:uFillTx/>
                <a:latin typeface="Calibri" panose="020F0502020204030204" pitchFamily="34" charset="0"/>
                <a:ea typeface="Avenir Medium"/>
                <a:cs typeface="Calibri" panose="020F0502020204030204" pitchFamily="34" charset="0"/>
                <a:sym typeface="Avenir Medium"/>
              </a:rPr>
              <a:t>yr</a:t>
            </a:r>
            <a:endParaRPr kumimoji="0" lang="en-US" b="1" i="0" u="none" strike="noStrike" cap="all" spc="384" normalizeH="0" baseline="0" dirty="0">
              <a:ln>
                <a:noFill/>
              </a:ln>
              <a:solidFill>
                <a:srgbClr val="FFFFFF"/>
              </a:solidFill>
              <a:effectLst/>
              <a:uFillTx/>
              <a:latin typeface="Calibri" panose="020F0502020204030204" pitchFamily="34" charset="0"/>
              <a:ea typeface="Avenir Medium"/>
              <a:cs typeface="Calibri" panose="020F0502020204030204" pitchFamily="34" charset="0"/>
              <a:sym typeface="Avenir Medium"/>
            </a:endParaRPr>
          </a:p>
        </p:txBody>
      </p:sp>
      <p:cxnSp>
        <p:nvCxnSpPr>
          <p:cNvPr id="7" name="Straight Arrow Connector 6">
            <a:extLst>
              <a:ext uri="{FF2B5EF4-FFF2-40B4-BE49-F238E27FC236}">
                <a16:creationId xmlns:a16="http://schemas.microsoft.com/office/drawing/2014/main" id="{04F9E126-5B21-2BB5-0D12-A7A139892166}"/>
              </a:ext>
            </a:extLst>
          </p:cNvPr>
          <p:cNvCxnSpPr>
            <a:cxnSpLocks/>
          </p:cNvCxnSpPr>
          <p:nvPr/>
        </p:nvCxnSpPr>
        <p:spPr>
          <a:xfrm>
            <a:off x="7741328" y="1581705"/>
            <a:ext cx="1340528" cy="2262326"/>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5B201233-73EB-E456-E6F1-2B1167C4770A}"/>
              </a:ext>
            </a:extLst>
          </p:cNvPr>
          <p:cNvSpPr txBox="1"/>
          <p:nvPr/>
        </p:nvSpPr>
        <p:spPr>
          <a:xfrm>
            <a:off x="8623397" y="3607758"/>
            <a:ext cx="45845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0000"/>
                </a:solidFill>
                <a:effectLst/>
                <a:uFillTx/>
                <a:latin typeface="+mn-lt"/>
                <a:ea typeface="+mn-ea"/>
                <a:cs typeface="+mn-cs"/>
                <a:sym typeface="Avenir Light"/>
              </a:rPr>
              <a:t>?</a:t>
            </a:r>
          </a:p>
        </p:txBody>
      </p:sp>
    </p:spTree>
    <p:extLst>
      <p:ext uri="{BB962C8B-B14F-4D97-AF65-F5344CB8AC3E}">
        <p14:creationId xmlns:p14="http://schemas.microsoft.com/office/powerpoint/2010/main" val="642918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63B64A-28A8-435C-B084-935D5C69454D}"/>
              </a:ext>
            </a:extLst>
          </p:cNvPr>
          <p:cNvSpPr txBox="1">
            <a:spLocks/>
          </p:cNvSpPr>
          <p:nvPr/>
        </p:nvSpPr>
        <p:spPr>
          <a:xfrm>
            <a:off x="103506" y="223590"/>
            <a:ext cx="3443730" cy="9803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bg1"/>
                </a:solidFill>
                <a:latin typeface="Franklin Gothic Demi" panose="020B0703020102020204" pitchFamily="34" charset="0"/>
              </a:rPr>
              <a:t>What about</a:t>
            </a:r>
            <a:endParaRPr lang="en-US" sz="4400" b="1" dirty="0">
              <a:gradFill flip="none" rotWithShape="1">
                <a:gsLst>
                  <a:gs pos="0">
                    <a:srgbClr val="FF0000"/>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0"/>
                <a:tileRect/>
              </a:gradFill>
              <a:latin typeface="Franklin Gothic Demi" panose="020B0703020102020204" pitchFamily="34" charset="0"/>
            </a:endParaRPr>
          </a:p>
        </p:txBody>
      </p:sp>
      <p:sp>
        <p:nvSpPr>
          <p:cNvPr id="5" name="Rectangle 4">
            <a:extLst>
              <a:ext uri="{FF2B5EF4-FFF2-40B4-BE49-F238E27FC236}">
                <a16:creationId xmlns:a16="http://schemas.microsoft.com/office/drawing/2014/main" id="{148D1109-7B40-2EA8-221D-376FD326BED1}"/>
              </a:ext>
            </a:extLst>
          </p:cNvPr>
          <p:cNvSpPr/>
          <p:nvPr/>
        </p:nvSpPr>
        <p:spPr>
          <a:xfrm>
            <a:off x="3332680" y="329063"/>
            <a:ext cx="5586787" cy="769441"/>
          </a:xfrm>
          <a:prstGeom prst="rect">
            <a:avLst/>
          </a:prstGeom>
          <a:noFill/>
        </p:spPr>
        <p:txBody>
          <a:bodyPr wrap="none" lIns="91440" tIns="45720" rIns="91440" bIns="45720">
            <a:spAutoFit/>
          </a:bodyPr>
          <a:lstStyle/>
          <a:p>
            <a:pPr algn="ctr"/>
            <a:r>
              <a:rPr lang="en-US" sz="4400" b="1" i="1" cap="none" spc="50" dirty="0">
                <a:ln w="9525" cmpd="sng">
                  <a:noFill/>
                  <a:prstDash val="solid"/>
                </a:ln>
                <a:gradFill>
                  <a:gsLst>
                    <a:gs pos="0">
                      <a:srgbClr val="FF0000"/>
                    </a:gs>
                    <a:gs pos="23000">
                      <a:srgbClr val="FFC000"/>
                    </a:gs>
                    <a:gs pos="81000">
                      <a:srgbClr val="0070C0"/>
                    </a:gs>
                    <a:gs pos="65000">
                      <a:srgbClr val="00B050"/>
                    </a:gs>
                    <a:gs pos="46000">
                      <a:srgbClr val="FFFF00"/>
                    </a:gs>
                    <a:gs pos="100000">
                      <a:srgbClr val="7030A0">
                        <a:lumMod val="68000"/>
                        <a:lumOff val="32000"/>
                      </a:srgbClr>
                    </a:gs>
                  </a:gsLst>
                  <a:lin ang="0" scaled="0"/>
                </a:gradFill>
                <a:effectLst>
                  <a:glow rad="38100">
                    <a:schemeClr val="accent1">
                      <a:alpha val="40000"/>
                    </a:schemeClr>
                  </a:glow>
                </a:effectLst>
                <a:latin typeface="Comic Sans MS" panose="030F0702030302020204" pitchFamily="66" charset="0"/>
              </a:rPr>
              <a:t>Carbon Offsets™ </a:t>
            </a:r>
            <a:r>
              <a:rPr lang="en-US" sz="4400" b="1" cap="none" spc="50" dirty="0">
                <a:ln w="9525" cmpd="sng">
                  <a:noFill/>
                  <a:prstDash val="solid"/>
                </a:ln>
                <a:solidFill>
                  <a:srgbClr val="70AD47">
                    <a:tint val="1000"/>
                  </a:srgbClr>
                </a:solidFill>
                <a:effectLst>
                  <a:glow rad="38100">
                    <a:schemeClr val="accent1">
                      <a:alpha val="40000"/>
                    </a:schemeClr>
                  </a:glow>
                </a:effectLst>
                <a:latin typeface="Franklin Gothic Demi" panose="020B0703020102020204" pitchFamily="34" charset="0"/>
              </a:rPr>
              <a:t>?</a:t>
            </a:r>
          </a:p>
        </p:txBody>
      </p:sp>
      <p:sp>
        <p:nvSpPr>
          <p:cNvPr id="6" name="Title 1">
            <a:extLst>
              <a:ext uri="{FF2B5EF4-FFF2-40B4-BE49-F238E27FC236}">
                <a16:creationId xmlns:a16="http://schemas.microsoft.com/office/drawing/2014/main" id="{4D305041-8468-AE77-B922-154AA46E615A}"/>
              </a:ext>
            </a:extLst>
          </p:cNvPr>
          <p:cNvSpPr txBox="1">
            <a:spLocks/>
          </p:cNvSpPr>
          <p:nvPr/>
        </p:nvSpPr>
        <p:spPr>
          <a:xfrm>
            <a:off x="2850135" y="931476"/>
            <a:ext cx="3443730" cy="9803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i="1" dirty="0">
                <a:solidFill>
                  <a:schemeClr val="bg1"/>
                </a:solidFill>
                <a:latin typeface="Franklin Gothic Demi" panose="020B0703020102020204" pitchFamily="34" charset="0"/>
              </a:rPr>
              <a:t>It depends…</a:t>
            </a:r>
            <a:endParaRPr lang="en-US" sz="3600" b="1" i="1" dirty="0">
              <a:gradFill flip="none" rotWithShape="1">
                <a:gsLst>
                  <a:gs pos="0">
                    <a:srgbClr val="FF0000"/>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0"/>
                <a:tileRect/>
              </a:gradFill>
              <a:latin typeface="Franklin Gothic Demi" panose="020B0703020102020204" pitchFamily="34" charset="0"/>
            </a:endParaRPr>
          </a:p>
        </p:txBody>
      </p:sp>
      <p:sp>
        <p:nvSpPr>
          <p:cNvPr id="7" name="TextBox 6">
            <a:extLst>
              <a:ext uri="{FF2B5EF4-FFF2-40B4-BE49-F238E27FC236}">
                <a16:creationId xmlns:a16="http://schemas.microsoft.com/office/drawing/2014/main" id="{C7A55C15-77D1-6361-F08E-132FF0F3DBAE}"/>
              </a:ext>
            </a:extLst>
          </p:cNvPr>
          <p:cNvSpPr txBox="1"/>
          <p:nvPr/>
        </p:nvSpPr>
        <p:spPr>
          <a:xfrm>
            <a:off x="926738" y="2616756"/>
            <a:ext cx="7236918" cy="332398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solidFill>
                  <a:schemeClr val="bg1"/>
                </a:solidFill>
              </a:rPr>
              <a:t>Efficacy varies massively among projects</a:t>
            </a:r>
          </a:p>
          <a:p>
            <a:pPr marL="742950" lvl="1" indent="-285750">
              <a:lnSpc>
                <a:spcPct val="150000"/>
              </a:lnSpc>
              <a:buFont typeface="Arial" panose="020B0604020202020204" pitchFamily="34" charset="0"/>
              <a:buChar char="•"/>
            </a:pPr>
            <a:r>
              <a:rPr lang="en-US" sz="2400" dirty="0">
                <a:solidFill>
                  <a:schemeClr val="bg1"/>
                </a:solidFill>
              </a:rPr>
              <a:t>Some completely bogus, others good</a:t>
            </a:r>
          </a:p>
          <a:p>
            <a:pPr marL="285750" indent="-285750">
              <a:lnSpc>
                <a:spcPct val="150000"/>
              </a:lnSpc>
              <a:buFont typeface="Arial" panose="020B0604020202020204" pitchFamily="34" charset="0"/>
              <a:buChar char="•"/>
            </a:pPr>
            <a:r>
              <a:rPr lang="en-US" sz="2400" dirty="0">
                <a:solidFill>
                  <a:schemeClr val="bg1"/>
                </a:solidFill>
              </a:rPr>
              <a:t>Claims often misleading (positive PR)</a:t>
            </a:r>
          </a:p>
          <a:p>
            <a:pPr marL="285750" indent="-285750">
              <a:lnSpc>
                <a:spcPct val="150000"/>
              </a:lnSpc>
              <a:buFont typeface="Arial" panose="020B0604020202020204" pitchFamily="34" charset="0"/>
              <a:buChar char="•"/>
            </a:pPr>
            <a:r>
              <a:rPr lang="en-US" sz="2400" dirty="0">
                <a:solidFill>
                  <a:schemeClr val="bg1"/>
                </a:solidFill>
              </a:rPr>
              <a:t>Short-term vs. long-term reductions</a:t>
            </a:r>
          </a:p>
          <a:p>
            <a:pPr marL="285750" indent="-285750">
              <a:lnSpc>
                <a:spcPct val="150000"/>
              </a:lnSpc>
              <a:buFont typeface="Arial" panose="020B0604020202020204" pitchFamily="34" charset="0"/>
              <a:buChar char="•"/>
            </a:pPr>
            <a:r>
              <a:rPr lang="en-US" sz="2800" b="1" dirty="0">
                <a:solidFill>
                  <a:srgbClr val="FFFF00"/>
                </a:solidFill>
              </a:rPr>
              <a:t>Often forgets need for </a:t>
            </a:r>
            <a:r>
              <a:rPr lang="en-US" sz="2800" b="1" i="1" dirty="0">
                <a:solidFill>
                  <a:srgbClr val="FFFF00"/>
                </a:solidFill>
              </a:rPr>
              <a:t>net emission reduction</a:t>
            </a:r>
            <a:endParaRPr lang="en-US" sz="2800" b="1" dirty="0">
              <a:solidFill>
                <a:srgbClr val="FFFF00"/>
              </a:solidFill>
            </a:endParaRPr>
          </a:p>
          <a:p>
            <a:pPr marL="285750" indent="-285750">
              <a:buFont typeface="Arial" panose="020B0604020202020204" pitchFamily="34" charset="0"/>
              <a:buChar char="•"/>
            </a:pPr>
            <a:endParaRPr lang="en-US" sz="2400" dirty="0">
              <a:solidFill>
                <a:schemeClr val="bg1"/>
              </a:solidFill>
            </a:endParaRPr>
          </a:p>
        </p:txBody>
      </p:sp>
      <p:sp>
        <p:nvSpPr>
          <p:cNvPr id="8" name="TextBox 7">
            <a:extLst>
              <a:ext uri="{FF2B5EF4-FFF2-40B4-BE49-F238E27FC236}">
                <a16:creationId xmlns:a16="http://schemas.microsoft.com/office/drawing/2014/main" id="{DF08EF47-5E60-CDB0-3A77-D6071D8A7CB2}"/>
              </a:ext>
            </a:extLst>
          </p:cNvPr>
          <p:cNvSpPr txBox="1"/>
          <p:nvPr/>
        </p:nvSpPr>
        <p:spPr>
          <a:xfrm>
            <a:off x="95348" y="1873817"/>
            <a:ext cx="8953303" cy="707886"/>
          </a:xfrm>
          <a:prstGeom prst="rect">
            <a:avLst/>
          </a:prstGeom>
          <a:noFill/>
        </p:spPr>
        <p:txBody>
          <a:bodyPr wrap="square" rtlCol="0">
            <a:spAutoFit/>
          </a:bodyPr>
          <a:lstStyle/>
          <a:p>
            <a:pPr algn="ctr"/>
            <a:r>
              <a:rPr lang="en-US" sz="2000" b="1" u="sng" dirty="0">
                <a:solidFill>
                  <a:schemeClr val="bg1"/>
                </a:solidFill>
              </a:rPr>
              <a:t>Carbon Offset</a:t>
            </a:r>
            <a:r>
              <a:rPr lang="en-US" sz="2000" b="1" dirty="0">
                <a:solidFill>
                  <a:schemeClr val="bg1"/>
                </a:solidFill>
              </a:rPr>
              <a:t> </a:t>
            </a:r>
            <a:r>
              <a:rPr lang="en-US" sz="2000" dirty="0">
                <a:solidFill>
                  <a:schemeClr val="bg1"/>
                </a:solidFill>
              </a:rPr>
              <a:t>– “a reduction or removal of emissions of carbon dioxide or other greenhouse gases made in order to compensate for emissions made elsewhere.”</a:t>
            </a:r>
          </a:p>
        </p:txBody>
      </p:sp>
      <p:pic>
        <p:nvPicPr>
          <p:cNvPr id="4098" name="Picture 2" descr="3 Things a Fire Needs - Frontier Fire Protection">
            <a:extLst>
              <a:ext uri="{FF2B5EF4-FFF2-40B4-BE49-F238E27FC236}">
                <a16:creationId xmlns:a16="http://schemas.microsoft.com/office/drawing/2014/main" id="{4543E4F3-92AE-5D79-F0C5-974A41A5A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055" y="5740925"/>
            <a:ext cx="1284633" cy="856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3 Things a Fire Needs - Frontier Fire Protection">
            <a:extLst>
              <a:ext uri="{FF2B5EF4-FFF2-40B4-BE49-F238E27FC236}">
                <a16:creationId xmlns:a16="http://schemas.microsoft.com/office/drawing/2014/main" id="{4A075F17-EBAF-01F8-68D6-CE3A1AA0B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310" y="5745730"/>
            <a:ext cx="1284633" cy="856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3 Things a Fire Needs - Frontier Fire Protection">
            <a:extLst>
              <a:ext uri="{FF2B5EF4-FFF2-40B4-BE49-F238E27FC236}">
                <a16:creationId xmlns:a16="http://schemas.microsoft.com/office/drawing/2014/main" id="{E7B36CB3-4480-2F3E-E0AF-95357996E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974" y="5745730"/>
            <a:ext cx="1284633" cy="856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up, blue&#10;&#10;Description automatically generated">
            <a:extLst>
              <a:ext uri="{FF2B5EF4-FFF2-40B4-BE49-F238E27FC236}">
                <a16:creationId xmlns:a16="http://schemas.microsoft.com/office/drawing/2014/main" id="{6D3048E1-6E4C-67DD-BB82-05AB884B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587" y="5786146"/>
            <a:ext cx="864669" cy="931476"/>
          </a:xfrm>
          <a:prstGeom prst="rect">
            <a:avLst/>
          </a:prstGeom>
        </p:spPr>
      </p:pic>
      <p:pic>
        <p:nvPicPr>
          <p:cNvPr id="13" name="Picture 12" descr="A picture containing cup, blue&#10;&#10;Description automatically generated">
            <a:extLst>
              <a:ext uri="{FF2B5EF4-FFF2-40B4-BE49-F238E27FC236}">
                <a16:creationId xmlns:a16="http://schemas.microsoft.com/office/drawing/2014/main" id="{7ABE8B31-816E-F1E3-4F14-537F4378A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251" y="5803196"/>
            <a:ext cx="864669" cy="931476"/>
          </a:xfrm>
          <a:prstGeom prst="rect">
            <a:avLst/>
          </a:prstGeom>
        </p:spPr>
      </p:pic>
      <p:pic>
        <p:nvPicPr>
          <p:cNvPr id="14" name="Picture 13" descr="A picture containing cup, blue&#10;&#10;Description automatically generated">
            <a:extLst>
              <a:ext uri="{FF2B5EF4-FFF2-40B4-BE49-F238E27FC236}">
                <a16:creationId xmlns:a16="http://schemas.microsoft.com/office/drawing/2014/main" id="{FED6BF2B-3B63-A5E0-5589-1C3D1583F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915" y="5805109"/>
            <a:ext cx="864669" cy="931476"/>
          </a:xfrm>
          <a:prstGeom prst="rect">
            <a:avLst/>
          </a:prstGeom>
        </p:spPr>
      </p:pic>
      <p:pic>
        <p:nvPicPr>
          <p:cNvPr id="16" name="Picture 15">
            <a:extLst>
              <a:ext uri="{FF2B5EF4-FFF2-40B4-BE49-F238E27FC236}">
                <a16:creationId xmlns:a16="http://schemas.microsoft.com/office/drawing/2014/main" id="{8D267F70-FE42-A1F2-8542-5B86FB5BFDC0}"/>
              </a:ext>
            </a:extLst>
          </p:cNvPr>
          <p:cNvPicPr>
            <a:picLocks noChangeAspect="1"/>
          </p:cNvPicPr>
          <p:nvPr/>
        </p:nvPicPr>
        <p:blipFill>
          <a:blip r:embed="rId5"/>
          <a:stretch>
            <a:fillRect/>
          </a:stretch>
        </p:blipFill>
        <p:spPr>
          <a:xfrm>
            <a:off x="6787136" y="3392068"/>
            <a:ext cx="2132331" cy="420729"/>
          </a:xfrm>
          <a:prstGeom prst="rect">
            <a:avLst/>
          </a:prstGeom>
        </p:spPr>
      </p:pic>
      <p:pic>
        <p:nvPicPr>
          <p:cNvPr id="18" name="Picture 17">
            <a:extLst>
              <a:ext uri="{FF2B5EF4-FFF2-40B4-BE49-F238E27FC236}">
                <a16:creationId xmlns:a16="http://schemas.microsoft.com/office/drawing/2014/main" id="{81F10443-5137-93F9-83A0-193060BCB7DE}"/>
              </a:ext>
            </a:extLst>
          </p:cNvPr>
          <p:cNvPicPr>
            <a:picLocks noChangeAspect="1"/>
          </p:cNvPicPr>
          <p:nvPr/>
        </p:nvPicPr>
        <p:blipFill>
          <a:blip r:embed="rId6"/>
          <a:stretch>
            <a:fillRect/>
          </a:stretch>
        </p:blipFill>
        <p:spPr>
          <a:xfrm>
            <a:off x="6787136" y="2607645"/>
            <a:ext cx="2132331" cy="789990"/>
          </a:xfrm>
          <a:prstGeom prst="rect">
            <a:avLst/>
          </a:prstGeom>
        </p:spPr>
      </p:pic>
    </p:spTree>
    <p:extLst>
      <p:ext uri="{BB962C8B-B14F-4D97-AF65-F5344CB8AC3E}">
        <p14:creationId xmlns:p14="http://schemas.microsoft.com/office/powerpoint/2010/main" val="23148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B7B9DFB-3348-7FAD-B931-6EDBB5483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D37F04F-CCEF-5EA9-62B7-50FF2C6E9BA2}"/>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bg1"/>
                </a:solidFill>
                <a:latin typeface="Franklin Gothic Demi" panose="020B0703020102020204" pitchFamily="34" charset="0"/>
              </a:rPr>
              <a:t>Ozone Depletion Over 40 Years</a:t>
            </a:r>
          </a:p>
        </p:txBody>
      </p:sp>
    </p:spTree>
    <p:extLst>
      <p:ext uri="{BB962C8B-B14F-4D97-AF65-F5344CB8AC3E}">
        <p14:creationId xmlns:p14="http://schemas.microsoft.com/office/powerpoint/2010/main" val="728939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5DB7-CC8B-5D8F-2C94-041C3A9B7756}"/>
              </a:ext>
            </a:extLst>
          </p:cNvPr>
          <p:cNvSpPr>
            <a:spLocks noGrp="1"/>
          </p:cNvSpPr>
          <p:nvPr>
            <p:ph type="title"/>
          </p:nvPr>
        </p:nvSpPr>
        <p:spPr>
          <a:xfrm>
            <a:off x="628650" y="0"/>
            <a:ext cx="7886700" cy="1325563"/>
          </a:xfrm>
        </p:spPr>
        <p:txBody>
          <a:bodyPr>
            <a:normAutofit/>
          </a:bodyPr>
          <a:lstStyle/>
          <a:p>
            <a:pPr algn="ctr"/>
            <a:r>
              <a:rPr lang="en-US" sz="8000" b="1" dirty="0">
                <a:solidFill>
                  <a:srgbClr val="FFFF00"/>
                </a:solidFill>
                <a:latin typeface="Franklin Gothic Demi" panose="020B0703020102020204" pitchFamily="34" charset="0"/>
              </a:rPr>
              <a:t>Venus</a:t>
            </a:r>
          </a:p>
        </p:txBody>
      </p:sp>
      <p:pic>
        <p:nvPicPr>
          <p:cNvPr id="8" name="Picture 7">
            <a:extLst>
              <a:ext uri="{FF2B5EF4-FFF2-40B4-BE49-F238E27FC236}">
                <a16:creationId xmlns:a16="http://schemas.microsoft.com/office/drawing/2014/main" id="{AED04DB8-F23F-5794-375F-56544A5E1AC2}"/>
              </a:ext>
            </a:extLst>
          </p:cNvPr>
          <p:cNvPicPr>
            <a:picLocks noChangeAspect="1"/>
          </p:cNvPicPr>
          <p:nvPr/>
        </p:nvPicPr>
        <p:blipFill>
          <a:blip r:embed="rId3"/>
          <a:stretch>
            <a:fillRect/>
          </a:stretch>
        </p:blipFill>
        <p:spPr>
          <a:xfrm>
            <a:off x="854185" y="1884335"/>
            <a:ext cx="3169087" cy="3600773"/>
          </a:xfrm>
          <a:prstGeom prst="rect">
            <a:avLst/>
          </a:prstGeom>
        </p:spPr>
      </p:pic>
      <p:pic>
        <p:nvPicPr>
          <p:cNvPr id="14" name="Picture 2">
            <a:extLst>
              <a:ext uri="{FF2B5EF4-FFF2-40B4-BE49-F238E27FC236}">
                <a16:creationId xmlns:a16="http://schemas.microsoft.com/office/drawing/2014/main" id="{6D5AEF6D-A97F-BDE6-361A-F539935F8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78083"/>
            <a:ext cx="4213279" cy="42132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B564A8C-F521-9BD5-9DF9-95B5DBDA9E8C}"/>
              </a:ext>
            </a:extLst>
          </p:cNvPr>
          <p:cNvSpPr txBox="1"/>
          <p:nvPr/>
        </p:nvSpPr>
        <p:spPr>
          <a:xfrm>
            <a:off x="1903609" y="5865728"/>
            <a:ext cx="5336782" cy="707886"/>
          </a:xfrm>
          <a:prstGeom prst="rect">
            <a:avLst/>
          </a:prstGeom>
          <a:noFill/>
        </p:spPr>
        <p:txBody>
          <a:bodyPr wrap="none" rtlCol="0">
            <a:spAutoFit/>
          </a:bodyPr>
          <a:lstStyle/>
          <a:p>
            <a:r>
              <a:rPr lang="en-US" sz="4000" b="1" dirty="0">
                <a:solidFill>
                  <a:schemeClr val="bg1"/>
                </a:solidFill>
              </a:rPr>
              <a:t>900 degrees Fahrenheit!</a:t>
            </a:r>
          </a:p>
        </p:txBody>
      </p:sp>
      <p:sp>
        <p:nvSpPr>
          <p:cNvPr id="3" name="Oval 2">
            <a:extLst>
              <a:ext uri="{FF2B5EF4-FFF2-40B4-BE49-F238E27FC236}">
                <a16:creationId xmlns:a16="http://schemas.microsoft.com/office/drawing/2014/main" id="{59F2E8F7-1E08-15BC-3009-868134B8AE32}"/>
              </a:ext>
            </a:extLst>
          </p:cNvPr>
          <p:cNvSpPr/>
          <p:nvPr/>
        </p:nvSpPr>
        <p:spPr>
          <a:xfrm>
            <a:off x="1128890" y="2494843"/>
            <a:ext cx="2573866" cy="2619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4008F22-8CBE-D820-760F-31EF73D1F1B9}"/>
              </a:ext>
            </a:extLst>
          </p:cNvPr>
          <p:cNvSpPr/>
          <p:nvPr/>
        </p:nvSpPr>
        <p:spPr>
          <a:xfrm>
            <a:off x="1236133" y="2579509"/>
            <a:ext cx="2365021" cy="246662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a:extLst>
              <a:ext uri="{FF2B5EF4-FFF2-40B4-BE49-F238E27FC236}">
                <a16:creationId xmlns:a16="http://schemas.microsoft.com/office/drawing/2014/main" id="{DF055165-772E-8CB7-10D0-44B61EA10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87670"/>
            <a:ext cx="9144000" cy="188753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7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poOctAve.png">
            <a:extLst>
              <a:ext uri="{FF2B5EF4-FFF2-40B4-BE49-F238E27FC236}">
                <a16:creationId xmlns:a16="http://schemas.microsoft.com/office/drawing/2014/main" id="{51BE6507-A053-3746-0591-C15421EE6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252FFFC-6D6E-907D-5A31-5D8BD9653B2D}"/>
              </a:ext>
            </a:extLst>
          </p:cNvPr>
          <p:cNvCxnSpPr>
            <a:cxnSpLocks noChangeShapeType="1"/>
          </p:cNvCxnSpPr>
          <p:nvPr/>
        </p:nvCxnSpPr>
        <p:spPr bwMode="auto">
          <a:xfrm>
            <a:off x="4648200" y="2690813"/>
            <a:ext cx="31750" cy="2955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A3C93F83-6FC4-625A-09ED-542BD761F50A}"/>
              </a:ext>
            </a:extLst>
          </p:cNvPr>
          <p:cNvSpPr txBox="1">
            <a:spLocks noChangeArrowheads="1"/>
          </p:cNvSpPr>
          <p:nvPr/>
        </p:nvSpPr>
        <p:spPr bwMode="auto">
          <a:xfrm>
            <a:off x="3943904" y="1924344"/>
            <a:ext cx="1408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400" b="1" baseline="0" dirty="0"/>
              <a:t>Montreal</a:t>
            </a:r>
          </a:p>
          <a:p>
            <a:pPr algn="ctr" eaLnBrk="1" hangingPunct="1">
              <a:spcBef>
                <a:spcPct val="0"/>
              </a:spcBef>
              <a:buFontTx/>
              <a:buNone/>
            </a:pPr>
            <a:r>
              <a:rPr lang="en-US" altLang="en-US" sz="2400" b="1" baseline="0" dirty="0"/>
              <a:t>Protocol</a:t>
            </a:r>
          </a:p>
        </p:txBody>
      </p:sp>
      <p:sp>
        <p:nvSpPr>
          <p:cNvPr id="10" name="Title 1">
            <a:extLst>
              <a:ext uri="{FF2B5EF4-FFF2-40B4-BE49-F238E27FC236}">
                <a16:creationId xmlns:a16="http://schemas.microsoft.com/office/drawing/2014/main" id="{B987E323-4BFE-6480-6389-857EC613DECC}"/>
              </a:ext>
            </a:extLst>
          </p:cNvPr>
          <p:cNvSpPr txBox="1">
            <a:spLocks/>
          </p:cNvSpPr>
          <p:nvPr/>
        </p:nvSpPr>
        <p:spPr>
          <a:xfrm>
            <a:off x="628650" y="813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Ozone Stabilization</a:t>
            </a:r>
          </a:p>
        </p:txBody>
      </p:sp>
    </p:spTree>
    <p:extLst>
      <p:ext uri="{BB962C8B-B14F-4D97-AF65-F5344CB8AC3E}">
        <p14:creationId xmlns:p14="http://schemas.microsoft.com/office/powerpoint/2010/main" val="16555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9" name="Rectangle 34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llory Richards в Twitter: „News is, happy earth day! Passé meme to remind  you corporations are responsible for the majority of climate change (but  that doesn't mean individual actions don't matter) xoxo">
            <a:extLst>
              <a:ext uri="{FF2B5EF4-FFF2-40B4-BE49-F238E27FC236}">
                <a16:creationId xmlns:a16="http://schemas.microsoft.com/office/drawing/2014/main" id="{02555D3F-3E7B-C45C-2E74-C6C23BC8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79" y="588786"/>
            <a:ext cx="8520641" cy="56804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 name="Rectangle 35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4" name="BP_carbon_footprint twitter.png" descr="BP_carbon_footprint twitter.png"/>
          <p:cNvPicPr>
            <a:picLocks noChangeAspect="1"/>
          </p:cNvPicPr>
          <p:nvPr/>
        </p:nvPicPr>
        <p:blipFill>
          <a:blip r:embed="rId3"/>
          <a:stretch>
            <a:fillRect/>
          </a:stretch>
        </p:blipFill>
        <p:spPr>
          <a:xfrm>
            <a:off x="2507742" y="480060"/>
            <a:ext cx="4128515" cy="589788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Here are personal choices you can make:…"/>
          <p:cNvSpPr txBox="1">
            <a:spLocks noGrp="1"/>
          </p:cNvSpPr>
          <p:nvPr>
            <p:ph type="body" idx="1"/>
          </p:nvPr>
        </p:nvSpPr>
        <p:spPr>
          <a:xfrm>
            <a:off x="464343" y="1325563"/>
            <a:ext cx="8215313" cy="4723805"/>
          </a:xfrm>
          <a:prstGeom prst="rect">
            <a:avLst/>
          </a:prstGeom>
        </p:spPr>
        <p:txBody>
          <a:bodyPr>
            <a:normAutofit/>
          </a:bodyPr>
          <a:lstStyle/>
          <a:p>
            <a:pPr marL="0" indent="0">
              <a:buSzTx/>
              <a:buNone/>
            </a:pPr>
            <a:r>
              <a:rPr lang="en-US" sz="2800" b="1" dirty="0"/>
              <a:t>Here are </a:t>
            </a:r>
            <a:r>
              <a:rPr sz="2800" b="1" dirty="0">
                <a:solidFill>
                  <a:schemeClr val="accent2">
                    <a:satOff val="44164"/>
                    <a:lumOff val="14231"/>
                  </a:schemeClr>
                </a:solidFill>
              </a:rPr>
              <a:t>personal choices</a:t>
            </a:r>
            <a:r>
              <a:rPr sz="2800" b="1" dirty="0"/>
              <a:t> </a:t>
            </a:r>
            <a:r>
              <a:rPr sz="2800" b="1" i="1" dirty="0">
                <a:solidFill>
                  <a:srgbClr val="FF0000"/>
                </a:solidFill>
              </a:rPr>
              <a:t>you</a:t>
            </a:r>
            <a:r>
              <a:rPr sz="2800" b="1" dirty="0"/>
              <a:t> can make:</a:t>
            </a:r>
          </a:p>
          <a:p>
            <a:pPr lvl="1">
              <a:spcBef>
                <a:spcPts val="1969"/>
              </a:spcBef>
            </a:pPr>
            <a:r>
              <a:rPr sz="2800" dirty="0"/>
              <a:t>Fly less</a:t>
            </a:r>
            <a:r>
              <a:rPr lang="en-US" sz="2800" dirty="0"/>
              <a:t> (virtual conferences)</a:t>
            </a:r>
            <a:endParaRPr sz="2800" dirty="0"/>
          </a:p>
          <a:p>
            <a:pPr lvl="1">
              <a:spcBef>
                <a:spcPts val="1969"/>
              </a:spcBef>
            </a:pPr>
            <a:r>
              <a:rPr sz="2800" dirty="0"/>
              <a:t>Change your diet (less meat and cheese)</a:t>
            </a:r>
          </a:p>
          <a:p>
            <a:pPr lvl="1">
              <a:spcBef>
                <a:spcPts val="1969"/>
              </a:spcBef>
            </a:pPr>
            <a:r>
              <a:rPr sz="2800" dirty="0"/>
              <a:t>Divest from fossil fuels</a:t>
            </a:r>
            <a:r>
              <a:rPr lang="en-US" sz="2800" dirty="0"/>
              <a:t> (personal bank accounts)</a:t>
            </a:r>
            <a:endParaRPr sz="2800" dirty="0"/>
          </a:p>
          <a:p>
            <a:pPr lvl="1">
              <a:spcBef>
                <a:spcPts val="1969"/>
              </a:spcBef>
            </a:pPr>
            <a:r>
              <a:rPr sz="2800" dirty="0"/>
              <a:t>Reduce usage (</a:t>
            </a:r>
            <a:r>
              <a:rPr lang="en-US" sz="2800" dirty="0"/>
              <a:t>e.g., </a:t>
            </a:r>
            <a:r>
              <a:rPr sz="2800" dirty="0"/>
              <a:t>electric cars, biking)</a:t>
            </a:r>
          </a:p>
          <a:p>
            <a:pPr lvl="1">
              <a:spcBef>
                <a:spcPts val="1969"/>
              </a:spcBef>
            </a:pPr>
            <a:r>
              <a:rPr sz="2800" dirty="0"/>
              <a:t>Install solar panels</a:t>
            </a:r>
          </a:p>
        </p:txBody>
      </p:sp>
      <p:sp>
        <p:nvSpPr>
          <p:cNvPr id="5" name="Title 1">
            <a:extLst>
              <a:ext uri="{FF2B5EF4-FFF2-40B4-BE49-F238E27FC236}">
                <a16:creationId xmlns:a16="http://schemas.microsoft.com/office/drawing/2014/main" id="{06A39C31-C07F-BC23-A2A8-9D4E334E0E71}"/>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latin typeface="Franklin Gothic Demi" panose="020B0703020102020204" pitchFamily="34" charset="0"/>
              </a:rPr>
              <a:t>Personal Solutions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green_house_proteins.jpg" descr="green_house_proteins.jpg"/>
          <p:cNvPicPr>
            <a:picLocks noChangeAspect="1"/>
          </p:cNvPicPr>
          <p:nvPr/>
        </p:nvPicPr>
        <p:blipFill>
          <a:blip r:embed="rId3"/>
          <a:stretch>
            <a:fillRect/>
          </a:stretch>
        </p:blipFill>
        <p:spPr>
          <a:xfrm>
            <a:off x="488721" y="1127309"/>
            <a:ext cx="8166558" cy="5506862"/>
          </a:xfrm>
          <a:prstGeom prst="rect">
            <a:avLst/>
          </a:prstGeom>
          <a:ln w="12700">
            <a:miter lim="400000"/>
          </a:ln>
        </p:spPr>
      </p:pic>
      <p:sp>
        <p:nvSpPr>
          <p:cNvPr id="7" name="Title 1">
            <a:extLst>
              <a:ext uri="{FF2B5EF4-FFF2-40B4-BE49-F238E27FC236}">
                <a16:creationId xmlns:a16="http://schemas.microsoft.com/office/drawing/2014/main" id="{C7F09B89-3194-0719-253B-1F8102F8E927}"/>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latin typeface="Franklin Gothic Demi" panose="020B0703020102020204" pitchFamily="34" charset="0"/>
              </a:rPr>
              <a:t>Diet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You can also:…"/>
          <p:cNvSpPr txBox="1">
            <a:spLocks noGrp="1"/>
          </p:cNvSpPr>
          <p:nvPr>
            <p:ph type="body" idx="1"/>
          </p:nvPr>
        </p:nvSpPr>
        <p:spPr>
          <a:xfrm>
            <a:off x="464343" y="1325563"/>
            <a:ext cx="8215313" cy="4693497"/>
          </a:xfrm>
          <a:prstGeom prst="rect">
            <a:avLst/>
          </a:prstGeom>
        </p:spPr>
        <p:txBody>
          <a:bodyPr>
            <a:normAutofit/>
          </a:bodyPr>
          <a:lstStyle/>
          <a:p>
            <a:pPr marL="0" indent="0">
              <a:buSzTx/>
              <a:buNone/>
            </a:pPr>
            <a:r>
              <a:rPr sz="2800" b="1" i="1" dirty="0">
                <a:solidFill>
                  <a:srgbClr val="FF0000"/>
                </a:solidFill>
              </a:rPr>
              <a:t>You</a:t>
            </a:r>
            <a:r>
              <a:rPr sz="2800" b="1" dirty="0"/>
              <a:t> can also:</a:t>
            </a:r>
          </a:p>
          <a:p>
            <a:pPr lvl="1">
              <a:spcBef>
                <a:spcPts val="1969"/>
              </a:spcBef>
            </a:pPr>
            <a:r>
              <a:rPr sz="2800" dirty="0"/>
              <a:t>Contact your </a:t>
            </a:r>
            <a:r>
              <a:rPr lang="en-US" sz="2800" dirty="0"/>
              <a:t>representatives</a:t>
            </a:r>
          </a:p>
          <a:p>
            <a:pPr lvl="1">
              <a:spcBef>
                <a:spcPts val="1969"/>
              </a:spcBef>
            </a:pPr>
            <a:r>
              <a:rPr lang="en-US" sz="2800" dirty="0"/>
              <a:t>Vote! </a:t>
            </a:r>
            <a:r>
              <a:rPr lang="en-US" sz="2800" b="1" dirty="0">
                <a:solidFill>
                  <a:srgbClr val="FFFF00"/>
                </a:solidFill>
              </a:rPr>
              <a:t>(early voting has begun)</a:t>
            </a:r>
          </a:p>
          <a:p>
            <a:pPr lvl="1">
              <a:spcBef>
                <a:spcPts val="1969"/>
              </a:spcBef>
            </a:pPr>
            <a:r>
              <a:rPr lang="en-US" sz="2800" dirty="0"/>
              <a:t>Join a climate group (e.g., Citizens Climate Lobby)</a:t>
            </a:r>
          </a:p>
          <a:p>
            <a:pPr lvl="1">
              <a:spcBef>
                <a:spcPts val="1969"/>
              </a:spcBef>
            </a:pPr>
            <a:r>
              <a:rPr lang="en-US" sz="2800" dirty="0"/>
              <a:t>Talk about it!</a:t>
            </a:r>
          </a:p>
          <a:p>
            <a:pPr lvl="1">
              <a:spcBef>
                <a:spcPts val="1969"/>
              </a:spcBef>
            </a:pPr>
            <a:r>
              <a:rPr sz="2800" dirty="0"/>
              <a:t>Motivate a group to which you already belong</a:t>
            </a:r>
          </a:p>
        </p:txBody>
      </p:sp>
      <p:sp>
        <p:nvSpPr>
          <p:cNvPr id="7" name="Title 1">
            <a:extLst>
              <a:ext uri="{FF2B5EF4-FFF2-40B4-BE49-F238E27FC236}">
                <a16:creationId xmlns:a16="http://schemas.microsoft.com/office/drawing/2014/main" id="{4DF17F3A-7526-8FF0-CD46-08D6D9A4472A}"/>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latin typeface="Franklin Gothic Demi" panose="020B0703020102020204" pitchFamily="34" charset="0"/>
              </a:rPr>
              <a:t>Community Solutions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Climate change is here.  We’re already feeling effects.…"/>
          <p:cNvSpPr txBox="1">
            <a:spLocks noGrp="1"/>
          </p:cNvSpPr>
          <p:nvPr>
            <p:ph type="body" idx="1"/>
          </p:nvPr>
        </p:nvSpPr>
        <p:spPr>
          <a:xfrm>
            <a:off x="464344" y="1598414"/>
            <a:ext cx="8215313" cy="4723805"/>
          </a:xfrm>
          <a:prstGeom prst="rect">
            <a:avLst/>
          </a:prstGeom>
        </p:spPr>
        <p:txBody>
          <a:bodyPr>
            <a:normAutofit fontScale="85000" lnSpcReduction="10000"/>
          </a:bodyPr>
          <a:lstStyle/>
          <a:p>
            <a:pPr marL="685797" lvl="1" indent="-266303" defTabSz="361460">
              <a:spcBef>
                <a:spcPts val="1969"/>
              </a:spcBef>
              <a:buSzPct val="120000"/>
              <a:defRPr sz="3696">
                <a:latin typeface="Avenir Book"/>
                <a:ea typeface="Avenir Book"/>
                <a:cs typeface="Avenir Book"/>
                <a:sym typeface="Avenir Book"/>
              </a:defRPr>
            </a:pPr>
            <a:r>
              <a:rPr dirty="0"/>
              <a:t>Climate change </a:t>
            </a:r>
            <a:r>
              <a:rPr dirty="0">
                <a:solidFill>
                  <a:schemeClr val="accent4">
                    <a:lumOff val="6102"/>
                  </a:schemeClr>
                </a:solidFill>
              </a:rPr>
              <a:t>is here</a:t>
            </a:r>
            <a:r>
              <a:rPr dirty="0"/>
              <a:t>.</a:t>
            </a:r>
            <a:r>
              <a:rPr lang="en-US" dirty="0"/>
              <a:t> </a:t>
            </a:r>
            <a:r>
              <a:rPr dirty="0"/>
              <a:t>We’re already feeling effects.</a:t>
            </a:r>
          </a:p>
          <a:p>
            <a:pPr marL="685797" lvl="1" indent="-266303" defTabSz="361460">
              <a:spcBef>
                <a:spcPts val="1969"/>
              </a:spcBef>
              <a:buSzPct val="120000"/>
              <a:defRPr sz="3696">
                <a:latin typeface="Avenir Book"/>
                <a:ea typeface="Avenir Book"/>
                <a:cs typeface="Avenir Book"/>
                <a:sym typeface="Avenir Book"/>
              </a:defRPr>
            </a:pPr>
            <a:r>
              <a:rPr dirty="0"/>
              <a:t>We can still </a:t>
            </a:r>
            <a:r>
              <a:rPr dirty="0">
                <a:solidFill>
                  <a:schemeClr val="accent2">
                    <a:satOff val="44164"/>
                    <a:lumOff val="14231"/>
                  </a:schemeClr>
                </a:solidFill>
              </a:rPr>
              <a:t>avoid worst consequences</a:t>
            </a:r>
            <a:r>
              <a:rPr dirty="0"/>
              <a:t> of climate change.</a:t>
            </a:r>
          </a:p>
          <a:p>
            <a:pPr marL="685797" lvl="1" indent="-266303" defTabSz="361460">
              <a:spcBef>
                <a:spcPts val="1969"/>
              </a:spcBef>
              <a:buSzPct val="120000"/>
              <a:defRPr sz="3696">
                <a:latin typeface="Avenir Book"/>
                <a:ea typeface="Avenir Book"/>
                <a:cs typeface="Avenir Book"/>
                <a:sym typeface="Avenir Book"/>
              </a:defRPr>
            </a:pPr>
            <a:r>
              <a:rPr dirty="0"/>
              <a:t>What we do in next </a:t>
            </a:r>
            <a:r>
              <a:rPr dirty="0">
                <a:solidFill>
                  <a:schemeClr val="accent4">
                    <a:lumOff val="6102"/>
                  </a:schemeClr>
                </a:solidFill>
              </a:rPr>
              <a:t>10-12 years</a:t>
            </a:r>
            <a:r>
              <a:rPr dirty="0"/>
              <a:t> is critical.</a:t>
            </a:r>
          </a:p>
          <a:p>
            <a:pPr marL="685797" lvl="1" indent="-266303" defTabSz="361460">
              <a:spcBef>
                <a:spcPts val="1969"/>
              </a:spcBef>
              <a:buSzPct val="120000"/>
              <a:defRPr sz="3696">
                <a:latin typeface="Avenir Book"/>
                <a:ea typeface="Avenir Book"/>
                <a:cs typeface="Avenir Book"/>
                <a:sym typeface="Avenir Book"/>
              </a:defRPr>
            </a:pPr>
            <a:r>
              <a:rPr dirty="0"/>
              <a:t>Climate change is a threat to </a:t>
            </a:r>
            <a:r>
              <a:rPr lang="en-US" dirty="0"/>
              <a:t>world’s &amp; </a:t>
            </a:r>
            <a:r>
              <a:rPr dirty="0"/>
              <a:t>A</a:t>
            </a:r>
            <a:r>
              <a:rPr lang="en-US" dirty="0"/>
              <a:t>tlanta</a:t>
            </a:r>
            <a:r>
              <a:rPr dirty="0"/>
              <a:t>’s economy and culture.</a:t>
            </a:r>
          </a:p>
          <a:p>
            <a:pPr marL="685797" lvl="1" indent="-266303" defTabSz="361460">
              <a:spcBef>
                <a:spcPts val="1969"/>
              </a:spcBef>
              <a:buSzPct val="120000"/>
              <a:defRPr sz="3696">
                <a:latin typeface="Avenir Book"/>
                <a:ea typeface="Avenir Book"/>
                <a:cs typeface="Avenir Book"/>
                <a:sym typeface="Avenir Book"/>
              </a:defRPr>
            </a:pPr>
            <a:r>
              <a:rPr dirty="0"/>
              <a:t>There are </a:t>
            </a:r>
            <a:r>
              <a:rPr dirty="0">
                <a:solidFill>
                  <a:schemeClr val="accent2">
                    <a:satOff val="44164"/>
                    <a:lumOff val="14231"/>
                  </a:schemeClr>
                </a:solidFill>
              </a:rPr>
              <a:t>solutions</a:t>
            </a:r>
            <a:r>
              <a:rPr dirty="0"/>
              <a:t> that will </a:t>
            </a:r>
            <a:r>
              <a:rPr dirty="0">
                <a:solidFill>
                  <a:schemeClr val="accent4">
                    <a:lumOff val="6102"/>
                  </a:schemeClr>
                </a:solidFill>
              </a:rPr>
              <a:t>grow the economy</a:t>
            </a:r>
            <a:r>
              <a:rPr dirty="0"/>
              <a:t>.</a:t>
            </a:r>
          </a:p>
        </p:txBody>
      </p:sp>
      <p:sp>
        <p:nvSpPr>
          <p:cNvPr id="5" name="Title 1">
            <a:extLst>
              <a:ext uri="{FF2B5EF4-FFF2-40B4-BE49-F238E27FC236}">
                <a16:creationId xmlns:a16="http://schemas.microsoft.com/office/drawing/2014/main" id="{2CE89B8D-D759-C1C2-3D15-88C40556D30F}"/>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latin typeface="Franklin Gothic Demi" panose="020B0703020102020204" pitchFamily="34" charset="0"/>
              </a:rPr>
              <a:t>Key points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estions To Ask For Success | IT Support Georgetown, TX">
            <a:extLst>
              <a:ext uri="{FF2B5EF4-FFF2-40B4-BE49-F238E27FC236}">
                <a16:creationId xmlns:a16="http://schemas.microsoft.com/office/drawing/2014/main" id="{D058E086-DA4A-64B2-9D73-1421BE64D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4167"/>
            <a:ext cx="9144000" cy="5337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D26011-A958-1B48-0BA7-53734043B4AD}"/>
              </a:ext>
            </a:extLst>
          </p:cNvPr>
          <p:cNvSpPr txBox="1"/>
          <p:nvPr/>
        </p:nvSpPr>
        <p:spPr>
          <a:xfrm>
            <a:off x="231209" y="-55493"/>
            <a:ext cx="8681582" cy="830997"/>
          </a:xfrm>
          <a:prstGeom prst="rect">
            <a:avLst/>
          </a:prstGeom>
          <a:noFill/>
        </p:spPr>
        <p:txBody>
          <a:bodyPr wrap="square" rtlCol="0">
            <a:spAutoFit/>
          </a:bodyPr>
          <a:lstStyle/>
          <a:p>
            <a:pPr algn="ctr"/>
            <a:r>
              <a:rPr lang="en-US" sz="4800" b="1" dirty="0">
                <a:solidFill>
                  <a:schemeClr val="bg1"/>
                </a:solidFill>
              </a:rPr>
              <a:t>Reasons for hope?</a:t>
            </a:r>
          </a:p>
        </p:txBody>
      </p:sp>
    </p:spTree>
    <p:extLst>
      <p:ext uri="{BB962C8B-B14F-4D97-AF65-F5344CB8AC3E}">
        <p14:creationId xmlns:p14="http://schemas.microsoft.com/office/powerpoint/2010/main" val="11136781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20 OCT</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is a specific solution we have for addressing anthropogenic climate change or its impact?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onvert</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cars from hydrocarbon fuels to electric-powered.</a:t>
            </a:r>
            <a:endParaRPr kumimoji="0" lang="en-US" alt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extLst>
      <p:ext uri="{BB962C8B-B14F-4D97-AF65-F5344CB8AC3E}">
        <p14:creationId xmlns:p14="http://schemas.microsoft.com/office/powerpoint/2010/main" val="2935799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89DFE6-F4ED-9AB5-DCC2-073661C7F6E8}"/>
              </a:ext>
            </a:extLst>
          </p:cNvPr>
          <p:cNvSpPr txBox="1">
            <a:spLocks/>
          </p:cNvSpPr>
          <p:nvPr/>
        </p:nvSpPr>
        <p:spPr>
          <a:xfrm>
            <a:off x="-67461" y="2639505"/>
            <a:ext cx="9278921"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latin typeface="Franklin Gothic Demi" panose="020B0703020102020204" pitchFamily="34" charset="0"/>
              </a:rPr>
              <a:t>Extra</a:t>
            </a:r>
          </a:p>
        </p:txBody>
      </p:sp>
    </p:spTree>
    <p:extLst>
      <p:ext uri="{BB962C8B-B14F-4D97-AF65-F5344CB8AC3E}">
        <p14:creationId xmlns:p14="http://schemas.microsoft.com/office/powerpoint/2010/main" val="2052848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5DB7-CC8B-5D8F-2C94-041C3A9B7756}"/>
              </a:ext>
            </a:extLst>
          </p:cNvPr>
          <p:cNvSpPr>
            <a:spLocks noGrp="1"/>
          </p:cNvSpPr>
          <p:nvPr>
            <p:ph type="title"/>
          </p:nvPr>
        </p:nvSpPr>
        <p:spPr>
          <a:xfrm>
            <a:off x="628650" y="0"/>
            <a:ext cx="7886700" cy="1325563"/>
          </a:xfrm>
        </p:spPr>
        <p:txBody>
          <a:bodyPr>
            <a:normAutofit/>
          </a:bodyPr>
          <a:lstStyle/>
          <a:p>
            <a:pPr algn="ctr"/>
            <a:r>
              <a:rPr lang="en-US" sz="8000" b="1" dirty="0">
                <a:solidFill>
                  <a:srgbClr val="FFFF00"/>
                </a:solidFill>
                <a:latin typeface="Franklin Gothic Demi" panose="020B0703020102020204" pitchFamily="34" charset="0"/>
              </a:rPr>
              <a:t>Venus</a:t>
            </a:r>
          </a:p>
        </p:txBody>
      </p:sp>
      <p:sp>
        <p:nvSpPr>
          <p:cNvPr id="9" name="TextBox 8">
            <a:extLst>
              <a:ext uri="{FF2B5EF4-FFF2-40B4-BE49-F238E27FC236}">
                <a16:creationId xmlns:a16="http://schemas.microsoft.com/office/drawing/2014/main" id="{E18F2586-4064-E01B-B007-FEABCA2C892C}"/>
              </a:ext>
            </a:extLst>
          </p:cNvPr>
          <p:cNvSpPr txBox="1"/>
          <p:nvPr/>
        </p:nvSpPr>
        <p:spPr>
          <a:xfrm>
            <a:off x="708549" y="1706179"/>
            <a:ext cx="2926122" cy="1569660"/>
          </a:xfrm>
          <a:prstGeom prst="rect">
            <a:avLst/>
          </a:prstGeom>
          <a:noFill/>
        </p:spPr>
        <p:txBody>
          <a:bodyPr wrap="none" rtlCol="0">
            <a:spAutoFit/>
          </a:bodyPr>
          <a:lstStyle/>
          <a:p>
            <a:pPr algn="ctr"/>
            <a:r>
              <a:rPr lang="en-US" sz="4800" b="1" u="sng" dirty="0">
                <a:solidFill>
                  <a:srgbClr val="FFFF00"/>
                </a:solidFill>
              </a:rPr>
              <a:t>Venus</a:t>
            </a:r>
          </a:p>
          <a:p>
            <a:pPr algn="ctr"/>
            <a:r>
              <a:rPr lang="en-US" sz="4800" b="1" dirty="0">
                <a:solidFill>
                  <a:schemeClr val="bg1"/>
                </a:solidFill>
              </a:rPr>
              <a:t>96.5% CO2</a:t>
            </a:r>
          </a:p>
        </p:txBody>
      </p:sp>
      <p:pic>
        <p:nvPicPr>
          <p:cNvPr id="3076" name="Picture 4">
            <a:extLst>
              <a:ext uri="{FF2B5EF4-FFF2-40B4-BE49-F238E27FC236}">
                <a16:creationId xmlns:a16="http://schemas.microsoft.com/office/drawing/2014/main" id="{F48D56D7-AE95-D32D-3335-5619E6984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3805" y="1296311"/>
            <a:ext cx="4750195" cy="4750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4B2E0F-E268-32CD-CA80-726CA6B7B8FE}"/>
              </a:ext>
            </a:extLst>
          </p:cNvPr>
          <p:cNvSpPr txBox="1"/>
          <p:nvPr/>
        </p:nvSpPr>
        <p:spPr>
          <a:xfrm>
            <a:off x="92354" y="3968318"/>
            <a:ext cx="4158511" cy="1569660"/>
          </a:xfrm>
          <a:prstGeom prst="rect">
            <a:avLst/>
          </a:prstGeom>
          <a:noFill/>
        </p:spPr>
        <p:txBody>
          <a:bodyPr wrap="none" rtlCol="0">
            <a:spAutoFit/>
          </a:bodyPr>
          <a:lstStyle/>
          <a:p>
            <a:pPr algn="ctr"/>
            <a:r>
              <a:rPr lang="en-US" sz="4800" b="1" u="sng" dirty="0">
                <a:solidFill>
                  <a:srgbClr val="00B050"/>
                </a:solidFill>
              </a:rPr>
              <a:t>Earth</a:t>
            </a:r>
          </a:p>
          <a:p>
            <a:pPr algn="ctr"/>
            <a:r>
              <a:rPr lang="en-US" sz="4800" b="1" dirty="0">
                <a:solidFill>
                  <a:schemeClr val="bg1"/>
                </a:solidFill>
              </a:rPr>
              <a:t>77% N + 21% O </a:t>
            </a:r>
          </a:p>
        </p:txBody>
      </p:sp>
      <p:pic>
        <p:nvPicPr>
          <p:cNvPr id="10" name="Blue Marble.jpg" descr="Blue Marble.jpg">
            <a:extLst>
              <a:ext uri="{FF2B5EF4-FFF2-40B4-BE49-F238E27FC236}">
                <a16:creationId xmlns:a16="http://schemas.microsoft.com/office/drawing/2014/main" id="{3A6C24FC-905F-57B7-88E7-F800719B12C8}"/>
              </a:ext>
            </a:extLst>
          </p:cNvPr>
          <p:cNvPicPr>
            <a:picLocks noChangeAspect="1"/>
          </p:cNvPicPr>
          <p:nvPr/>
        </p:nvPicPr>
        <p:blipFill>
          <a:blip r:embed="rId4"/>
          <a:stretch>
            <a:fillRect/>
          </a:stretch>
        </p:blipFill>
        <p:spPr>
          <a:xfrm>
            <a:off x="4148030" y="1296310"/>
            <a:ext cx="4903616" cy="4750195"/>
          </a:xfrm>
          <a:prstGeom prst="rect">
            <a:avLst/>
          </a:prstGeom>
          <a:ln w="12700">
            <a:miter lim="400000"/>
          </a:ln>
        </p:spPr>
      </p:pic>
    </p:spTree>
    <p:extLst>
      <p:ext uri="{BB962C8B-B14F-4D97-AF65-F5344CB8AC3E}">
        <p14:creationId xmlns:p14="http://schemas.microsoft.com/office/powerpoint/2010/main" val="10411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EDCAE1-9237-12CC-9D85-C4E3F083803C}"/>
              </a:ext>
            </a:extLst>
          </p:cNvPr>
          <p:cNvSpPr txBox="1">
            <a:spLocks/>
          </p:cNvSpPr>
          <p:nvPr/>
        </p:nvSpPr>
        <p:spPr>
          <a:xfrm>
            <a:off x="628650" y="-621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Sources and Sinks</a:t>
            </a:r>
          </a:p>
        </p:txBody>
      </p:sp>
      <p:pic>
        <p:nvPicPr>
          <p:cNvPr id="5" name="GCP_Carbon_Cycle_Budget_2016.png" descr="GCP_Carbon_Cycle_Budget_2016.png">
            <a:extLst>
              <a:ext uri="{FF2B5EF4-FFF2-40B4-BE49-F238E27FC236}">
                <a16:creationId xmlns:a16="http://schemas.microsoft.com/office/drawing/2014/main" id="{AD3ACE5B-1556-D432-10DC-E5CD449B0E7F}"/>
              </a:ext>
            </a:extLst>
          </p:cNvPr>
          <p:cNvPicPr>
            <a:picLocks noChangeAspect="1"/>
          </p:cNvPicPr>
          <p:nvPr/>
        </p:nvPicPr>
        <p:blipFill>
          <a:blip r:embed="rId3"/>
          <a:stretch>
            <a:fillRect/>
          </a:stretch>
        </p:blipFill>
        <p:spPr>
          <a:xfrm>
            <a:off x="269748" y="1040283"/>
            <a:ext cx="8604504" cy="5746635"/>
          </a:xfrm>
          <a:prstGeom prst="rect">
            <a:avLst/>
          </a:prstGeom>
          <a:ln w="12700">
            <a:miter lim="400000"/>
          </a:ln>
        </p:spPr>
      </p:pic>
    </p:spTree>
    <p:extLst>
      <p:ext uri="{BB962C8B-B14F-4D97-AF65-F5344CB8AC3E}">
        <p14:creationId xmlns:p14="http://schemas.microsoft.com/office/powerpoint/2010/main" val="3406840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art 2">
            <a:extLst>
              <a:ext uri="{FF2B5EF4-FFF2-40B4-BE49-F238E27FC236}">
                <a16:creationId xmlns:a16="http://schemas.microsoft.com/office/drawing/2014/main" id="{36893372-3A7E-D157-78AF-E18CF33B2D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257"/>
          <a:stretch/>
        </p:blipFill>
        <p:spPr bwMode="auto">
          <a:xfrm>
            <a:off x="0" y="720544"/>
            <a:ext cx="9144000" cy="471932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1F900B-AF4C-2306-8993-423C921F4F3C}"/>
              </a:ext>
            </a:extLst>
          </p:cNvPr>
          <p:cNvSpPr/>
          <p:nvPr/>
        </p:nvSpPr>
        <p:spPr>
          <a:xfrm>
            <a:off x="2573517" y="1677970"/>
            <a:ext cx="612743" cy="395926"/>
          </a:xfrm>
          <a:prstGeom prst="ellipse">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3" name="Oval 2">
            <a:extLst>
              <a:ext uri="{FF2B5EF4-FFF2-40B4-BE49-F238E27FC236}">
                <a16:creationId xmlns:a16="http://schemas.microsoft.com/office/drawing/2014/main" id="{FA204187-30B4-1A05-72A0-BD6658640D43}"/>
              </a:ext>
            </a:extLst>
          </p:cNvPr>
          <p:cNvSpPr/>
          <p:nvPr/>
        </p:nvSpPr>
        <p:spPr>
          <a:xfrm>
            <a:off x="6949125" y="1677970"/>
            <a:ext cx="612743" cy="395926"/>
          </a:xfrm>
          <a:prstGeom prst="ellipse">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27010666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poOctAve.png">
            <a:extLst>
              <a:ext uri="{FF2B5EF4-FFF2-40B4-BE49-F238E27FC236}">
                <a16:creationId xmlns:a16="http://schemas.microsoft.com/office/drawing/2014/main" id="{51BE6507-A053-3746-0591-C15421EE6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252FFFC-6D6E-907D-5A31-5D8BD9653B2D}"/>
              </a:ext>
            </a:extLst>
          </p:cNvPr>
          <p:cNvCxnSpPr>
            <a:cxnSpLocks noChangeShapeType="1"/>
          </p:cNvCxnSpPr>
          <p:nvPr/>
        </p:nvCxnSpPr>
        <p:spPr bwMode="auto">
          <a:xfrm>
            <a:off x="4648200" y="2690813"/>
            <a:ext cx="31750" cy="2955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A3C93F83-6FC4-625A-09ED-542BD761F50A}"/>
              </a:ext>
            </a:extLst>
          </p:cNvPr>
          <p:cNvSpPr txBox="1">
            <a:spLocks noChangeArrowheads="1"/>
          </p:cNvSpPr>
          <p:nvPr/>
        </p:nvSpPr>
        <p:spPr bwMode="auto">
          <a:xfrm>
            <a:off x="3943904" y="1924344"/>
            <a:ext cx="1408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400" b="1" baseline="0" dirty="0"/>
              <a:t>Montreal</a:t>
            </a:r>
          </a:p>
          <a:p>
            <a:pPr algn="ctr" eaLnBrk="1" hangingPunct="1">
              <a:spcBef>
                <a:spcPct val="0"/>
              </a:spcBef>
              <a:buFontTx/>
              <a:buNone/>
            </a:pPr>
            <a:r>
              <a:rPr lang="en-US" altLang="en-US" sz="2400" b="1" baseline="0" dirty="0"/>
              <a:t>Protocol</a:t>
            </a:r>
          </a:p>
        </p:txBody>
      </p:sp>
      <p:sp>
        <p:nvSpPr>
          <p:cNvPr id="10" name="Title 1">
            <a:extLst>
              <a:ext uri="{FF2B5EF4-FFF2-40B4-BE49-F238E27FC236}">
                <a16:creationId xmlns:a16="http://schemas.microsoft.com/office/drawing/2014/main" id="{B987E323-4BFE-6480-6389-857EC613DECC}"/>
              </a:ext>
            </a:extLst>
          </p:cNvPr>
          <p:cNvSpPr txBox="1">
            <a:spLocks/>
          </p:cNvSpPr>
          <p:nvPr/>
        </p:nvSpPr>
        <p:spPr>
          <a:xfrm>
            <a:off x="628650" y="813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a:solidFill>
                  <a:schemeClr val="bg1"/>
                </a:solidFill>
                <a:latin typeface="Franklin Gothic Demi" panose="020B0703020102020204" pitchFamily="34" charset="0"/>
              </a:rPr>
              <a:t>Ozone Stabilization</a:t>
            </a:r>
          </a:p>
        </p:txBody>
      </p:sp>
    </p:spTree>
    <p:extLst>
      <p:ext uri="{BB962C8B-B14F-4D97-AF65-F5344CB8AC3E}">
        <p14:creationId xmlns:p14="http://schemas.microsoft.com/office/powerpoint/2010/main" val="4099253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DEC338-4AAA-BD46-305F-AA7A70EEBBA4}"/>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a:solidFill>
                  <a:schemeClr val="bg1"/>
                </a:solidFill>
                <a:latin typeface="Franklin Gothic Demi" panose="020B0703020102020204" pitchFamily="34" charset="0"/>
              </a:rPr>
              <a:t>Except…</a:t>
            </a:r>
            <a:endParaRPr lang="en-US" sz="4400" b="1" dirty="0">
              <a:solidFill>
                <a:schemeClr val="bg1"/>
              </a:solidFill>
              <a:latin typeface="Franklin Gothic Demi" panose="020B0703020102020204" pitchFamily="34" charset="0"/>
            </a:endParaRPr>
          </a:p>
        </p:txBody>
      </p:sp>
      <p:pic>
        <p:nvPicPr>
          <p:cNvPr id="6" name="Picture 5">
            <a:extLst>
              <a:ext uri="{FF2B5EF4-FFF2-40B4-BE49-F238E27FC236}">
                <a16:creationId xmlns:a16="http://schemas.microsoft.com/office/drawing/2014/main" id="{91BEA16C-242A-2030-E73D-97F260A21027}"/>
              </a:ext>
            </a:extLst>
          </p:cNvPr>
          <p:cNvPicPr>
            <a:picLocks noChangeAspect="1"/>
          </p:cNvPicPr>
          <p:nvPr/>
        </p:nvPicPr>
        <p:blipFill>
          <a:blip r:embed="rId3"/>
          <a:stretch>
            <a:fillRect/>
          </a:stretch>
        </p:blipFill>
        <p:spPr>
          <a:xfrm>
            <a:off x="298051" y="2129656"/>
            <a:ext cx="8547897" cy="2951391"/>
          </a:xfrm>
          <a:prstGeom prst="rect">
            <a:avLst/>
          </a:prstGeom>
        </p:spPr>
      </p:pic>
      <p:pic>
        <p:nvPicPr>
          <p:cNvPr id="7" name="Picture 2" descr="Fig. 1">
            <a:extLst>
              <a:ext uri="{FF2B5EF4-FFF2-40B4-BE49-F238E27FC236}">
                <a16:creationId xmlns:a16="http://schemas.microsoft.com/office/drawing/2014/main" id="{605ABE30-658E-4F39-F1E8-4233FBEF5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181" y="70902"/>
            <a:ext cx="4169638" cy="671619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8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DEC338-4AAA-BD46-305F-AA7A70EEBBA4}"/>
              </a:ext>
            </a:extLst>
          </p:cNvPr>
          <p:cNvSpPr txBox="1">
            <a:spLocks/>
          </p:cNvSpPr>
          <p:nvPr/>
        </p:nvSpPr>
        <p:spPr>
          <a:xfrm>
            <a:off x="628650" y="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solidFill>
                  <a:schemeClr val="bg1"/>
                </a:solidFill>
                <a:latin typeface="Franklin Gothic Demi" panose="020B0703020102020204" pitchFamily="34" charset="0"/>
              </a:rPr>
              <a:t>Except…</a:t>
            </a:r>
          </a:p>
        </p:txBody>
      </p:sp>
      <p:pic>
        <p:nvPicPr>
          <p:cNvPr id="3" name="Picture 2">
            <a:extLst>
              <a:ext uri="{FF2B5EF4-FFF2-40B4-BE49-F238E27FC236}">
                <a16:creationId xmlns:a16="http://schemas.microsoft.com/office/drawing/2014/main" id="{A314D334-3A14-E34A-D535-A2E768DF820D}"/>
              </a:ext>
            </a:extLst>
          </p:cNvPr>
          <p:cNvPicPr>
            <a:picLocks noChangeAspect="1"/>
          </p:cNvPicPr>
          <p:nvPr/>
        </p:nvPicPr>
        <p:blipFill>
          <a:blip r:embed="rId3"/>
          <a:stretch>
            <a:fillRect/>
          </a:stretch>
        </p:blipFill>
        <p:spPr>
          <a:xfrm>
            <a:off x="254671" y="1989890"/>
            <a:ext cx="8634657" cy="2878219"/>
          </a:xfrm>
          <a:prstGeom prst="rect">
            <a:avLst/>
          </a:prstGeom>
        </p:spPr>
      </p:pic>
      <p:pic>
        <p:nvPicPr>
          <p:cNvPr id="2050" name="Picture 2" descr="Fig. 1">
            <a:extLst>
              <a:ext uri="{FF2B5EF4-FFF2-40B4-BE49-F238E27FC236}">
                <a16:creationId xmlns:a16="http://schemas.microsoft.com/office/drawing/2014/main" id="{3116D534-90FA-235D-8035-A4534CD97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9" y="310488"/>
            <a:ext cx="7682219" cy="623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09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E75ED22-82E7-B83C-411D-A11115F10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526"/>
          <a:stretch/>
        </p:blipFill>
        <p:spPr bwMode="auto">
          <a:xfrm>
            <a:off x="68771" y="101338"/>
            <a:ext cx="3303394" cy="5515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1ABA61-5696-83DB-EA56-F6FF1A1BBE11}"/>
              </a:ext>
            </a:extLst>
          </p:cNvPr>
          <p:cNvPicPr>
            <a:picLocks noChangeAspect="1"/>
          </p:cNvPicPr>
          <p:nvPr/>
        </p:nvPicPr>
        <p:blipFill>
          <a:blip r:embed="rId4"/>
          <a:stretch>
            <a:fillRect/>
          </a:stretch>
        </p:blipFill>
        <p:spPr>
          <a:xfrm>
            <a:off x="4555355" y="101338"/>
            <a:ext cx="4431921" cy="3864990"/>
          </a:xfrm>
          <a:prstGeom prst="rect">
            <a:avLst/>
          </a:prstGeom>
        </p:spPr>
      </p:pic>
      <p:cxnSp>
        <p:nvCxnSpPr>
          <p:cNvPr id="7" name="Straight Arrow Connector 6">
            <a:extLst>
              <a:ext uri="{FF2B5EF4-FFF2-40B4-BE49-F238E27FC236}">
                <a16:creationId xmlns:a16="http://schemas.microsoft.com/office/drawing/2014/main" id="{3243127C-C58A-5F4D-6529-C302E3EC129D}"/>
              </a:ext>
            </a:extLst>
          </p:cNvPr>
          <p:cNvCxnSpPr>
            <a:cxnSpLocks/>
          </p:cNvCxnSpPr>
          <p:nvPr/>
        </p:nvCxnSpPr>
        <p:spPr>
          <a:xfrm>
            <a:off x="3395858" y="3429000"/>
            <a:ext cx="1159497"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3410E42-8618-677E-C1B4-4893BF7B9A78}"/>
              </a:ext>
            </a:extLst>
          </p:cNvPr>
          <p:cNvPicPr>
            <a:picLocks noChangeAspect="1"/>
          </p:cNvPicPr>
          <p:nvPr/>
        </p:nvPicPr>
        <p:blipFill>
          <a:blip r:embed="rId5"/>
          <a:stretch>
            <a:fillRect/>
          </a:stretch>
        </p:blipFill>
        <p:spPr>
          <a:xfrm>
            <a:off x="3462824" y="5836425"/>
            <a:ext cx="5524452" cy="650893"/>
          </a:xfrm>
          <a:prstGeom prst="rect">
            <a:avLst/>
          </a:prstGeom>
        </p:spPr>
      </p:pic>
      <p:sp>
        <p:nvSpPr>
          <p:cNvPr id="12" name="TextBox 11">
            <a:extLst>
              <a:ext uri="{FF2B5EF4-FFF2-40B4-BE49-F238E27FC236}">
                <a16:creationId xmlns:a16="http://schemas.microsoft.com/office/drawing/2014/main" id="{E184AC79-F0B6-2155-F900-19CB39A2BCE7}"/>
              </a:ext>
            </a:extLst>
          </p:cNvPr>
          <p:cNvSpPr txBox="1"/>
          <p:nvPr/>
        </p:nvSpPr>
        <p:spPr>
          <a:xfrm>
            <a:off x="7305386" y="6470813"/>
            <a:ext cx="1769843" cy="369332"/>
          </a:xfrm>
          <a:prstGeom prst="rect">
            <a:avLst/>
          </a:prstGeom>
          <a:noFill/>
        </p:spPr>
        <p:txBody>
          <a:bodyPr wrap="none" rtlCol="0">
            <a:spAutoFit/>
          </a:bodyPr>
          <a:lstStyle/>
          <a:p>
            <a:r>
              <a:rPr lang="en-US" b="1" dirty="0">
                <a:solidFill>
                  <a:schemeClr val="bg1"/>
                </a:solidFill>
              </a:rPr>
              <a:t>- CNN, Feb. 2021</a:t>
            </a:r>
          </a:p>
        </p:txBody>
      </p:sp>
      <p:pic>
        <p:nvPicPr>
          <p:cNvPr id="18" name="Picture 17">
            <a:extLst>
              <a:ext uri="{FF2B5EF4-FFF2-40B4-BE49-F238E27FC236}">
                <a16:creationId xmlns:a16="http://schemas.microsoft.com/office/drawing/2014/main" id="{BBD0B566-357E-DE63-3C56-705FD26A726A}"/>
              </a:ext>
            </a:extLst>
          </p:cNvPr>
          <p:cNvPicPr>
            <a:picLocks noChangeAspect="1"/>
          </p:cNvPicPr>
          <p:nvPr/>
        </p:nvPicPr>
        <p:blipFill>
          <a:blip r:embed="rId6"/>
          <a:stretch>
            <a:fillRect/>
          </a:stretch>
        </p:blipFill>
        <p:spPr>
          <a:xfrm>
            <a:off x="3462824" y="4171474"/>
            <a:ext cx="5524452" cy="976787"/>
          </a:xfrm>
          <a:prstGeom prst="rect">
            <a:avLst/>
          </a:prstGeom>
        </p:spPr>
      </p:pic>
      <p:sp>
        <p:nvSpPr>
          <p:cNvPr id="19" name="TextBox 18">
            <a:extLst>
              <a:ext uri="{FF2B5EF4-FFF2-40B4-BE49-F238E27FC236}">
                <a16:creationId xmlns:a16="http://schemas.microsoft.com/office/drawing/2014/main" id="{90215E04-F4BA-91A9-20F0-FB233FF6E87A}"/>
              </a:ext>
            </a:extLst>
          </p:cNvPr>
          <p:cNvSpPr txBox="1"/>
          <p:nvPr/>
        </p:nvSpPr>
        <p:spPr>
          <a:xfrm>
            <a:off x="7240111" y="5148261"/>
            <a:ext cx="1835118" cy="369332"/>
          </a:xfrm>
          <a:prstGeom prst="rect">
            <a:avLst/>
          </a:prstGeom>
          <a:noFill/>
        </p:spPr>
        <p:txBody>
          <a:bodyPr wrap="none" rtlCol="0">
            <a:spAutoFit/>
          </a:bodyPr>
          <a:lstStyle/>
          <a:p>
            <a:r>
              <a:rPr lang="en-US" b="1" dirty="0">
                <a:solidFill>
                  <a:schemeClr val="bg1"/>
                </a:solidFill>
              </a:rPr>
              <a:t>- CNN, May 2019</a:t>
            </a:r>
          </a:p>
        </p:txBody>
      </p:sp>
    </p:spTree>
    <p:extLst>
      <p:ext uri="{BB962C8B-B14F-4D97-AF65-F5344CB8AC3E}">
        <p14:creationId xmlns:p14="http://schemas.microsoft.com/office/powerpoint/2010/main" val="20648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Largest companies"/>
          <p:cNvSpPr txBox="1"/>
          <p:nvPr/>
        </p:nvSpPr>
        <p:spPr>
          <a:xfrm>
            <a:off x="464344" y="517922"/>
            <a:ext cx="8215313" cy="1562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lvl1pPr algn="l">
              <a:defRPr sz="6200" cap="all" spc="992"/>
            </a:lvl1pPr>
          </a:lstStyle>
          <a:p>
            <a:pPr defTabSz="410751" hangingPunct="0"/>
            <a:r>
              <a:rPr sz="4359" kern="0" spc="697">
                <a:solidFill>
                  <a:srgbClr val="FFFFFF"/>
                </a:solidFill>
                <a:latin typeface="Avenir Light"/>
                <a:sym typeface="Avenir Light"/>
              </a:rPr>
              <a:t>Largest companies</a:t>
            </a:r>
          </a:p>
        </p:txBody>
      </p:sp>
      <p:sp>
        <p:nvSpPr>
          <p:cNvPr id="309" name="CLIMATE CHANGE"/>
          <p:cNvSpPr txBox="1"/>
          <p:nvPr/>
        </p:nvSpPr>
        <p:spPr>
          <a:xfrm>
            <a:off x="464344" y="-8930"/>
            <a:ext cx="8215313" cy="625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lgn="l">
              <a:spcBef>
                <a:spcPts val="5300"/>
              </a:spcBef>
              <a:defRPr sz="2400" cap="all" spc="384">
                <a:solidFill>
                  <a:schemeClr val="accent2">
                    <a:satOff val="44164"/>
                    <a:lumOff val="14231"/>
                  </a:schemeClr>
                </a:solidFill>
                <a:latin typeface="Avenir Book"/>
                <a:ea typeface="Avenir Book"/>
                <a:cs typeface="Avenir Book"/>
                <a:sym typeface="Avenir Book"/>
              </a:defRPr>
            </a:lvl1pPr>
          </a:lstStyle>
          <a:p>
            <a:pPr defTabSz="410751" hangingPunct="0">
              <a:spcBef>
                <a:spcPts val="3726"/>
              </a:spcBef>
            </a:pPr>
            <a:r>
              <a:rPr sz="1687" kern="0" spc="270">
                <a:solidFill>
                  <a:srgbClr val="42AAC9">
                    <a:satOff val="44164"/>
                    <a:lumOff val="14231"/>
                  </a:srgbClr>
                </a:solidFill>
              </a:rPr>
              <a:t>CLIMATE CHANGE</a:t>
            </a:r>
          </a:p>
        </p:txBody>
      </p:sp>
      <p:pic>
        <p:nvPicPr>
          <p:cNvPr id="310" name="Image" descr="Image"/>
          <p:cNvPicPr>
            <a:picLocks noChangeAspect="1"/>
          </p:cNvPicPr>
          <p:nvPr/>
        </p:nvPicPr>
        <p:blipFill>
          <a:blip r:embed="rId3"/>
          <a:stretch>
            <a:fillRect/>
          </a:stretch>
        </p:blipFill>
        <p:spPr>
          <a:xfrm>
            <a:off x="299145" y="1948286"/>
            <a:ext cx="8545711" cy="43755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tages of denialism"/>
          <p:cNvSpPr txBox="1">
            <a:spLocks noGrp="1"/>
          </p:cNvSpPr>
          <p:nvPr>
            <p:ph type="title"/>
          </p:nvPr>
        </p:nvSpPr>
        <p:spPr>
          <a:xfrm>
            <a:off x="464344" y="517922"/>
            <a:ext cx="8215313" cy="1000125"/>
          </a:xfrm>
          <a:prstGeom prst="rect">
            <a:avLst/>
          </a:prstGeom>
        </p:spPr>
        <p:txBody>
          <a:bodyPr>
            <a:noAutofit/>
          </a:bodyPr>
          <a:lstStyle>
            <a:lvl1pPr>
              <a:defRPr sz="6200" spc="992"/>
            </a:lvl1pPr>
          </a:lstStyle>
          <a:p>
            <a:r>
              <a:rPr sz="4800" dirty="0"/>
              <a:t>stages of denialism</a:t>
            </a:r>
          </a:p>
        </p:txBody>
      </p:sp>
      <p:sp>
        <p:nvSpPr>
          <p:cNvPr id="343" name="“Climate change isn’t real.”…"/>
          <p:cNvSpPr txBox="1">
            <a:spLocks noGrp="1"/>
          </p:cNvSpPr>
          <p:nvPr>
            <p:ph type="body" idx="1"/>
          </p:nvPr>
        </p:nvSpPr>
        <p:spPr>
          <a:xfrm>
            <a:off x="464344" y="1573831"/>
            <a:ext cx="8215313" cy="4723805"/>
          </a:xfrm>
          <a:prstGeom prst="rect">
            <a:avLst/>
          </a:prstGeom>
        </p:spPr>
        <p:txBody>
          <a:bodyPr>
            <a:normAutofit fontScale="85000" lnSpcReduction="10000"/>
          </a:bodyPr>
          <a:lstStyle/>
          <a:p>
            <a:pPr marL="267613" indent="-267613" defTabSz="332708">
              <a:spcBef>
                <a:spcPts val="2391"/>
              </a:spcBef>
              <a:defRPr sz="3240"/>
            </a:pPr>
            <a:r>
              <a:t>“Climate change isn’t real.”</a:t>
            </a:r>
          </a:p>
          <a:p>
            <a:pPr marL="267613" indent="-267613" defTabSz="332708">
              <a:spcBef>
                <a:spcPts val="2391"/>
              </a:spcBef>
              <a:defRPr sz="3240"/>
            </a:pPr>
            <a:r>
              <a:t>“Climate change is happening, but not by humans.”</a:t>
            </a:r>
          </a:p>
          <a:p>
            <a:pPr marL="267613" indent="-267613" defTabSz="332708">
              <a:spcBef>
                <a:spcPts val="2391"/>
              </a:spcBef>
              <a:defRPr sz="3240"/>
            </a:pPr>
            <a:r>
              <a:t>“Climate change is actually a good thing!”</a:t>
            </a:r>
          </a:p>
          <a:p>
            <a:pPr marL="267613" indent="-267613" defTabSz="332708">
              <a:spcBef>
                <a:spcPts val="2391"/>
              </a:spcBef>
              <a:defRPr sz="3240"/>
            </a:pPr>
            <a:r>
              <a:t>“China (or somebody else) is to blame.”</a:t>
            </a:r>
          </a:p>
          <a:p>
            <a:pPr marL="267613" indent="-267613" defTabSz="332708">
              <a:spcBef>
                <a:spcPts val="2391"/>
              </a:spcBef>
              <a:defRPr sz="3240"/>
            </a:pPr>
            <a:r>
              <a:t>“Climate change is too expensive to fix.”</a:t>
            </a:r>
          </a:p>
          <a:p>
            <a:pPr marL="267613" indent="-267613" defTabSz="332708">
              <a:spcBef>
                <a:spcPts val="2391"/>
              </a:spcBef>
              <a:defRPr sz="3240"/>
            </a:pPr>
            <a:r>
              <a:t>“There’s nothing we can do about it.”</a:t>
            </a:r>
          </a:p>
          <a:p>
            <a:pPr marL="267613" indent="-267613" defTabSz="332708">
              <a:spcBef>
                <a:spcPts val="2391"/>
              </a:spcBef>
              <a:defRPr sz="3240"/>
            </a:pPr>
            <a:r>
              <a:t>“Ok, we’re doing something (but not really).” </a:t>
            </a:r>
          </a:p>
        </p:txBody>
      </p:sp>
      <p:sp>
        <p:nvSpPr>
          <p:cNvPr id="344" name="CLIMATE CHANGE"/>
          <p:cNvSpPr txBox="1"/>
          <p:nvPr/>
        </p:nvSpPr>
        <p:spPr>
          <a:xfrm>
            <a:off x="464344" y="-8930"/>
            <a:ext cx="8215313" cy="625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rmAutofit/>
          </a:bodyPr>
          <a:lstStyle>
            <a:lvl1pPr algn="l">
              <a:defRPr sz="2400" cap="all" spc="384">
                <a:solidFill>
                  <a:schemeClr val="accent2">
                    <a:satOff val="44164"/>
                    <a:lumOff val="14231"/>
                  </a:schemeClr>
                </a:solidFill>
                <a:latin typeface="Avenir Book"/>
                <a:ea typeface="Avenir Book"/>
                <a:cs typeface="Avenir Book"/>
                <a:sym typeface="Avenir Book"/>
              </a:defRPr>
            </a:lvl1pPr>
          </a:lstStyle>
          <a:p>
            <a:pPr defTabSz="410751" hangingPunct="0"/>
            <a:r>
              <a:rPr sz="1687" kern="0" spc="270">
                <a:solidFill>
                  <a:srgbClr val="42AAC9">
                    <a:satOff val="44164"/>
                    <a:lumOff val="14231"/>
                  </a:srgbClr>
                </a:solidFill>
              </a:rPr>
              <a:t>CLIMATE CHANGE</a:t>
            </a:r>
          </a:p>
        </p:txBody>
      </p:sp>
      <p:sp>
        <p:nvSpPr>
          <p:cNvPr id="345" name="“Greenwashing”"/>
          <p:cNvSpPr/>
          <p:nvPr/>
        </p:nvSpPr>
        <p:spPr>
          <a:xfrm>
            <a:off x="6220015" y="5093841"/>
            <a:ext cx="2848571" cy="748979"/>
          </a:xfrm>
          <a:custGeom>
            <a:avLst/>
            <a:gdLst/>
            <a:ahLst/>
            <a:cxnLst>
              <a:cxn ang="0">
                <a:pos x="wd2" y="hd2"/>
              </a:cxn>
              <a:cxn ang="5400000">
                <a:pos x="wd2" y="hd2"/>
              </a:cxn>
              <a:cxn ang="10800000">
                <a:pos x="wd2" y="hd2"/>
              </a:cxn>
              <a:cxn ang="16200000">
                <a:pos x="wd2" y="hd2"/>
              </a:cxn>
            </a:cxnLst>
            <a:rect l="0" t="0" r="r" b="b"/>
            <a:pathLst>
              <a:path w="21600" h="21600" extrusionOk="0">
                <a:moveTo>
                  <a:pt x="1670" y="0"/>
                </a:moveTo>
                <a:cubicBezTo>
                  <a:pt x="1483" y="0"/>
                  <a:pt x="1331" y="576"/>
                  <a:pt x="1331" y="1288"/>
                </a:cubicBezTo>
                <a:lnTo>
                  <a:pt x="1331" y="12072"/>
                </a:lnTo>
                <a:lnTo>
                  <a:pt x="0" y="21600"/>
                </a:lnTo>
                <a:lnTo>
                  <a:pt x="2355" y="16168"/>
                </a:lnTo>
                <a:lnTo>
                  <a:pt x="21261" y="16168"/>
                </a:lnTo>
                <a:cubicBezTo>
                  <a:pt x="21448" y="16168"/>
                  <a:pt x="21600" y="15591"/>
                  <a:pt x="21600" y="14880"/>
                </a:cubicBezTo>
                <a:lnTo>
                  <a:pt x="21600" y="1288"/>
                </a:lnTo>
                <a:cubicBezTo>
                  <a:pt x="21600" y="576"/>
                  <a:pt x="21448" y="0"/>
                  <a:pt x="21261" y="0"/>
                </a:cubicBezTo>
                <a:lnTo>
                  <a:pt x="1670" y="0"/>
                </a:lnTo>
                <a:close/>
              </a:path>
            </a:pathLst>
          </a:custGeom>
          <a:solidFill>
            <a:schemeClr val="accent1">
              <a:hueOff val="450000"/>
              <a:satOff val="-18071"/>
              <a:lumOff val="-1460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all" spc="384">
                <a:latin typeface="Avenir Medium"/>
                <a:ea typeface="Avenir Medium"/>
                <a:cs typeface="Avenir Medium"/>
                <a:sym typeface="Avenir Medium"/>
              </a:defRPr>
            </a:lvl1pPr>
          </a:lstStyle>
          <a:p>
            <a:pPr algn="ctr" defTabSz="410751" hangingPunct="0"/>
            <a:r>
              <a:rPr sz="1687" kern="0" spc="270">
                <a:solidFill>
                  <a:srgbClr val="FFFFFF"/>
                </a:solidFill>
              </a:rPr>
              <a:t>“Greenwashing”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6DA09-37CF-69ED-4573-D58345E457DD}"/>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pic>
        <p:nvPicPr>
          <p:cNvPr id="10" name="Picture 9">
            <a:extLst>
              <a:ext uri="{FF2B5EF4-FFF2-40B4-BE49-F238E27FC236}">
                <a16:creationId xmlns:a16="http://schemas.microsoft.com/office/drawing/2014/main" id="{D11FAA8B-D833-6739-72DD-AD96094E48A0}"/>
              </a:ext>
            </a:extLst>
          </p:cNvPr>
          <p:cNvPicPr>
            <a:picLocks noChangeAspect="1"/>
          </p:cNvPicPr>
          <p:nvPr/>
        </p:nvPicPr>
        <p:blipFill>
          <a:blip r:embed="rId3"/>
          <a:stretch>
            <a:fillRect/>
          </a:stretch>
        </p:blipFill>
        <p:spPr>
          <a:xfrm>
            <a:off x="417651" y="1411550"/>
            <a:ext cx="8308698" cy="5446450"/>
          </a:xfrm>
          <a:prstGeom prst="rect">
            <a:avLst/>
          </a:prstGeom>
        </p:spPr>
      </p:pic>
    </p:spTree>
    <p:extLst>
      <p:ext uri="{BB962C8B-B14F-4D97-AF65-F5344CB8AC3E}">
        <p14:creationId xmlns:p14="http://schemas.microsoft.com/office/powerpoint/2010/main" val="3374300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6DA09-37CF-69ED-4573-D58345E457DD}"/>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pic>
        <p:nvPicPr>
          <p:cNvPr id="3" name="Picture 2">
            <a:extLst>
              <a:ext uri="{FF2B5EF4-FFF2-40B4-BE49-F238E27FC236}">
                <a16:creationId xmlns:a16="http://schemas.microsoft.com/office/drawing/2014/main" id="{746C7C1F-28DD-A348-9847-206E789C5E26}"/>
              </a:ext>
            </a:extLst>
          </p:cNvPr>
          <p:cNvPicPr>
            <a:picLocks noChangeAspect="1"/>
          </p:cNvPicPr>
          <p:nvPr/>
        </p:nvPicPr>
        <p:blipFill>
          <a:blip r:embed="rId2"/>
          <a:stretch>
            <a:fillRect/>
          </a:stretch>
        </p:blipFill>
        <p:spPr>
          <a:xfrm>
            <a:off x="0" y="1298380"/>
            <a:ext cx="9144000" cy="5559620"/>
          </a:xfrm>
          <a:prstGeom prst="rect">
            <a:avLst/>
          </a:prstGeom>
        </p:spPr>
      </p:pic>
    </p:spTree>
    <p:extLst>
      <p:ext uri="{BB962C8B-B14F-4D97-AF65-F5344CB8AC3E}">
        <p14:creationId xmlns:p14="http://schemas.microsoft.com/office/powerpoint/2010/main" val="323634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6DA09-37CF-69ED-4573-D58345E457DD}"/>
              </a:ext>
            </a:extLst>
          </p:cNvPr>
          <p:cNvSpPr txBox="1">
            <a:spLocks/>
          </p:cNvSpPr>
          <p:nvPr/>
        </p:nvSpPr>
        <p:spPr>
          <a:xfrm>
            <a:off x="628650" y="0"/>
            <a:ext cx="7886700" cy="1325563"/>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8000" b="1" dirty="0">
                <a:solidFill>
                  <a:schemeClr val="bg1"/>
                </a:solidFill>
                <a:latin typeface="Franklin Gothic Demi" panose="020B0703020102020204" pitchFamily="34" charset="0"/>
              </a:rPr>
              <a:t>Greenhouse Effect</a:t>
            </a:r>
          </a:p>
        </p:txBody>
      </p:sp>
      <p:pic>
        <p:nvPicPr>
          <p:cNvPr id="6" name="Picture 5">
            <a:extLst>
              <a:ext uri="{FF2B5EF4-FFF2-40B4-BE49-F238E27FC236}">
                <a16:creationId xmlns:a16="http://schemas.microsoft.com/office/drawing/2014/main" id="{6A50C300-E199-A5D6-AC2C-7AB56B571C69}"/>
              </a:ext>
            </a:extLst>
          </p:cNvPr>
          <p:cNvPicPr>
            <a:picLocks noChangeAspect="1"/>
          </p:cNvPicPr>
          <p:nvPr/>
        </p:nvPicPr>
        <p:blipFill>
          <a:blip r:embed="rId2"/>
          <a:stretch>
            <a:fillRect/>
          </a:stretch>
        </p:blipFill>
        <p:spPr>
          <a:xfrm>
            <a:off x="400050" y="1466850"/>
            <a:ext cx="8743950" cy="5391150"/>
          </a:xfrm>
          <a:prstGeom prst="rect">
            <a:avLst/>
          </a:prstGeom>
        </p:spPr>
      </p:pic>
    </p:spTree>
    <p:extLst>
      <p:ext uri="{BB962C8B-B14F-4D97-AF65-F5344CB8AC3E}">
        <p14:creationId xmlns:p14="http://schemas.microsoft.com/office/powerpoint/2010/main" val="2464754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7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1109</TotalTime>
  <Words>2732</Words>
  <Application>Microsoft Office PowerPoint</Application>
  <PresentationFormat>On-screen Show (4:3)</PresentationFormat>
  <Paragraphs>356</Paragraphs>
  <Slides>67</Slides>
  <Notes>48</Notes>
  <HiddenSlides>0</HiddenSlides>
  <MMClips>0</MMClips>
  <ScaleCrop>false</ScaleCrop>
  <HeadingPairs>
    <vt:vector size="8" baseType="variant">
      <vt:variant>
        <vt:lpstr>Fonts Used</vt:lpstr>
      </vt:variant>
      <vt:variant>
        <vt:i4>15</vt:i4>
      </vt:variant>
      <vt:variant>
        <vt:lpstr>Theme</vt:lpstr>
      </vt:variant>
      <vt:variant>
        <vt:i4>12</vt:i4>
      </vt:variant>
      <vt:variant>
        <vt:lpstr>Links</vt:lpstr>
      </vt:variant>
      <vt:variant>
        <vt:i4>1</vt:i4>
      </vt:variant>
      <vt:variant>
        <vt:lpstr>Slide Titles</vt:lpstr>
      </vt:variant>
      <vt:variant>
        <vt:i4>67</vt:i4>
      </vt:variant>
    </vt:vector>
  </HeadingPairs>
  <TitlesOfParts>
    <vt:vector size="95" baseType="lpstr">
      <vt:lpstr>American Typewriter</vt:lpstr>
      <vt:lpstr>Arial</vt:lpstr>
      <vt:lpstr>Avenir Book</vt:lpstr>
      <vt:lpstr>Avenir Light</vt:lpstr>
      <vt:lpstr>Avenir Medium</vt:lpstr>
      <vt:lpstr>Calibri</vt:lpstr>
      <vt:lpstr>Calibri Light</vt:lpstr>
      <vt:lpstr>Comic Sans MS</vt:lpstr>
      <vt:lpstr>Copperplate</vt:lpstr>
      <vt:lpstr>Franklin Gothic Demi</vt:lpstr>
      <vt:lpstr>Harding</vt:lpstr>
      <vt:lpstr>Helvetica</vt:lpstr>
      <vt:lpstr>Lucida Grande</vt:lpstr>
      <vt:lpstr>Palatino</vt:lpstr>
      <vt:lpstr>Times New Roman</vt:lpstr>
      <vt:lpstr>Office Theme</vt:lpstr>
      <vt:lpstr>New_Template1</vt:lpstr>
      <vt:lpstr>1_New_Template1</vt:lpstr>
      <vt:lpstr>2_New_Template1</vt:lpstr>
      <vt:lpstr>3_New_Template1</vt:lpstr>
      <vt:lpstr>4_New_Template1</vt:lpstr>
      <vt:lpstr>White</vt:lpstr>
      <vt:lpstr>6_New_Template1</vt:lpstr>
      <vt:lpstr>7_New_Template1</vt:lpstr>
      <vt:lpstr>8_New_Template1</vt:lpstr>
      <vt:lpstr>Default Design</vt:lpstr>
      <vt:lpstr>12_Default Design</vt:lpstr>
      <vt:lpstr>???</vt:lpstr>
      <vt:lpstr>PowerPoint Presentation</vt:lpstr>
      <vt:lpstr>Research Paper Level 2</vt:lpstr>
      <vt:lpstr>PowerPoint Presentation</vt:lpstr>
      <vt:lpstr>PowerPoint Presentation</vt:lpstr>
      <vt:lpstr>Venus</vt:lpstr>
      <vt:lpstr>Venus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Northern Hemisphere Summer Temperatures Have Shifted</vt:lpstr>
      <vt:lpstr>Northern Hemisphere Summer Temperatures Have Shifted</vt:lpstr>
      <vt:lpstr>Northern Hemisphere Summer Temperatures Have Shifted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System Explorers 20 OCT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stages of denialism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Couperus</dc:creator>
  <cp:lastModifiedBy>Andrew Couperus</cp:lastModifiedBy>
  <cp:revision>464</cp:revision>
  <dcterms:created xsi:type="dcterms:W3CDTF">2022-07-18T21:51:53Z</dcterms:created>
  <dcterms:modified xsi:type="dcterms:W3CDTF">2022-10-20T22:05:11Z</dcterms:modified>
</cp:coreProperties>
</file>