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3" r:id="rId2"/>
  </p:sldMasterIdLst>
  <p:notesMasterIdLst>
    <p:notesMasterId r:id="rId27"/>
  </p:notesMasterIdLst>
  <p:handoutMasterIdLst>
    <p:handoutMasterId r:id="rId28"/>
  </p:handoutMasterIdLst>
  <p:sldIdLst>
    <p:sldId id="451" r:id="rId3"/>
    <p:sldId id="546" r:id="rId4"/>
    <p:sldId id="440" r:id="rId5"/>
    <p:sldId id="433" r:id="rId6"/>
    <p:sldId id="434" r:id="rId7"/>
    <p:sldId id="435" r:id="rId8"/>
    <p:sldId id="436" r:id="rId9"/>
    <p:sldId id="498" r:id="rId10"/>
    <p:sldId id="499" r:id="rId11"/>
    <p:sldId id="500" r:id="rId12"/>
    <p:sldId id="501" r:id="rId13"/>
    <p:sldId id="502" r:id="rId14"/>
    <p:sldId id="503" r:id="rId15"/>
    <p:sldId id="504" r:id="rId16"/>
    <p:sldId id="505" r:id="rId17"/>
    <p:sldId id="506" r:id="rId18"/>
    <p:sldId id="507" r:id="rId19"/>
    <p:sldId id="508" r:id="rId20"/>
    <p:sldId id="552" r:id="rId21"/>
    <p:sldId id="509" r:id="rId22"/>
    <p:sldId id="547" r:id="rId23"/>
    <p:sldId id="548" r:id="rId24"/>
    <p:sldId id="553" r:id="rId25"/>
    <p:sldId id="449" r:id="rId26"/>
  </p:sldIdLst>
  <p:sldSz cx="9144000" cy="6858000" type="screen4x3"/>
  <p:notesSz cx="6858000" cy="9144000"/>
  <p:defaultTextStyle>
    <a:defPPr>
      <a:defRPr lang="en-US"/>
    </a:defPPr>
    <a:lvl1pPr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848"/>
    <p:restoredTop sz="82940"/>
  </p:normalViewPr>
  <p:slideViewPr>
    <p:cSldViewPr>
      <p:cViewPr varScale="1">
        <p:scale>
          <a:sx n="82" d="100"/>
          <a:sy n="82" d="100"/>
        </p:scale>
        <p:origin x="176" y="2024"/>
      </p:cViewPr>
      <p:guideLst>
        <p:guide orient="horz" pos="2112"/>
        <p:guide pos="2880"/>
      </p:guideLst>
    </p:cSldViewPr>
  </p:slideViewPr>
  <p:outlineViewPr>
    <p:cViewPr>
      <p:scale>
        <a:sx n="25" d="100"/>
        <a:sy n="25" d="100"/>
      </p:scale>
      <p:origin x="0" y="0"/>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2F4D130E-7FA3-AD94-BBBE-2069E95B971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3" name="Rectangle 3">
            <a:extLst>
              <a:ext uri="{FF2B5EF4-FFF2-40B4-BE49-F238E27FC236}">
                <a16:creationId xmlns:a16="http://schemas.microsoft.com/office/drawing/2014/main" id="{E3FB87DF-7FC2-DB83-CBC5-EA9FE127447A}"/>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4" name="Rectangle 4">
            <a:extLst>
              <a:ext uri="{FF2B5EF4-FFF2-40B4-BE49-F238E27FC236}">
                <a16:creationId xmlns:a16="http://schemas.microsoft.com/office/drawing/2014/main" id="{621369CD-80D3-85C0-B961-7A112F2C6921}"/>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5" name="Rectangle 5">
            <a:extLst>
              <a:ext uri="{FF2B5EF4-FFF2-40B4-BE49-F238E27FC236}">
                <a16:creationId xmlns:a16="http://schemas.microsoft.com/office/drawing/2014/main" id="{2B71132F-CEE5-6798-1AB4-2AACC5C65B85}"/>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4382E881-6044-7746-A0C7-AA928B67107A}"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55A0642-CCDD-4F65-D4F0-209566D47CE8}"/>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61BF8D32-94AB-6372-2AC0-6D4B647FA2B4}"/>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7892" name="Rectangle 4">
            <a:extLst>
              <a:ext uri="{FF2B5EF4-FFF2-40B4-BE49-F238E27FC236}">
                <a16:creationId xmlns:a16="http://schemas.microsoft.com/office/drawing/2014/main" id="{0F72BDA8-55DE-8BD4-A09E-1E91772F5EC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13F094A3-B141-68DA-55B5-DE1E693C9344}"/>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919890E9-A58D-41AF-37CB-219DD9DF874C}"/>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2AA7E160-0EF7-B7AD-6B3C-A5558D39F60D}"/>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A17E5D5E-8C6D-A941-898D-9A84B38871A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6">
            <a:extLst>
              <a:ext uri="{FF2B5EF4-FFF2-40B4-BE49-F238E27FC236}">
                <a16:creationId xmlns:a16="http://schemas.microsoft.com/office/drawing/2014/main" id="{6C2EDD76-9CDE-A26E-435E-9C77B8921382}"/>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40962" name="Rectangle 7">
            <a:extLst>
              <a:ext uri="{FF2B5EF4-FFF2-40B4-BE49-F238E27FC236}">
                <a16:creationId xmlns:a16="http://schemas.microsoft.com/office/drawing/2014/main" id="{2E5764FA-86DF-2093-2CBA-CB162C3CF6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80CA96D-FDF2-EF46-9DD0-35415F1AA20A}" type="slidenum">
              <a:rPr lang="en-US" altLang="en-US" smtClean="0"/>
              <a:pPr>
                <a:spcBef>
                  <a:spcPct val="0"/>
                </a:spcBef>
              </a:pPr>
              <a:t>1</a:t>
            </a:fld>
            <a:endParaRPr lang="en-US" altLang="en-US"/>
          </a:p>
        </p:txBody>
      </p:sp>
      <p:sp>
        <p:nvSpPr>
          <p:cNvPr id="40963" name="Rectangle 2">
            <a:extLst>
              <a:ext uri="{FF2B5EF4-FFF2-40B4-BE49-F238E27FC236}">
                <a16:creationId xmlns:a16="http://schemas.microsoft.com/office/drawing/2014/main" id="{81BA83D3-52EE-0D2B-F5B4-35AE1653C555}"/>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DA2F8021-8C4A-F97D-E8E9-896975DBF3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scientific findings:</a:t>
            </a:r>
          </a:p>
          <a:p>
            <a:pPr marL="228600" indent="-228600" eaLnBrk="1" hangingPunct="1">
              <a:buAutoNum type="arabicPeriod"/>
            </a:pPr>
            <a:r>
              <a:rPr lang="en-US" altLang="en-US" dirty="0">
                <a:latin typeface="Times New Roman" panose="02020603050405020304" pitchFamily="18" charset="0"/>
                <a:ea typeface="ＭＳ Ｐゴシック" panose="020B0600070205080204" pitchFamily="34" charset="-128"/>
              </a:rPr>
              <a:t>lots of water</a:t>
            </a:r>
          </a:p>
          <a:p>
            <a:pPr marL="228600" indent="-228600" eaLnBrk="1" hangingPunct="1">
              <a:buAutoNum type="arabicPeriod"/>
            </a:pPr>
            <a:r>
              <a:rPr lang="en-US" altLang="en-US" dirty="0">
                <a:latin typeface="Times New Roman" panose="02020603050405020304" pitchFamily="18" charset="0"/>
                <a:ea typeface="ＭＳ Ｐゴシック" panose="020B0600070205080204" pitchFamily="34" charset="-128"/>
              </a:rPr>
              <a:t>lots of H gas</a:t>
            </a:r>
          </a:p>
          <a:p>
            <a:pPr marL="228600" indent="-228600" eaLnBrk="1" hangingPunct="1">
              <a:buAutoNum type="arabicPeriod"/>
            </a:pPr>
            <a:r>
              <a:rPr lang="en-US" altLang="en-US" dirty="0">
                <a:latin typeface="Times New Roman" panose="02020603050405020304" pitchFamily="18" charset="0"/>
                <a:ea typeface="ＭＳ Ｐゴシック" panose="020B0600070205080204" pitchFamily="34" charset="-128"/>
              </a:rPr>
              <a:t>change in seismic velocities was not found at a boundary marking (Jeffreys’ hypothetical transition from granite to basalt), but it was at the bottom of a layer of metamorphic rock that extended from about 3.5 to about 9.8 km beneath the surface.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2E0686E9-327A-AD1F-B77C-3F32A5999D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4AD6E21-F150-C74B-9E71-362BD924AA83}" type="slidenum">
              <a:rPr lang="en-US" altLang="en-US" smtClean="0">
                <a:solidFill>
                  <a:srgbClr val="000000"/>
                </a:solidFill>
              </a:rPr>
              <a:pPr>
                <a:spcBef>
                  <a:spcPct val="0"/>
                </a:spcBef>
              </a:pPr>
              <a:t>10</a:t>
            </a:fld>
            <a:endParaRPr lang="en-US" altLang="en-US">
              <a:solidFill>
                <a:srgbClr val="000000"/>
              </a:solidFill>
            </a:endParaRPr>
          </a:p>
        </p:txBody>
      </p:sp>
      <p:sp>
        <p:nvSpPr>
          <p:cNvPr id="59394" name="Rectangle 2">
            <a:extLst>
              <a:ext uri="{FF2B5EF4-FFF2-40B4-BE49-F238E27FC236}">
                <a16:creationId xmlns:a16="http://schemas.microsoft.com/office/drawing/2014/main" id="{2EC71CD7-9A65-41E6-2AE5-0924C9EAB4A3}"/>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AF8D4809-E902-172F-EC85-D41118F1F8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235U, 238U, 232Th end up as lead Pb</a:t>
            </a:r>
          </a:p>
          <a:p>
            <a:pPr eaLnBrk="1" hangingPunct="1"/>
            <a:r>
              <a:rPr lang="en-US" altLang="en-US">
                <a:latin typeface="Times New Roman" panose="02020603050405020304" pitchFamily="18" charset="0"/>
                <a:ea typeface="ＭＳ Ｐゴシック" panose="020B0600070205080204" pitchFamily="34" charset="-128"/>
              </a:rPr>
              <a:t>alpha decays are He nuclei emissions, so -2 protons and -2 elements</a:t>
            </a:r>
          </a:p>
          <a:p>
            <a:pPr eaLnBrk="1" hangingPunct="1"/>
            <a:r>
              <a:rPr lang="en-US" altLang="en-US">
                <a:latin typeface="Times New Roman" panose="02020603050405020304" pitchFamily="18" charset="0"/>
                <a:ea typeface="ＭＳ Ｐゴシック" panose="020B0600070205080204" pitchFamily="34" charset="-128"/>
              </a:rPr>
              <a:t>beta-minus decays are neutrons (0.14% more massive = 1 part in 724) turning into protons</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05418D82-8DBD-0F56-B1B0-E68953734E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5F3850D-6FB5-3742-9CF3-7DFD13EC84AA}" type="slidenum">
              <a:rPr lang="en-US" altLang="en-US" smtClean="0">
                <a:solidFill>
                  <a:srgbClr val="000000"/>
                </a:solidFill>
              </a:rPr>
              <a:pPr>
                <a:spcBef>
                  <a:spcPct val="0"/>
                </a:spcBef>
              </a:pPr>
              <a:t>11</a:t>
            </a:fld>
            <a:endParaRPr lang="en-US" altLang="en-US">
              <a:solidFill>
                <a:srgbClr val="000000"/>
              </a:solidFill>
            </a:endParaRPr>
          </a:p>
        </p:txBody>
      </p:sp>
      <p:sp>
        <p:nvSpPr>
          <p:cNvPr id="61442" name="Rectangle 2">
            <a:extLst>
              <a:ext uri="{FF2B5EF4-FFF2-40B4-BE49-F238E27FC236}">
                <a16:creationId xmlns:a16="http://schemas.microsoft.com/office/drawing/2014/main" id="{003BDAB7-9639-BC43-4825-97424C7C1DF8}"/>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04CE1F32-0DCD-A013-4503-AAF96F8837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Russian hole showed unexpected fissures and H2O … all such expected to be closed by overlying rock pressure</a:t>
            </a:r>
          </a:p>
          <a:p>
            <a:pPr eaLnBrk="1" hangingPunct="1"/>
            <a:r>
              <a:rPr lang="en-US" altLang="en-US">
                <a:latin typeface="Times New Roman" panose="02020603050405020304" pitchFamily="18" charset="0"/>
                <a:ea typeface="ＭＳ Ｐゴシック" panose="020B0600070205080204" pitchFamily="34" charset="-128"/>
              </a:rPr>
              <a:t>Moho(rovicic, Croatian) Discontinuity Project … dig through thinnest region in Earth</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 crust, oceanic … 601 feet off Mexico</a:t>
            </a:r>
          </a:p>
          <a:p>
            <a:pPr eaLnBrk="1" hangingPunct="1"/>
            <a:r>
              <a:rPr lang="en-US" altLang="en-US">
                <a:latin typeface="Times New Roman" panose="02020603050405020304" pitchFamily="18" charset="0"/>
                <a:ea typeface="ＭＳ Ｐゴシック" panose="020B0600070205080204" pitchFamily="34" charset="-128"/>
              </a:rPr>
              <a:t>Moho turned into Ocean Drilling Project, which doesn</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t go deeper than 2 km</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A4423E08-F9A3-AC4B-21D3-A3C4A78EF4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808D3F9-4F4A-1A47-B7C1-93AB97C3141C}" type="slidenum">
              <a:rPr lang="en-US" altLang="en-US" smtClean="0">
                <a:solidFill>
                  <a:srgbClr val="000000"/>
                </a:solidFill>
              </a:rPr>
              <a:pPr>
                <a:spcBef>
                  <a:spcPct val="0"/>
                </a:spcBef>
              </a:pPr>
              <a:t>12</a:t>
            </a:fld>
            <a:endParaRPr lang="en-US" altLang="en-US">
              <a:solidFill>
                <a:srgbClr val="000000"/>
              </a:solidFill>
            </a:endParaRPr>
          </a:p>
        </p:txBody>
      </p:sp>
      <p:sp>
        <p:nvSpPr>
          <p:cNvPr id="63490" name="Rectangle 2">
            <a:extLst>
              <a:ext uri="{FF2B5EF4-FFF2-40B4-BE49-F238E27FC236}">
                <a16:creationId xmlns:a16="http://schemas.microsoft.com/office/drawing/2014/main" id="{1346B8FC-6978-80EC-23D6-1419DE05259F}"/>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F7DA3686-0D77-B9B4-22A1-813B5FC21F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3857D41F-ED44-FCA5-376A-D075F1EFBF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378BA59-2965-6743-8B7A-87E2C469C0DB}" type="slidenum">
              <a:rPr lang="en-US" altLang="en-US" smtClean="0">
                <a:solidFill>
                  <a:srgbClr val="000000"/>
                </a:solidFill>
              </a:rPr>
              <a:pPr>
                <a:spcBef>
                  <a:spcPct val="0"/>
                </a:spcBef>
              </a:pPr>
              <a:t>13</a:t>
            </a:fld>
            <a:endParaRPr lang="en-US" altLang="en-US">
              <a:solidFill>
                <a:srgbClr val="000000"/>
              </a:solidFill>
            </a:endParaRPr>
          </a:p>
        </p:txBody>
      </p:sp>
      <p:sp>
        <p:nvSpPr>
          <p:cNvPr id="65538" name="Rectangle 2">
            <a:extLst>
              <a:ext uri="{FF2B5EF4-FFF2-40B4-BE49-F238E27FC236}">
                <a16:creationId xmlns:a16="http://schemas.microsoft.com/office/drawing/2014/main" id="{F9D3B3D0-826D-C5AB-651C-1FBA7E45B3CE}"/>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6870888D-1316-04F6-6786-397D056B58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Z/A ~ 0.5 for most elements from He to Fe, so Z = protons and A = atomic mass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95DA7691-CD56-76F3-A651-2DBF170C48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6FF463B-388D-4540-AE6B-E33D8177A932}" type="slidenum">
              <a:rPr lang="en-US" altLang="en-US" smtClean="0">
                <a:solidFill>
                  <a:srgbClr val="000000"/>
                </a:solidFill>
              </a:rPr>
              <a:pPr>
                <a:spcBef>
                  <a:spcPct val="0"/>
                </a:spcBef>
              </a:pPr>
              <a:t>14</a:t>
            </a:fld>
            <a:endParaRPr lang="en-US" altLang="en-US">
              <a:solidFill>
                <a:srgbClr val="000000"/>
              </a:solidFill>
            </a:endParaRPr>
          </a:p>
        </p:txBody>
      </p:sp>
      <p:sp>
        <p:nvSpPr>
          <p:cNvPr id="67586" name="Rectangle 2">
            <a:extLst>
              <a:ext uri="{FF2B5EF4-FFF2-40B4-BE49-F238E27FC236}">
                <a16:creationId xmlns:a16="http://schemas.microsoft.com/office/drawing/2014/main" id="{AB1A769B-490B-A076-32A3-D0D51695CC4B}"/>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188B76A4-1973-3F8B-BF63-D9D687C4EA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C8A76E1F-0E47-6DFF-498C-E55FDE2614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52DDE6F-115B-3C43-842D-BC9BAE99628C}" type="slidenum">
              <a:rPr lang="en-US" altLang="en-US" smtClean="0">
                <a:solidFill>
                  <a:srgbClr val="000000"/>
                </a:solidFill>
              </a:rPr>
              <a:pPr>
                <a:spcBef>
                  <a:spcPct val="0"/>
                </a:spcBef>
              </a:pPr>
              <a:t>15</a:t>
            </a:fld>
            <a:endParaRPr lang="en-US" altLang="en-US">
              <a:solidFill>
                <a:srgbClr val="000000"/>
              </a:solidFill>
            </a:endParaRPr>
          </a:p>
        </p:txBody>
      </p:sp>
      <p:sp>
        <p:nvSpPr>
          <p:cNvPr id="69634" name="Rectangle 2">
            <a:extLst>
              <a:ext uri="{FF2B5EF4-FFF2-40B4-BE49-F238E27FC236}">
                <a16:creationId xmlns:a16="http://schemas.microsoft.com/office/drawing/2014/main" id="{05457AFA-278C-68EF-217C-7AE932ED606B}"/>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EFFA34EC-E47B-80B6-0AD9-5A4462C761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surface of the geoid is higher than the reference ellipsoid wherever there is a positive gravity anomaly (mass excess) and lower than the reference ellipsoid wherever there is a negative gravity anomaly (mass deficit).</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So … red is MORE gravity and purple is LESS gravity.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81E9114D-7B13-3B64-792B-93E34193F5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B24CDBC-33B8-254A-B05D-F31B8B8ABECB}" type="slidenum">
              <a:rPr lang="en-US" altLang="en-US" smtClean="0">
                <a:solidFill>
                  <a:srgbClr val="000000"/>
                </a:solidFill>
              </a:rPr>
              <a:pPr>
                <a:spcBef>
                  <a:spcPct val="0"/>
                </a:spcBef>
              </a:pPr>
              <a:t>16</a:t>
            </a:fld>
            <a:endParaRPr lang="en-US" altLang="en-US">
              <a:solidFill>
                <a:srgbClr val="000000"/>
              </a:solidFill>
            </a:endParaRPr>
          </a:p>
        </p:txBody>
      </p:sp>
      <p:sp>
        <p:nvSpPr>
          <p:cNvPr id="71682" name="Rectangle 2">
            <a:extLst>
              <a:ext uri="{FF2B5EF4-FFF2-40B4-BE49-F238E27FC236}">
                <a16:creationId xmlns:a16="http://schemas.microsoft.com/office/drawing/2014/main" id="{F73EF5DF-810E-B15F-7DD5-58AC505D3B5F}"/>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83E77630-9B8D-E314-9FAC-A5D652AA6F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4079A3DC-D115-C838-7E26-B865FB9CE3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9816BB7-F167-9749-A355-1BA1E0B08D5A}" type="slidenum">
              <a:rPr lang="en-US" altLang="en-US" smtClean="0">
                <a:solidFill>
                  <a:srgbClr val="000000"/>
                </a:solidFill>
              </a:rPr>
              <a:pPr>
                <a:spcBef>
                  <a:spcPct val="0"/>
                </a:spcBef>
              </a:pPr>
              <a:t>17</a:t>
            </a:fld>
            <a:endParaRPr lang="en-US" altLang="en-US">
              <a:solidFill>
                <a:srgbClr val="000000"/>
              </a:solidFill>
            </a:endParaRPr>
          </a:p>
        </p:txBody>
      </p:sp>
      <p:sp>
        <p:nvSpPr>
          <p:cNvPr id="73730" name="Rectangle 2">
            <a:extLst>
              <a:ext uri="{FF2B5EF4-FFF2-40B4-BE49-F238E27FC236}">
                <a16:creationId xmlns:a16="http://schemas.microsoft.com/office/drawing/2014/main" id="{180E02F4-B2FA-7076-7548-732DC3B60219}"/>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5DA1828B-573E-5813-D504-62A048EA03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84426A03-F915-7FEF-71FF-C7D31A6B64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EC3A05B-50C6-FE42-9BCE-BDD3BF90792D}" type="slidenum">
              <a:rPr lang="en-US" altLang="en-US" smtClean="0">
                <a:solidFill>
                  <a:srgbClr val="000000"/>
                </a:solidFill>
              </a:rPr>
              <a:pPr>
                <a:spcBef>
                  <a:spcPct val="0"/>
                </a:spcBef>
              </a:pPr>
              <a:t>18</a:t>
            </a:fld>
            <a:endParaRPr lang="en-US" altLang="en-US">
              <a:solidFill>
                <a:srgbClr val="000000"/>
              </a:solidFill>
            </a:endParaRPr>
          </a:p>
        </p:txBody>
      </p:sp>
      <p:sp>
        <p:nvSpPr>
          <p:cNvPr id="75778" name="Rectangle 2">
            <a:extLst>
              <a:ext uri="{FF2B5EF4-FFF2-40B4-BE49-F238E27FC236}">
                <a16:creationId xmlns:a16="http://schemas.microsoft.com/office/drawing/2014/main" id="{2DC620A9-D141-ECAA-518A-5D18BA2C406E}"/>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9BFC5388-28BE-551B-E861-D2534EF4EB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BAFEB6E3-E0EB-31CA-E522-06ED536547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532AB5-74F2-5A4D-B8CB-E859BEA1DE3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9F0E0FBD-4D0E-CB3C-94D9-5FB2734CAEA9}"/>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BAC2445F-CBA4-7406-CE77-013A04D6E3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310221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FDDE7BA1-2651-68E8-A04D-3C8E76C66D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3DED7B-8E76-D147-B704-599C8F14759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1074" name="Rectangle 2">
            <a:extLst>
              <a:ext uri="{FF2B5EF4-FFF2-40B4-BE49-F238E27FC236}">
                <a16:creationId xmlns:a16="http://schemas.microsoft.com/office/drawing/2014/main" id="{71793119-FD56-9AF1-3D2A-75D46A2A5507}"/>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3556E646-A889-C90B-BD13-04A1963F5B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Mars is really only SS object with density ~4</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BAFEB6E3-E0EB-31CA-E522-06ED536547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9532AB5-74F2-5A4D-B8CB-E859BEA1DE38}" type="slidenum">
              <a:rPr lang="en-US" altLang="en-US" smtClean="0">
                <a:solidFill>
                  <a:srgbClr val="000000"/>
                </a:solidFill>
              </a:rPr>
              <a:pPr>
                <a:spcBef>
                  <a:spcPct val="0"/>
                </a:spcBef>
              </a:pPr>
              <a:t>20</a:t>
            </a:fld>
            <a:endParaRPr lang="en-US" altLang="en-US">
              <a:solidFill>
                <a:srgbClr val="000000"/>
              </a:solidFill>
            </a:endParaRPr>
          </a:p>
        </p:txBody>
      </p:sp>
      <p:sp>
        <p:nvSpPr>
          <p:cNvPr id="77826" name="Rectangle 2">
            <a:extLst>
              <a:ext uri="{FF2B5EF4-FFF2-40B4-BE49-F238E27FC236}">
                <a16:creationId xmlns:a16="http://schemas.microsoft.com/office/drawing/2014/main" id="{9F0E0FBD-4D0E-CB3C-94D9-5FB2734CAEA9}"/>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BAC2445F-CBA4-7406-CE77-013A04D6E3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P = primary or pressure … S = secondary or shear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BAFEB6E3-E0EB-31CA-E522-06ED536547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532AB5-74F2-5A4D-B8CB-E859BEA1DE3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9F0E0FBD-4D0E-CB3C-94D9-5FB2734CAEA9}"/>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BAC2445F-CBA4-7406-CE77-013A04D6E3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P = primary or pressure … S = secondary or shear</a:t>
            </a:r>
          </a:p>
        </p:txBody>
      </p:sp>
    </p:spTree>
    <p:extLst>
      <p:ext uri="{BB962C8B-B14F-4D97-AF65-F5344CB8AC3E}">
        <p14:creationId xmlns:p14="http://schemas.microsoft.com/office/powerpoint/2010/main" val="1905700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B93FFF7C-A9A5-C0EE-6017-A07B191364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D3F9A1-41A2-E449-9B4B-EFF131E4A93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9874" name="Rectangle 2">
            <a:extLst>
              <a:ext uri="{FF2B5EF4-FFF2-40B4-BE49-F238E27FC236}">
                <a16:creationId xmlns:a16="http://schemas.microsoft.com/office/drawing/2014/main" id="{14692C39-CD90-34E2-7959-EB3D2715A9EC}"/>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73E69721-F5D5-64C4-9F3E-AEEB460D49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C34148E8-A1F1-7636-7B24-A793A4EE85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0D5F78-19CC-2243-9611-2BD3D0B11D9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1922" name="Rectangle 2">
            <a:extLst>
              <a:ext uri="{FF2B5EF4-FFF2-40B4-BE49-F238E27FC236}">
                <a16:creationId xmlns:a16="http://schemas.microsoft.com/office/drawing/2014/main" id="{34A923BB-FDDF-35B0-B4DB-E634B73625D7}"/>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2C11ECD0-CCEE-2E37-9D27-BA5981DA1F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Moon: no moonquakes (caused by tides/impacts) below 1000km implies molten region</a:t>
            </a:r>
          </a:p>
          <a:p>
            <a:pPr eaLnBrk="1" hangingPunct="1"/>
            <a:r>
              <a:rPr lang="en-US" altLang="en-US">
                <a:latin typeface="Times New Roman" panose="02020603050405020304" pitchFamily="18" charset="0"/>
                <a:ea typeface="ＭＳ Ｐゴシック" panose="020B0600070205080204" pitchFamily="34" charset="-128"/>
              </a:rPr>
              <a:t>Venus 3% less dense is uncompressed density, hotter formation … less S … higher melting point for Fe … frozen core … no mag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0E3B2A99-934E-9BD0-222E-71BE17FF85F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23AA64D9-055E-9344-90D1-B6C83B19473E}" type="slidenum">
              <a:rPr lang="en-US" altLang="en-US" baseline="0">
                <a:solidFill>
                  <a:srgbClr val="000000"/>
                </a:solidFill>
              </a:rPr>
              <a:pPr algn="r" eaLnBrk="1" hangingPunct="1">
                <a:spcBef>
                  <a:spcPct val="0"/>
                </a:spcBef>
              </a:pPr>
              <a:t>24</a:t>
            </a:fld>
            <a:endParaRPr lang="en-US" altLang="en-US" baseline="0">
              <a:solidFill>
                <a:srgbClr val="000000"/>
              </a:solidFill>
            </a:endParaRPr>
          </a:p>
        </p:txBody>
      </p:sp>
      <p:sp>
        <p:nvSpPr>
          <p:cNvPr id="86018" name="Rectangle 2">
            <a:extLst>
              <a:ext uri="{FF2B5EF4-FFF2-40B4-BE49-F238E27FC236}">
                <a16:creationId xmlns:a16="http://schemas.microsoft.com/office/drawing/2014/main" id="{E509B1A8-E5CD-1CD1-D652-0D81DE891082}"/>
              </a:ext>
            </a:extLst>
          </p:cNvPr>
          <p:cNvSpPr>
            <a:spLocks noGrp="1" noRot="1" noChangeAspect="1" noChangeArrowheads="1" noTextEdit="1"/>
          </p:cNvSpPr>
          <p:nvPr>
            <p:ph type="sldImg"/>
          </p:nvPr>
        </p:nvSpPr>
        <p:spPr>
          <a:solidFill>
            <a:srgbClr val="FFFFFF"/>
          </a:solidFill>
          <a:ln/>
        </p:spPr>
      </p:sp>
      <p:sp>
        <p:nvSpPr>
          <p:cNvPr id="86019" name="Rectangle 3">
            <a:extLst>
              <a:ext uri="{FF2B5EF4-FFF2-40B4-BE49-F238E27FC236}">
                <a16:creationId xmlns:a16="http://schemas.microsoft.com/office/drawing/2014/main" id="{450F8F74-C563-E33F-7DCE-10E6C02F47FB}"/>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6479BCCF-0C0B-7CBE-3040-C49823D229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5D9768-5CB9-0047-890D-9A80D0C8539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72034" name="Rectangle 2">
            <a:extLst>
              <a:ext uri="{FF2B5EF4-FFF2-40B4-BE49-F238E27FC236}">
                <a16:creationId xmlns:a16="http://schemas.microsoft.com/office/drawing/2014/main" id="{47AF361D-58F7-A653-F63F-3F7E14DA4C3C}"/>
              </a:ext>
            </a:extLst>
          </p:cNvPr>
          <p:cNvSpPr>
            <a:spLocks noGrp="1" noRot="1" noChangeAspect="1" noChangeArrowheads="1" noTextEdit="1"/>
          </p:cNvSpPr>
          <p:nvPr>
            <p:ph type="sldImg"/>
          </p:nvPr>
        </p:nvSpPr>
        <p:spPr>
          <a:solidFill>
            <a:srgbClr val="FFFFFF"/>
          </a:solidFill>
          <a:ln/>
        </p:spPr>
      </p:sp>
      <p:sp>
        <p:nvSpPr>
          <p:cNvPr id="172035" name="Rectangle 3">
            <a:extLst>
              <a:ext uri="{FF2B5EF4-FFF2-40B4-BE49-F238E27FC236}">
                <a16:creationId xmlns:a16="http://schemas.microsoft.com/office/drawing/2014/main" id="{B06398AA-6419-99FF-774E-F8866B89F45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BF3F81DE-04DE-F0D9-061D-385759CABC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CB13D98-1C56-A446-9DC5-BAAD5A90F7FA}" type="slidenum">
              <a:rPr lang="en-US" altLang="en-US" smtClean="0"/>
              <a:pPr>
                <a:spcBef>
                  <a:spcPct val="0"/>
                </a:spcBef>
              </a:pPr>
              <a:t>4</a:t>
            </a:fld>
            <a:endParaRPr lang="en-US" altLang="en-US"/>
          </a:p>
        </p:txBody>
      </p:sp>
      <p:sp>
        <p:nvSpPr>
          <p:cNvPr id="45058" name="Rectangle 2">
            <a:extLst>
              <a:ext uri="{FF2B5EF4-FFF2-40B4-BE49-F238E27FC236}">
                <a16:creationId xmlns:a16="http://schemas.microsoft.com/office/drawing/2014/main" id="{9C966B3E-CA91-E77F-F879-9064BE8B9055}"/>
              </a:ext>
            </a:extLst>
          </p:cNvPr>
          <p:cNvSpPr>
            <a:spLocks noGrp="1" noRot="1" noChangeAspect="1" noChangeArrowheads="1" noTextEdit="1"/>
          </p:cNvSpPr>
          <p:nvPr>
            <p:ph type="sldImg"/>
          </p:nvPr>
        </p:nvSpPr>
        <p:spPr>
          <a:solidFill>
            <a:srgbClr val="FFFFFF"/>
          </a:solidFill>
          <a:ln/>
        </p:spPr>
      </p:sp>
      <p:sp>
        <p:nvSpPr>
          <p:cNvPr id="45059" name="Rectangle 3">
            <a:extLst>
              <a:ext uri="{FF2B5EF4-FFF2-40B4-BE49-F238E27FC236}">
                <a16:creationId xmlns:a16="http://schemas.microsoft.com/office/drawing/2014/main" id="{EFF465C3-73CA-26D8-B9D3-7D80FB58125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7DE9B99A-3AA8-6C75-6CC1-EF5FE2A364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B22CC1A-E49B-9549-BB39-384B06B9543B}" type="slidenum">
              <a:rPr lang="en-US" altLang="en-US" smtClean="0"/>
              <a:pPr>
                <a:spcBef>
                  <a:spcPct val="0"/>
                </a:spcBef>
              </a:pPr>
              <a:t>5</a:t>
            </a:fld>
            <a:endParaRPr lang="en-US" altLang="en-US"/>
          </a:p>
        </p:txBody>
      </p:sp>
      <p:sp>
        <p:nvSpPr>
          <p:cNvPr id="49154" name="Rectangle 2">
            <a:extLst>
              <a:ext uri="{FF2B5EF4-FFF2-40B4-BE49-F238E27FC236}">
                <a16:creationId xmlns:a16="http://schemas.microsoft.com/office/drawing/2014/main" id="{7B530FC0-8D2E-D79B-8A08-3E378DF14780}"/>
              </a:ext>
            </a:extLst>
          </p:cNvPr>
          <p:cNvSpPr>
            <a:spLocks noGrp="1" noRot="1" noChangeAspect="1" noChangeArrowheads="1" noTextEdit="1"/>
          </p:cNvSpPr>
          <p:nvPr>
            <p:ph type="sldImg"/>
          </p:nvPr>
        </p:nvSpPr>
        <p:spPr>
          <a:solidFill>
            <a:srgbClr val="FFFFFF"/>
          </a:solidFill>
          <a:ln/>
        </p:spPr>
      </p:sp>
      <p:sp>
        <p:nvSpPr>
          <p:cNvPr id="49155" name="Rectangle 3">
            <a:extLst>
              <a:ext uri="{FF2B5EF4-FFF2-40B4-BE49-F238E27FC236}">
                <a16:creationId xmlns:a16="http://schemas.microsoft.com/office/drawing/2014/main" id="{64471319-1D51-19A6-4019-8E3241E8F06E}"/>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anose="02020603050405020304" pitchFamily="18" charset="0"/>
                <a:ea typeface="ＭＳ Ｐゴシック" panose="020B0600070205080204" pitchFamily="34" charset="-128"/>
              </a:rPr>
              <a:t>Moon --- </a:t>
            </a:r>
            <a:r>
              <a:rPr lang="en-US" dirty="0"/>
              <a:t>core is relatively small (about 20% of its diameter, </a:t>
            </a:r>
            <a:r>
              <a:rPr lang="en-US" altLang="en-US" dirty="0">
                <a:latin typeface="Times New Roman" panose="02020603050405020304" pitchFamily="18" charset="0"/>
                <a:ea typeface="ＭＳ Ｐゴシック" panose="020B0600070205080204" pitchFamily="34" charset="-128"/>
              </a:rPr>
              <a:t>I = 0.393</a:t>
            </a:r>
            <a:r>
              <a:rPr lang="en-US" dirty="0"/>
              <a:t>) compared to other terrestrial worlds (like Earth) with cores measuring closer to 50% of their diameters.  Its core is Fe with some Ni.</a:t>
            </a:r>
            <a:endParaRPr lang="en-US" altLang="en-US" dirty="0">
              <a:latin typeface="Times New Roman" panose="02020603050405020304" pitchFamily="18" charset="0"/>
              <a:ea typeface="ＭＳ Ｐゴシック" panose="020B0600070205080204" pitchFamily="34" charset="-128"/>
            </a:endParaRPr>
          </a:p>
          <a:p>
            <a:pPr eaLnBrk="1" hangingPunct="1"/>
            <a:endParaRPr lang="en-US" dirty="0"/>
          </a:p>
          <a:p>
            <a:pPr eaLnBrk="1" hangingPunct="1"/>
            <a:r>
              <a:rPr lang="en-US" dirty="0"/>
              <a:t>Venus --- core is ~3500km in radius via observations of Venus from 2006-2020 using Goldstone Solar System Radar in California to hit the planet with radio waves. They then used both this and the Green Bank Telescope some 3000 </a:t>
            </a:r>
            <a:r>
              <a:rPr lang="en-US" dirty="0" err="1"/>
              <a:t>kilometres</a:t>
            </a:r>
            <a:r>
              <a:rPr lang="en-US" dirty="0"/>
              <a:t> away in West Virginia to track the echoes of the waves as they bounced back to Earth, a technique called radar speckle tracking. This allowed them to measure very small changes in Venus’s spin and movement. They found the planet’s day, roughly equivalent to 243 Earth days, fluctuated by up to 21 minutes over the 15 years of observation.  The main driving factor is the planet’s thick atmosphere, which pushes and pulls the surface. But they suspect another factor is Venus’s core, and have used their data to calculate how large a core would be needed to explain the fluctuations … rough estimate of about 3500 km in radius … unable to deduce if the core is liquid or solid.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277C8E9F-B18A-D617-D619-7EC3AC8B7F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D5497A6-16FD-DA47-8FAE-C636A24A9C2C}" type="slidenum">
              <a:rPr lang="en-US" altLang="en-US" smtClean="0"/>
              <a:pPr>
                <a:spcBef>
                  <a:spcPct val="0"/>
                </a:spcBef>
              </a:pPr>
              <a:t>6</a:t>
            </a:fld>
            <a:endParaRPr lang="en-US" altLang="en-US"/>
          </a:p>
        </p:txBody>
      </p:sp>
      <p:sp>
        <p:nvSpPr>
          <p:cNvPr id="51202" name="Rectangle 2">
            <a:extLst>
              <a:ext uri="{FF2B5EF4-FFF2-40B4-BE49-F238E27FC236}">
                <a16:creationId xmlns:a16="http://schemas.microsoft.com/office/drawing/2014/main" id="{87D82CB3-4A57-2706-0C97-D4D48B81F5E3}"/>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FB12C1BD-E815-CDCF-45E1-BA663535FE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Fe/X means X ~ Ni or S (Mars)</a:t>
            </a:r>
          </a:p>
          <a:p>
            <a:pPr eaLnBrk="1" hangingPunct="1"/>
            <a:r>
              <a:rPr lang="en-US" altLang="en-US" dirty="0">
                <a:latin typeface="Times New Roman" panose="02020603050405020304" pitchFamily="18" charset="0"/>
                <a:ea typeface="ＭＳ Ｐゴシック" panose="020B0600070205080204" pitchFamily="34" charset="-128"/>
              </a:rPr>
              <a:t>moment of inertia resistance of an object being spun-up or spun-down … characterizes radial distribution of mass</a:t>
            </a:r>
          </a:p>
          <a:p>
            <a:pPr eaLnBrk="1" hangingPunct="1"/>
            <a:r>
              <a:rPr lang="en-US" altLang="en-US" dirty="0">
                <a:latin typeface="Times New Roman" panose="02020603050405020304" pitchFamily="18" charset="0"/>
                <a:ea typeface="ＭＳ Ｐゴシック" panose="020B0600070205080204" pitchFamily="34" charset="-128"/>
              </a:rPr>
              <a:t>1.00 for hoop, 0.67 for hollow sphere, 0.50 for disk, 0.40 for uniform sphere</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moment of inertia determined by combining measurements of spin quantities (precession rate and/or obliquity) with gravity quantities (coefficients of a spherical harmonic representation of the gravity field) … usually require an orbiting spacecraft to collect.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13925DCE-6B31-A156-970A-7C2B4FCDF7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B7DF104-A19A-FC4A-AEF7-2567A774D6EB}" type="slidenum">
              <a:rPr lang="en-US" altLang="en-US" smtClean="0"/>
              <a:pPr>
                <a:spcBef>
                  <a:spcPct val="0"/>
                </a:spcBef>
              </a:pPr>
              <a:t>7</a:t>
            </a:fld>
            <a:endParaRPr lang="en-US" altLang="en-US"/>
          </a:p>
        </p:txBody>
      </p:sp>
      <p:sp>
        <p:nvSpPr>
          <p:cNvPr id="53250" name="Rectangle 2">
            <a:extLst>
              <a:ext uri="{FF2B5EF4-FFF2-40B4-BE49-F238E27FC236}">
                <a16:creationId xmlns:a16="http://schemas.microsoft.com/office/drawing/2014/main" id="{1706AB6F-4765-590D-802C-3B661A4406DE}"/>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1F2E30FA-B5EC-A28B-40A7-88FFD00934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moments of inertia: 1.00 for hoop, 0.67 for hollow sphere, 0.50 for disk, 0.40 for uniform sphere</a:t>
            </a:r>
          </a:p>
          <a:p>
            <a:pPr eaLnBrk="1" hangingPunct="1"/>
            <a:r>
              <a:rPr lang="en-US" altLang="en-US" dirty="0">
                <a:latin typeface="Times New Roman" panose="02020603050405020304" pitchFamily="18" charset="0"/>
                <a:ea typeface="ＭＳ Ｐゴシック" panose="020B0600070205080204" pitchFamily="34" charset="-128"/>
              </a:rPr>
              <a:t>slow rotators’ values not to be trusted --- Mercury, Venus, Moon</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err="1">
                <a:latin typeface="Times New Roman" panose="02020603050405020304" pitchFamily="18" charset="0"/>
                <a:ea typeface="ＭＳ Ｐゴシック" panose="020B0600070205080204" pitchFamily="34" charset="-128"/>
              </a:rPr>
              <a:t>Pluto+Charon</a:t>
            </a:r>
            <a:r>
              <a:rPr lang="en-US" altLang="en-US" dirty="0">
                <a:latin typeface="Times New Roman" panose="02020603050405020304" pitchFamily="18" charset="0"/>
                <a:ea typeface="ＭＳ Ｐゴシック" panose="020B0600070205080204" pitchFamily="34" charset="-128"/>
              </a:rPr>
              <a:t> densities from New Horizons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F2D536D3-7728-C2C4-F888-95A96C9016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347BB2F-F9E6-864E-AC57-05AB306B06EB}" type="slidenum">
              <a:rPr lang="en-US" altLang="en-US" smtClean="0">
                <a:solidFill>
                  <a:srgbClr val="000000"/>
                </a:solidFill>
              </a:rPr>
              <a:pPr>
                <a:spcBef>
                  <a:spcPct val="0"/>
                </a:spcBef>
              </a:pPr>
              <a:t>8</a:t>
            </a:fld>
            <a:endParaRPr lang="en-US" altLang="en-US">
              <a:solidFill>
                <a:srgbClr val="000000"/>
              </a:solidFill>
            </a:endParaRPr>
          </a:p>
        </p:txBody>
      </p:sp>
      <p:sp>
        <p:nvSpPr>
          <p:cNvPr id="55298" name="Rectangle 2">
            <a:extLst>
              <a:ext uri="{FF2B5EF4-FFF2-40B4-BE49-F238E27FC236}">
                <a16:creationId xmlns:a16="http://schemas.microsoft.com/office/drawing/2014/main" id="{EB7710D2-77CA-C124-FDC2-192F8533F555}"/>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CC513D24-3164-5D65-0774-4CE60ABC13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Fe/X means X ~ Ni or S (Mars)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1896E91D-110E-5B6B-5446-A011EB5EB2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C22DBC9-21C0-2C41-9B3D-D1D7DA26EE8E}" type="slidenum">
              <a:rPr lang="en-US" altLang="en-US" smtClean="0">
                <a:solidFill>
                  <a:srgbClr val="000000"/>
                </a:solidFill>
              </a:rPr>
              <a:pPr>
                <a:spcBef>
                  <a:spcPct val="0"/>
                </a:spcBef>
              </a:pPr>
              <a:t>9</a:t>
            </a:fld>
            <a:endParaRPr lang="en-US" altLang="en-US">
              <a:solidFill>
                <a:srgbClr val="000000"/>
              </a:solidFill>
            </a:endParaRPr>
          </a:p>
        </p:txBody>
      </p:sp>
      <p:sp>
        <p:nvSpPr>
          <p:cNvPr id="57346" name="Rectangle 2">
            <a:extLst>
              <a:ext uri="{FF2B5EF4-FFF2-40B4-BE49-F238E27FC236}">
                <a16:creationId xmlns:a16="http://schemas.microsoft.com/office/drawing/2014/main" id="{24AC058D-8680-CC0D-974C-41A059E2C3CE}"/>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A638C1B7-9B34-BA05-8645-075BCE1F90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U/K/U/Th about 1 part per million in Earth’s crust … 10 erg/cm2sec</a:t>
            </a:r>
          </a:p>
          <a:p>
            <a:pPr eaLnBrk="1" hangingPunct="1"/>
            <a:r>
              <a:rPr lang="en-US" altLang="en-US" dirty="0">
                <a:latin typeface="Times New Roman" panose="02020603050405020304" pitchFamily="18" charset="0"/>
                <a:ea typeface="ＭＳ Ｐゴシック" panose="020B0600070205080204" pitchFamily="34" charset="-128"/>
              </a:rPr>
              <a:t>235U, 238U, 232Th end up as lead Pb (next page) … 40K ends up as 40Ca or 40Ar</a:t>
            </a:r>
          </a:p>
          <a:p>
            <a:pPr eaLnBrk="1" hangingPunct="1"/>
            <a:r>
              <a:rPr lang="en-US" altLang="en-US" dirty="0">
                <a:latin typeface="Times New Roman" panose="02020603050405020304" pitchFamily="18" charset="0"/>
                <a:ea typeface="ＭＳ Ｐゴシック" panose="020B0600070205080204" pitchFamily="34" charset="-128"/>
              </a:rPr>
              <a:t>rest of Earth heat emission is “secular cooling” = primordial, which is left over from formation … p</a:t>
            </a:r>
            <a:r>
              <a:rPr lang="en-US" dirty="0"/>
              <a:t>rimordial heat energy comes from the potential energy released by collapsing a large amount of matter into a gravity well, and the kinetic energy of accreted matter</a:t>
            </a:r>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787D7C7-1C08-12E5-2E13-C241E422FE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04B7FA-67C8-DC8E-5A67-44EEAEC7987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230414A-1EEB-AF0C-E81A-A235C4FD1813}"/>
              </a:ext>
            </a:extLst>
          </p:cNvPr>
          <p:cNvSpPr>
            <a:spLocks noGrp="1" noChangeArrowheads="1"/>
          </p:cNvSpPr>
          <p:nvPr>
            <p:ph type="sldNum" sz="quarter" idx="12"/>
          </p:nvPr>
        </p:nvSpPr>
        <p:spPr>
          <a:ln/>
        </p:spPr>
        <p:txBody>
          <a:bodyPr/>
          <a:lstStyle>
            <a:lvl1pPr>
              <a:defRPr/>
            </a:lvl1pPr>
          </a:lstStyle>
          <a:p>
            <a:pPr>
              <a:defRPr/>
            </a:pPr>
            <a:fld id="{382259DF-8E14-A24D-AEF0-39C57D9258D7}" type="slidenum">
              <a:rPr lang="en-US" altLang="en-US"/>
              <a:pPr>
                <a:defRPr/>
              </a:pPr>
              <a:t>‹#›</a:t>
            </a:fld>
            <a:endParaRPr lang="en-US" altLang="en-US"/>
          </a:p>
        </p:txBody>
      </p:sp>
    </p:spTree>
    <p:extLst>
      <p:ext uri="{BB962C8B-B14F-4D97-AF65-F5344CB8AC3E}">
        <p14:creationId xmlns:p14="http://schemas.microsoft.com/office/powerpoint/2010/main" val="2628618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C850F0-2166-3D0F-F3FD-F48368312BF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EB79499-A43C-F421-5605-5A0739E097A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F57ED0C-637B-55F1-8FE2-AF770BD9C8A6}"/>
              </a:ext>
            </a:extLst>
          </p:cNvPr>
          <p:cNvSpPr>
            <a:spLocks noGrp="1" noChangeArrowheads="1"/>
          </p:cNvSpPr>
          <p:nvPr>
            <p:ph type="sldNum" sz="quarter" idx="12"/>
          </p:nvPr>
        </p:nvSpPr>
        <p:spPr>
          <a:ln/>
        </p:spPr>
        <p:txBody>
          <a:bodyPr/>
          <a:lstStyle>
            <a:lvl1pPr>
              <a:defRPr/>
            </a:lvl1pPr>
          </a:lstStyle>
          <a:p>
            <a:pPr>
              <a:defRPr/>
            </a:pPr>
            <a:fld id="{90F25562-4891-8C45-868D-5C33B71A1DE5}" type="slidenum">
              <a:rPr lang="en-US" altLang="en-US"/>
              <a:pPr>
                <a:defRPr/>
              </a:pPr>
              <a:t>‹#›</a:t>
            </a:fld>
            <a:endParaRPr lang="en-US" altLang="en-US"/>
          </a:p>
        </p:txBody>
      </p:sp>
    </p:spTree>
    <p:extLst>
      <p:ext uri="{BB962C8B-B14F-4D97-AF65-F5344CB8AC3E}">
        <p14:creationId xmlns:p14="http://schemas.microsoft.com/office/powerpoint/2010/main" val="2203808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8B02A0B-DDC1-874C-39AA-740113B15F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9C0BA59-F3EF-01A4-4497-D477CED910D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E49A549-590A-3631-1076-B5DE285D61D6}"/>
              </a:ext>
            </a:extLst>
          </p:cNvPr>
          <p:cNvSpPr>
            <a:spLocks noGrp="1" noChangeArrowheads="1"/>
          </p:cNvSpPr>
          <p:nvPr>
            <p:ph type="sldNum" sz="quarter" idx="12"/>
          </p:nvPr>
        </p:nvSpPr>
        <p:spPr>
          <a:ln/>
        </p:spPr>
        <p:txBody>
          <a:bodyPr/>
          <a:lstStyle>
            <a:lvl1pPr>
              <a:defRPr/>
            </a:lvl1pPr>
          </a:lstStyle>
          <a:p>
            <a:pPr>
              <a:defRPr/>
            </a:pPr>
            <a:fld id="{26F01EC2-00AD-7A4E-80D5-A5BACF161F6D}" type="slidenum">
              <a:rPr lang="en-US" altLang="en-US"/>
              <a:pPr>
                <a:defRPr/>
              </a:pPr>
              <a:t>‹#›</a:t>
            </a:fld>
            <a:endParaRPr lang="en-US" altLang="en-US"/>
          </a:p>
        </p:txBody>
      </p:sp>
    </p:spTree>
    <p:extLst>
      <p:ext uri="{BB962C8B-B14F-4D97-AF65-F5344CB8AC3E}">
        <p14:creationId xmlns:p14="http://schemas.microsoft.com/office/powerpoint/2010/main" val="1166230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0C8F732-60F4-2395-FE3E-D98A304195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D5A6C7-0C94-BEC3-1999-887F19D251C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D172EC2-B8F9-441D-32BE-FE06A9A0207F}"/>
              </a:ext>
            </a:extLst>
          </p:cNvPr>
          <p:cNvSpPr>
            <a:spLocks noGrp="1" noChangeArrowheads="1"/>
          </p:cNvSpPr>
          <p:nvPr>
            <p:ph type="sldNum" sz="quarter" idx="12"/>
          </p:nvPr>
        </p:nvSpPr>
        <p:spPr>
          <a:ln/>
        </p:spPr>
        <p:txBody>
          <a:bodyPr/>
          <a:lstStyle>
            <a:lvl1pPr>
              <a:defRPr/>
            </a:lvl1pPr>
          </a:lstStyle>
          <a:p>
            <a:pPr>
              <a:defRPr/>
            </a:pPr>
            <a:fld id="{1A862A79-83F9-0E42-9C27-997780FBE52B}" type="slidenum">
              <a:rPr lang="en-US" altLang="en-US"/>
              <a:pPr>
                <a:defRPr/>
              </a:pPr>
              <a:t>‹#›</a:t>
            </a:fld>
            <a:endParaRPr lang="en-US" altLang="en-US"/>
          </a:p>
        </p:txBody>
      </p:sp>
    </p:spTree>
    <p:extLst>
      <p:ext uri="{BB962C8B-B14F-4D97-AF65-F5344CB8AC3E}">
        <p14:creationId xmlns:p14="http://schemas.microsoft.com/office/powerpoint/2010/main" val="846957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4D0214-5DA7-5451-9DD0-5A9F04ED47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C5BDD4-92E9-139B-821B-AACEEC9B408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7A3AEF5-B2C7-9BD2-0E31-C1A4ED04F1B0}"/>
              </a:ext>
            </a:extLst>
          </p:cNvPr>
          <p:cNvSpPr>
            <a:spLocks noGrp="1" noChangeArrowheads="1"/>
          </p:cNvSpPr>
          <p:nvPr>
            <p:ph type="sldNum" sz="quarter" idx="12"/>
          </p:nvPr>
        </p:nvSpPr>
        <p:spPr>
          <a:ln/>
        </p:spPr>
        <p:txBody>
          <a:bodyPr/>
          <a:lstStyle>
            <a:lvl1pPr>
              <a:defRPr/>
            </a:lvl1pPr>
          </a:lstStyle>
          <a:p>
            <a:pPr>
              <a:defRPr/>
            </a:pPr>
            <a:fld id="{E3CAEEE7-F400-9A4B-AB4A-7494D2B7468E}" type="slidenum">
              <a:rPr lang="en-US" altLang="en-US"/>
              <a:pPr>
                <a:defRPr/>
              </a:pPr>
              <a:t>‹#›</a:t>
            </a:fld>
            <a:endParaRPr lang="en-US" altLang="en-US"/>
          </a:p>
        </p:txBody>
      </p:sp>
    </p:spTree>
    <p:extLst>
      <p:ext uri="{BB962C8B-B14F-4D97-AF65-F5344CB8AC3E}">
        <p14:creationId xmlns:p14="http://schemas.microsoft.com/office/powerpoint/2010/main" val="1998682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8350CA8-C4C3-D976-148B-5BA2B69CD5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2EE5ED-972D-B6EC-1D42-E62CA680AAC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D1576E8-F43E-5D8B-1E55-04E8E781016F}"/>
              </a:ext>
            </a:extLst>
          </p:cNvPr>
          <p:cNvSpPr>
            <a:spLocks noGrp="1" noChangeArrowheads="1"/>
          </p:cNvSpPr>
          <p:nvPr>
            <p:ph type="sldNum" sz="quarter" idx="12"/>
          </p:nvPr>
        </p:nvSpPr>
        <p:spPr>
          <a:ln/>
        </p:spPr>
        <p:txBody>
          <a:bodyPr/>
          <a:lstStyle>
            <a:lvl1pPr>
              <a:defRPr/>
            </a:lvl1pPr>
          </a:lstStyle>
          <a:p>
            <a:pPr>
              <a:defRPr/>
            </a:pPr>
            <a:fld id="{08BFDC5F-450F-9F4C-A8AF-D9E15BF2CF06}" type="slidenum">
              <a:rPr lang="en-US" altLang="en-US"/>
              <a:pPr>
                <a:defRPr/>
              </a:pPr>
              <a:t>‹#›</a:t>
            </a:fld>
            <a:endParaRPr lang="en-US" altLang="en-US"/>
          </a:p>
        </p:txBody>
      </p:sp>
    </p:spTree>
    <p:extLst>
      <p:ext uri="{BB962C8B-B14F-4D97-AF65-F5344CB8AC3E}">
        <p14:creationId xmlns:p14="http://schemas.microsoft.com/office/powerpoint/2010/main" val="2690818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F0DF9C7-EF69-143D-B14A-E3A345154A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CF49BD-67C1-BD26-C4C2-1DE2F4BD8ED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6DD2AAF-1803-F6B5-D86C-EDED24CB1DBA}"/>
              </a:ext>
            </a:extLst>
          </p:cNvPr>
          <p:cNvSpPr>
            <a:spLocks noGrp="1" noChangeArrowheads="1"/>
          </p:cNvSpPr>
          <p:nvPr>
            <p:ph type="sldNum" sz="quarter" idx="12"/>
          </p:nvPr>
        </p:nvSpPr>
        <p:spPr>
          <a:ln/>
        </p:spPr>
        <p:txBody>
          <a:bodyPr/>
          <a:lstStyle>
            <a:lvl1pPr>
              <a:defRPr/>
            </a:lvl1pPr>
          </a:lstStyle>
          <a:p>
            <a:pPr>
              <a:defRPr/>
            </a:pPr>
            <a:fld id="{215DFA22-EFEB-214B-BA93-45AD666E693F}" type="slidenum">
              <a:rPr lang="en-US" altLang="en-US"/>
              <a:pPr>
                <a:defRPr/>
              </a:pPr>
              <a:t>‹#›</a:t>
            </a:fld>
            <a:endParaRPr lang="en-US" altLang="en-US"/>
          </a:p>
        </p:txBody>
      </p:sp>
    </p:spTree>
    <p:extLst>
      <p:ext uri="{BB962C8B-B14F-4D97-AF65-F5344CB8AC3E}">
        <p14:creationId xmlns:p14="http://schemas.microsoft.com/office/powerpoint/2010/main" val="1792192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9AD0CEA-A313-5148-C9ED-ACB14248E09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9114DD0-D754-1AB4-BF89-54F1DC7845F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962B7164-0161-FD0B-527A-633F6D9F7F61}"/>
              </a:ext>
            </a:extLst>
          </p:cNvPr>
          <p:cNvSpPr>
            <a:spLocks noGrp="1" noChangeArrowheads="1"/>
          </p:cNvSpPr>
          <p:nvPr>
            <p:ph type="sldNum" sz="quarter" idx="12"/>
          </p:nvPr>
        </p:nvSpPr>
        <p:spPr>
          <a:ln/>
        </p:spPr>
        <p:txBody>
          <a:bodyPr/>
          <a:lstStyle>
            <a:lvl1pPr>
              <a:defRPr/>
            </a:lvl1pPr>
          </a:lstStyle>
          <a:p>
            <a:pPr>
              <a:defRPr/>
            </a:pPr>
            <a:fld id="{79D9C7B1-66E6-6142-8E4F-0AD694D41037}" type="slidenum">
              <a:rPr lang="en-US" altLang="en-US"/>
              <a:pPr>
                <a:defRPr/>
              </a:pPr>
              <a:t>‹#›</a:t>
            </a:fld>
            <a:endParaRPr lang="en-US" altLang="en-US"/>
          </a:p>
        </p:txBody>
      </p:sp>
    </p:spTree>
    <p:extLst>
      <p:ext uri="{BB962C8B-B14F-4D97-AF65-F5344CB8AC3E}">
        <p14:creationId xmlns:p14="http://schemas.microsoft.com/office/powerpoint/2010/main" val="2702391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44D9B3B-7A54-0942-9E6A-B4E38FDEEB1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00A185A-5183-55A5-CA6D-FE8D633AAD2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AD5AC9F6-2CAE-7708-1752-51C07AFE0110}"/>
              </a:ext>
            </a:extLst>
          </p:cNvPr>
          <p:cNvSpPr>
            <a:spLocks noGrp="1" noChangeArrowheads="1"/>
          </p:cNvSpPr>
          <p:nvPr>
            <p:ph type="sldNum" sz="quarter" idx="12"/>
          </p:nvPr>
        </p:nvSpPr>
        <p:spPr>
          <a:ln/>
        </p:spPr>
        <p:txBody>
          <a:bodyPr/>
          <a:lstStyle>
            <a:lvl1pPr>
              <a:defRPr/>
            </a:lvl1pPr>
          </a:lstStyle>
          <a:p>
            <a:pPr>
              <a:defRPr/>
            </a:pPr>
            <a:fld id="{98E5901E-2C16-964C-8F0E-9D58629AC842}" type="slidenum">
              <a:rPr lang="en-US" altLang="en-US"/>
              <a:pPr>
                <a:defRPr/>
              </a:pPr>
              <a:t>‹#›</a:t>
            </a:fld>
            <a:endParaRPr lang="en-US" altLang="en-US"/>
          </a:p>
        </p:txBody>
      </p:sp>
    </p:spTree>
    <p:extLst>
      <p:ext uri="{BB962C8B-B14F-4D97-AF65-F5344CB8AC3E}">
        <p14:creationId xmlns:p14="http://schemas.microsoft.com/office/powerpoint/2010/main" val="164503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5B74EEE-A3F1-7DF7-7506-4DC88482BD1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088EB66-01CA-E2AC-0C24-64CCAB63C26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C675E10D-ECD5-2E41-DD1D-4917700BC775}"/>
              </a:ext>
            </a:extLst>
          </p:cNvPr>
          <p:cNvSpPr>
            <a:spLocks noGrp="1" noChangeArrowheads="1"/>
          </p:cNvSpPr>
          <p:nvPr>
            <p:ph type="sldNum" sz="quarter" idx="12"/>
          </p:nvPr>
        </p:nvSpPr>
        <p:spPr>
          <a:ln/>
        </p:spPr>
        <p:txBody>
          <a:bodyPr/>
          <a:lstStyle>
            <a:lvl1pPr>
              <a:defRPr/>
            </a:lvl1pPr>
          </a:lstStyle>
          <a:p>
            <a:pPr>
              <a:defRPr/>
            </a:pPr>
            <a:fld id="{6BE52734-0169-0148-AECC-7A2088B11858}" type="slidenum">
              <a:rPr lang="en-US" altLang="en-US"/>
              <a:pPr>
                <a:defRPr/>
              </a:pPr>
              <a:t>‹#›</a:t>
            </a:fld>
            <a:endParaRPr lang="en-US" altLang="en-US"/>
          </a:p>
        </p:txBody>
      </p:sp>
    </p:spTree>
    <p:extLst>
      <p:ext uri="{BB962C8B-B14F-4D97-AF65-F5344CB8AC3E}">
        <p14:creationId xmlns:p14="http://schemas.microsoft.com/office/powerpoint/2010/main" val="2851511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B00942C-170E-CEAB-56A7-0FB33F9075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998C9AD-23D3-3A57-3A79-CBF19AD3A66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955344E-5D90-F5DA-3CE1-E854A1CF5BFA}"/>
              </a:ext>
            </a:extLst>
          </p:cNvPr>
          <p:cNvSpPr>
            <a:spLocks noGrp="1" noChangeArrowheads="1"/>
          </p:cNvSpPr>
          <p:nvPr>
            <p:ph type="sldNum" sz="quarter" idx="12"/>
          </p:nvPr>
        </p:nvSpPr>
        <p:spPr>
          <a:ln/>
        </p:spPr>
        <p:txBody>
          <a:bodyPr/>
          <a:lstStyle>
            <a:lvl1pPr>
              <a:defRPr/>
            </a:lvl1pPr>
          </a:lstStyle>
          <a:p>
            <a:pPr>
              <a:defRPr/>
            </a:pPr>
            <a:fld id="{BE884D12-4031-4D4B-A3D6-B01ACCDFC674}" type="slidenum">
              <a:rPr lang="en-US" altLang="en-US"/>
              <a:pPr>
                <a:defRPr/>
              </a:pPr>
              <a:t>‹#›</a:t>
            </a:fld>
            <a:endParaRPr lang="en-US" altLang="en-US"/>
          </a:p>
        </p:txBody>
      </p:sp>
    </p:spTree>
    <p:extLst>
      <p:ext uri="{BB962C8B-B14F-4D97-AF65-F5344CB8AC3E}">
        <p14:creationId xmlns:p14="http://schemas.microsoft.com/office/powerpoint/2010/main" val="3988551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33BF5F3-E0D9-CDC0-CC5E-A28963904D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B4B2B9-BB39-3200-0395-FF8C2545CFD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6EE7EDB-5DCB-4443-31EF-3E58A44DD28E}"/>
              </a:ext>
            </a:extLst>
          </p:cNvPr>
          <p:cNvSpPr>
            <a:spLocks noGrp="1" noChangeArrowheads="1"/>
          </p:cNvSpPr>
          <p:nvPr>
            <p:ph type="sldNum" sz="quarter" idx="12"/>
          </p:nvPr>
        </p:nvSpPr>
        <p:spPr>
          <a:ln/>
        </p:spPr>
        <p:txBody>
          <a:bodyPr/>
          <a:lstStyle>
            <a:lvl1pPr>
              <a:defRPr/>
            </a:lvl1pPr>
          </a:lstStyle>
          <a:p>
            <a:pPr>
              <a:defRPr/>
            </a:pPr>
            <a:fld id="{07BE7A7C-97B9-624E-BF2A-F740A0BB47BA}" type="slidenum">
              <a:rPr lang="en-US" altLang="en-US"/>
              <a:pPr>
                <a:defRPr/>
              </a:pPr>
              <a:t>‹#›</a:t>
            </a:fld>
            <a:endParaRPr lang="en-US" altLang="en-US"/>
          </a:p>
        </p:txBody>
      </p:sp>
    </p:spTree>
    <p:extLst>
      <p:ext uri="{BB962C8B-B14F-4D97-AF65-F5344CB8AC3E}">
        <p14:creationId xmlns:p14="http://schemas.microsoft.com/office/powerpoint/2010/main" val="1732806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0A50A5A-4CE5-F06D-DF3D-551F5D4B0B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0C67A50-2471-4723-1A15-BCDADF31A1B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8CFDDD0B-B950-AD2C-C709-9CEA9896EE2B}"/>
              </a:ext>
            </a:extLst>
          </p:cNvPr>
          <p:cNvSpPr>
            <a:spLocks noGrp="1" noChangeArrowheads="1"/>
          </p:cNvSpPr>
          <p:nvPr>
            <p:ph type="sldNum" sz="quarter" idx="12"/>
          </p:nvPr>
        </p:nvSpPr>
        <p:spPr>
          <a:ln/>
        </p:spPr>
        <p:txBody>
          <a:bodyPr/>
          <a:lstStyle>
            <a:lvl1pPr>
              <a:defRPr/>
            </a:lvl1pPr>
          </a:lstStyle>
          <a:p>
            <a:pPr>
              <a:defRPr/>
            </a:pPr>
            <a:fld id="{EA9C1EAC-702B-BD45-9259-54550BC5BFEA}" type="slidenum">
              <a:rPr lang="en-US" altLang="en-US"/>
              <a:pPr>
                <a:defRPr/>
              </a:pPr>
              <a:t>‹#›</a:t>
            </a:fld>
            <a:endParaRPr lang="en-US" altLang="en-US"/>
          </a:p>
        </p:txBody>
      </p:sp>
    </p:spTree>
    <p:extLst>
      <p:ext uri="{BB962C8B-B14F-4D97-AF65-F5344CB8AC3E}">
        <p14:creationId xmlns:p14="http://schemas.microsoft.com/office/powerpoint/2010/main" val="236227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5ED8FE-F96A-E818-4C12-2CA4113E66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FD6CE2-145D-95F6-F452-FC43A0B4995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F5194C4-A73A-C633-D0C2-6FB10BEFFBC1}"/>
              </a:ext>
            </a:extLst>
          </p:cNvPr>
          <p:cNvSpPr>
            <a:spLocks noGrp="1" noChangeArrowheads="1"/>
          </p:cNvSpPr>
          <p:nvPr>
            <p:ph type="sldNum" sz="quarter" idx="12"/>
          </p:nvPr>
        </p:nvSpPr>
        <p:spPr>
          <a:ln/>
        </p:spPr>
        <p:txBody>
          <a:bodyPr/>
          <a:lstStyle>
            <a:lvl1pPr>
              <a:defRPr/>
            </a:lvl1pPr>
          </a:lstStyle>
          <a:p>
            <a:pPr>
              <a:defRPr/>
            </a:pPr>
            <a:fld id="{FC73787D-1631-9B49-A198-869CD44C3CC8}" type="slidenum">
              <a:rPr lang="en-US" altLang="en-US"/>
              <a:pPr>
                <a:defRPr/>
              </a:pPr>
              <a:t>‹#›</a:t>
            </a:fld>
            <a:endParaRPr lang="en-US" altLang="en-US"/>
          </a:p>
        </p:txBody>
      </p:sp>
    </p:spTree>
    <p:extLst>
      <p:ext uri="{BB962C8B-B14F-4D97-AF65-F5344CB8AC3E}">
        <p14:creationId xmlns:p14="http://schemas.microsoft.com/office/powerpoint/2010/main" val="3093413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B226CD-4E4D-7558-332B-7F77B8943D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88C2FF-E907-071C-F307-D4F41677AA9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20D8703-EF54-5C0F-27EC-BD4C4380B7B0}"/>
              </a:ext>
            </a:extLst>
          </p:cNvPr>
          <p:cNvSpPr>
            <a:spLocks noGrp="1" noChangeArrowheads="1"/>
          </p:cNvSpPr>
          <p:nvPr>
            <p:ph type="sldNum" sz="quarter" idx="12"/>
          </p:nvPr>
        </p:nvSpPr>
        <p:spPr>
          <a:ln/>
        </p:spPr>
        <p:txBody>
          <a:bodyPr/>
          <a:lstStyle>
            <a:lvl1pPr>
              <a:defRPr/>
            </a:lvl1pPr>
          </a:lstStyle>
          <a:p>
            <a:pPr>
              <a:defRPr/>
            </a:pPr>
            <a:fld id="{F733AC13-5082-C846-A8E6-85032033F4F6}" type="slidenum">
              <a:rPr lang="en-US" altLang="en-US"/>
              <a:pPr>
                <a:defRPr/>
              </a:pPr>
              <a:t>‹#›</a:t>
            </a:fld>
            <a:endParaRPr lang="en-US" altLang="en-US"/>
          </a:p>
        </p:txBody>
      </p:sp>
    </p:spTree>
    <p:extLst>
      <p:ext uri="{BB962C8B-B14F-4D97-AF65-F5344CB8AC3E}">
        <p14:creationId xmlns:p14="http://schemas.microsoft.com/office/powerpoint/2010/main" val="1314255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D97BF1B-175B-F005-D3EA-B9221BABBB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8ACC67-B6DD-E6D1-FA16-6DB1848CE50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3A8B8D3-C1EC-B48E-E62D-3B84D7114E62}"/>
              </a:ext>
            </a:extLst>
          </p:cNvPr>
          <p:cNvSpPr>
            <a:spLocks noGrp="1" noChangeArrowheads="1"/>
          </p:cNvSpPr>
          <p:nvPr>
            <p:ph type="sldNum" sz="quarter" idx="12"/>
          </p:nvPr>
        </p:nvSpPr>
        <p:spPr>
          <a:ln/>
        </p:spPr>
        <p:txBody>
          <a:bodyPr/>
          <a:lstStyle>
            <a:lvl1pPr>
              <a:defRPr/>
            </a:lvl1pPr>
          </a:lstStyle>
          <a:p>
            <a:pPr>
              <a:defRPr/>
            </a:pPr>
            <a:fld id="{132CAD24-1C26-B047-86D5-5E94285FF4B3}" type="slidenum">
              <a:rPr lang="en-US" altLang="en-US"/>
              <a:pPr>
                <a:defRPr/>
              </a:pPr>
              <a:t>‹#›</a:t>
            </a:fld>
            <a:endParaRPr lang="en-US" altLang="en-US"/>
          </a:p>
        </p:txBody>
      </p:sp>
    </p:spTree>
    <p:extLst>
      <p:ext uri="{BB962C8B-B14F-4D97-AF65-F5344CB8AC3E}">
        <p14:creationId xmlns:p14="http://schemas.microsoft.com/office/powerpoint/2010/main" val="2080086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DD7DA1C-7C0B-5217-73AE-E3F1D220C3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BEA9B5-BDED-D252-8C91-B3CA2AF950A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53B6BF0-DFE6-9A33-77D1-2B92C4B8E388}"/>
              </a:ext>
            </a:extLst>
          </p:cNvPr>
          <p:cNvSpPr>
            <a:spLocks noGrp="1" noChangeArrowheads="1"/>
          </p:cNvSpPr>
          <p:nvPr>
            <p:ph type="sldNum" sz="quarter" idx="12"/>
          </p:nvPr>
        </p:nvSpPr>
        <p:spPr>
          <a:ln/>
        </p:spPr>
        <p:txBody>
          <a:bodyPr/>
          <a:lstStyle>
            <a:lvl1pPr>
              <a:defRPr/>
            </a:lvl1pPr>
          </a:lstStyle>
          <a:p>
            <a:pPr>
              <a:defRPr/>
            </a:pPr>
            <a:fld id="{0EAC3E78-1ECF-6D48-8866-9A55D283CBF8}" type="slidenum">
              <a:rPr lang="en-US" altLang="en-US"/>
              <a:pPr>
                <a:defRPr/>
              </a:pPr>
              <a:t>‹#›</a:t>
            </a:fld>
            <a:endParaRPr lang="en-US" altLang="en-US"/>
          </a:p>
        </p:txBody>
      </p:sp>
    </p:spTree>
    <p:extLst>
      <p:ext uri="{BB962C8B-B14F-4D97-AF65-F5344CB8AC3E}">
        <p14:creationId xmlns:p14="http://schemas.microsoft.com/office/powerpoint/2010/main" val="1660878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FF9DC48-C787-FA85-449A-6445DCAC9EC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4576BAF-841B-B648-B688-CD989A97F0B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AE83A26B-F52A-C918-6B45-7B04CA973192}"/>
              </a:ext>
            </a:extLst>
          </p:cNvPr>
          <p:cNvSpPr>
            <a:spLocks noGrp="1" noChangeArrowheads="1"/>
          </p:cNvSpPr>
          <p:nvPr>
            <p:ph type="sldNum" sz="quarter" idx="12"/>
          </p:nvPr>
        </p:nvSpPr>
        <p:spPr>
          <a:ln/>
        </p:spPr>
        <p:txBody>
          <a:bodyPr/>
          <a:lstStyle>
            <a:lvl1pPr>
              <a:defRPr/>
            </a:lvl1pPr>
          </a:lstStyle>
          <a:p>
            <a:pPr>
              <a:defRPr/>
            </a:pPr>
            <a:fld id="{6C784931-35CA-2B45-A0F6-CB7262268309}" type="slidenum">
              <a:rPr lang="en-US" altLang="en-US"/>
              <a:pPr>
                <a:defRPr/>
              </a:pPr>
              <a:t>‹#›</a:t>
            </a:fld>
            <a:endParaRPr lang="en-US" altLang="en-US"/>
          </a:p>
        </p:txBody>
      </p:sp>
    </p:spTree>
    <p:extLst>
      <p:ext uri="{BB962C8B-B14F-4D97-AF65-F5344CB8AC3E}">
        <p14:creationId xmlns:p14="http://schemas.microsoft.com/office/powerpoint/2010/main" val="1314504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335C494-E635-B8FC-D523-1D65124AFE0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10CC70E-97A8-C60C-26AD-CC1D32B1C24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D25B06A8-5F1D-96BF-675F-C32B2BD0AA25}"/>
              </a:ext>
            </a:extLst>
          </p:cNvPr>
          <p:cNvSpPr>
            <a:spLocks noGrp="1" noChangeArrowheads="1"/>
          </p:cNvSpPr>
          <p:nvPr>
            <p:ph type="sldNum" sz="quarter" idx="12"/>
          </p:nvPr>
        </p:nvSpPr>
        <p:spPr>
          <a:ln/>
        </p:spPr>
        <p:txBody>
          <a:bodyPr/>
          <a:lstStyle>
            <a:lvl1pPr>
              <a:defRPr/>
            </a:lvl1pPr>
          </a:lstStyle>
          <a:p>
            <a:pPr>
              <a:defRPr/>
            </a:pPr>
            <a:fld id="{186F51A8-7376-1145-A97A-BC758F9BBC3B}" type="slidenum">
              <a:rPr lang="en-US" altLang="en-US"/>
              <a:pPr>
                <a:defRPr/>
              </a:pPr>
              <a:t>‹#›</a:t>
            </a:fld>
            <a:endParaRPr lang="en-US" altLang="en-US"/>
          </a:p>
        </p:txBody>
      </p:sp>
    </p:spTree>
    <p:extLst>
      <p:ext uri="{BB962C8B-B14F-4D97-AF65-F5344CB8AC3E}">
        <p14:creationId xmlns:p14="http://schemas.microsoft.com/office/powerpoint/2010/main" val="848272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7EE43CB-2187-216F-96EB-EED0ED3D29E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7F58731-54F6-5ABA-3760-1E869BAFE09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6DCC6962-9E31-10BA-D79F-F8EE1D5EDBE7}"/>
              </a:ext>
            </a:extLst>
          </p:cNvPr>
          <p:cNvSpPr>
            <a:spLocks noGrp="1" noChangeArrowheads="1"/>
          </p:cNvSpPr>
          <p:nvPr>
            <p:ph type="sldNum" sz="quarter" idx="12"/>
          </p:nvPr>
        </p:nvSpPr>
        <p:spPr>
          <a:ln/>
        </p:spPr>
        <p:txBody>
          <a:bodyPr/>
          <a:lstStyle>
            <a:lvl1pPr>
              <a:defRPr/>
            </a:lvl1pPr>
          </a:lstStyle>
          <a:p>
            <a:pPr>
              <a:defRPr/>
            </a:pPr>
            <a:fld id="{F6B8D148-B57D-284A-8AF3-25FB12B68927}" type="slidenum">
              <a:rPr lang="en-US" altLang="en-US"/>
              <a:pPr>
                <a:defRPr/>
              </a:pPr>
              <a:t>‹#›</a:t>
            </a:fld>
            <a:endParaRPr lang="en-US" altLang="en-US"/>
          </a:p>
        </p:txBody>
      </p:sp>
    </p:spTree>
    <p:extLst>
      <p:ext uri="{BB962C8B-B14F-4D97-AF65-F5344CB8AC3E}">
        <p14:creationId xmlns:p14="http://schemas.microsoft.com/office/powerpoint/2010/main" val="3596380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94545BC-48E2-0A2A-201A-37CE3B6A0C6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40F6CC4-4587-066B-1BE0-FCAC4B772DB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5A2C09BE-5B0F-EC3D-C3AB-C76B9D2D7117}"/>
              </a:ext>
            </a:extLst>
          </p:cNvPr>
          <p:cNvSpPr>
            <a:spLocks noGrp="1" noChangeArrowheads="1"/>
          </p:cNvSpPr>
          <p:nvPr>
            <p:ph type="sldNum" sz="quarter" idx="12"/>
          </p:nvPr>
        </p:nvSpPr>
        <p:spPr>
          <a:ln/>
        </p:spPr>
        <p:txBody>
          <a:bodyPr/>
          <a:lstStyle>
            <a:lvl1pPr>
              <a:defRPr/>
            </a:lvl1pPr>
          </a:lstStyle>
          <a:p>
            <a:pPr>
              <a:defRPr/>
            </a:pPr>
            <a:fld id="{953D624B-985C-5E4A-80D1-D596107803B1}" type="slidenum">
              <a:rPr lang="en-US" altLang="en-US"/>
              <a:pPr>
                <a:defRPr/>
              </a:pPr>
              <a:t>‹#›</a:t>
            </a:fld>
            <a:endParaRPr lang="en-US" altLang="en-US"/>
          </a:p>
        </p:txBody>
      </p:sp>
    </p:spTree>
    <p:extLst>
      <p:ext uri="{BB962C8B-B14F-4D97-AF65-F5344CB8AC3E}">
        <p14:creationId xmlns:p14="http://schemas.microsoft.com/office/powerpoint/2010/main" val="2436865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8F8DBB6-9919-8E78-047A-C4910E9C80F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F573701-AC30-C2BA-7F2E-672388AC8C2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E196ED4-FC66-0B04-4745-13E21BE9EDC7}"/>
              </a:ext>
            </a:extLst>
          </p:cNvPr>
          <p:cNvSpPr>
            <a:spLocks noGrp="1" noChangeArrowheads="1"/>
          </p:cNvSpPr>
          <p:nvPr>
            <p:ph type="sldNum" sz="quarter" idx="12"/>
          </p:nvPr>
        </p:nvSpPr>
        <p:spPr>
          <a:ln/>
        </p:spPr>
        <p:txBody>
          <a:bodyPr/>
          <a:lstStyle>
            <a:lvl1pPr>
              <a:defRPr/>
            </a:lvl1pPr>
          </a:lstStyle>
          <a:p>
            <a:pPr>
              <a:defRPr/>
            </a:pPr>
            <a:fld id="{64B36931-B8C7-8642-AF77-75006E684AAE}" type="slidenum">
              <a:rPr lang="en-US" altLang="en-US"/>
              <a:pPr>
                <a:defRPr/>
              </a:pPr>
              <a:t>‹#›</a:t>
            </a:fld>
            <a:endParaRPr lang="en-US" altLang="en-US"/>
          </a:p>
        </p:txBody>
      </p:sp>
    </p:spTree>
    <p:extLst>
      <p:ext uri="{BB962C8B-B14F-4D97-AF65-F5344CB8AC3E}">
        <p14:creationId xmlns:p14="http://schemas.microsoft.com/office/powerpoint/2010/main" val="1605198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E08044-2B27-BA6B-F79F-BDAA2CF78C4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B72236B-7B0C-FD5E-4AF5-DF05C713177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214BEA6-07E3-FEC3-83FA-B23A4871A0F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575387D9-ED4E-1BC0-2940-83968369D03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D56B66C7-92EC-A239-6C6F-DC98444FF66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6C97DA5A-493F-3F44-88A4-0DBE8AB6291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452019DB-3640-B2CD-6D4E-D3A6984C606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7FD3E6B7-571C-A612-7D4D-C6E5755A688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C83AA53-BE5D-79EA-A1D2-9F277137A26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C158A8E2-DD32-1180-A6CC-129D55FCDC2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48A93115-7401-9F73-5F04-78749B837AA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A6A351B5-4BE2-9749-B73D-683A9392783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937" name="Picture 1" descr="Deepest-Hole-In-The-World.jpg">
            <a:extLst>
              <a:ext uri="{FF2B5EF4-FFF2-40B4-BE49-F238E27FC236}">
                <a16:creationId xmlns:a16="http://schemas.microsoft.com/office/drawing/2014/main" id="{BA5DBF98-4528-B772-757D-0819EAFD0B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DF82261F-B6A9-500B-C74D-6A28CE2F2AA8}"/>
              </a:ext>
            </a:extLst>
          </p:cNvPr>
          <p:cNvSpPr txBox="1">
            <a:spLocks noChangeArrowheads="1"/>
          </p:cNvSpPr>
          <p:nvPr/>
        </p:nvSpPr>
        <p:spPr bwMode="auto">
          <a:xfrm>
            <a:off x="152400" y="1676400"/>
            <a:ext cx="426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chemeClr val="bg1"/>
                </a:solidFill>
              </a:rPr>
              <a:t>Where is this?</a:t>
            </a:r>
          </a:p>
        </p:txBody>
      </p:sp>
      <p:sp>
        <p:nvSpPr>
          <p:cNvPr id="5" name="TextBox 4">
            <a:extLst>
              <a:ext uri="{FF2B5EF4-FFF2-40B4-BE49-F238E27FC236}">
                <a16:creationId xmlns:a16="http://schemas.microsoft.com/office/drawing/2014/main" id="{D99BCD6E-8601-BDBB-7558-2FD194D14027}"/>
              </a:ext>
            </a:extLst>
          </p:cNvPr>
          <p:cNvSpPr txBox="1">
            <a:spLocks noChangeArrowheads="1"/>
          </p:cNvSpPr>
          <p:nvPr/>
        </p:nvSpPr>
        <p:spPr bwMode="auto">
          <a:xfrm>
            <a:off x="4246600" y="1295400"/>
            <a:ext cx="3695627"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baseline="0" dirty="0">
                <a:solidFill>
                  <a:srgbClr val="FFFFFF"/>
                </a:solidFill>
              </a:rPr>
              <a:t>Kola Superdeep Borehole</a:t>
            </a:r>
          </a:p>
          <a:p>
            <a:pPr algn="ctr" eaLnBrk="1" hangingPunct="1">
              <a:spcBef>
                <a:spcPct val="0"/>
              </a:spcBef>
              <a:buFontTx/>
              <a:buNone/>
            </a:pPr>
            <a:r>
              <a:rPr lang="en-US" altLang="en-US" sz="2000" baseline="0" dirty="0">
                <a:solidFill>
                  <a:srgbClr val="FFFFFF"/>
                </a:solidFill>
              </a:rPr>
              <a:t>Russia (near Norway)</a:t>
            </a:r>
          </a:p>
          <a:p>
            <a:pPr algn="ctr" eaLnBrk="1" hangingPunct="1">
              <a:spcBef>
                <a:spcPct val="0"/>
              </a:spcBef>
              <a:buFontTx/>
              <a:buNone/>
            </a:pPr>
            <a:endParaRPr lang="en-US" altLang="en-US" sz="2000" baseline="0" dirty="0">
              <a:solidFill>
                <a:srgbClr val="FFFFFF"/>
              </a:solidFill>
            </a:endParaRPr>
          </a:p>
          <a:p>
            <a:pPr algn="ctr" eaLnBrk="1" hangingPunct="1">
              <a:spcBef>
                <a:spcPct val="0"/>
              </a:spcBef>
              <a:buFontTx/>
              <a:buNone/>
            </a:pPr>
            <a:r>
              <a:rPr lang="en-US" altLang="en-US" sz="2000" baseline="0" dirty="0">
                <a:solidFill>
                  <a:srgbClr val="FFFFFF"/>
                </a:solidFill>
              </a:rPr>
              <a:t>deepest artificial point on Earth</a:t>
            </a:r>
          </a:p>
          <a:p>
            <a:pPr algn="ctr" eaLnBrk="1" hangingPunct="1">
              <a:spcBef>
                <a:spcPct val="0"/>
              </a:spcBef>
              <a:buFontTx/>
              <a:buNone/>
            </a:pPr>
            <a:endParaRPr lang="en-US" altLang="en-US" sz="2000" baseline="0" dirty="0">
              <a:solidFill>
                <a:srgbClr val="FFFFFF"/>
              </a:solidFill>
            </a:endParaRPr>
          </a:p>
          <a:p>
            <a:pPr algn="ctr" eaLnBrk="1" hangingPunct="1">
              <a:spcBef>
                <a:spcPct val="0"/>
              </a:spcBef>
              <a:buFontTx/>
              <a:buNone/>
            </a:pPr>
            <a:r>
              <a:rPr lang="en-US" altLang="en-US" sz="2000" baseline="0" dirty="0">
                <a:solidFill>
                  <a:srgbClr val="FFFFFF"/>
                </a:solidFill>
              </a:rPr>
              <a:t>12.2 km deep</a:t>
            </a:r>
          </a:p>
          <a:p>
            <a:pPr algn="ctr" eaLnBrk="1" hangingPunct="1">
              <a:spcBef>
                <a:spcPct val="0"/>
              </a:spcBef>
              <a:buFontTx/>
              <a:buNone/>
            </a:pPr>
            <a:r>
              <a:rPr lang="en-US" altLang="en-US" sz="2000" baseline="0" dirty="0">
                <a:solidFill>
                  <a:srgbClr val="FFFFFF"/>
                </a:solidFill>
              </a:rPr>
              <a:t>stopped 1992 … T = 450K (350F)</a:t>
            </a:r>
          </a:p>
          <a:p>
            <a:pPr algn="ctr" eaLnBrk="1" hangingPunct="1">
              <a:spcBef>
                <a:spcPct val="0"/>
              </a:spcBef>
              <a:buFontTx/>
              <a:buNone/>
            </a:pPr>
            <a:r>
              <a:rPr lang="en-US" altLang="en-US" sz="2000" baseline="0" dirty="0">
                <a:solidFill>
                  <a:srgbClr val="FFFFFF"/>
                </a:solidFill>
              </a:rPr>
              <a:t>rock became “plastic”</a:t>
            </a:r>
          </a:p>
          <a:p>
            <a:pPr algn="ctr" eaLnBrk="1" hangingPunct="1">
              <a:spcBef>
                <a:spcPct val="0"/>
              </a:spcBef>
              <a:buFontTx/>
              <a:buNone/>
            </a:pPr>
            <a:endParaRPr lang="en-US" altLang="en-US" sz="2000" baseline="0" dirty="0">
              <a:solidFill>
                <a:srgbClr val="FFFFFF"/>
              </a:solidFill>
            </a:endParaRPr>
          </a:p>
          <a:p>
            <a:pPr algn="ctr" eaLnBrk="1" hangingPunct="1">
              <a:spcBef>
                <a:spcPct val="0"/>
              </a:spcBef>
              <a:buFontTx/>
              <a:buNone/>
            </a:pPr>
            <a:r>
              <a:rPr lang="en-US" altLang="en-US" sz="2000" baseline="0" dirty="0">
                <a:solidFill>
                  <a:srgbClr val="FFFFFF"/>
                </a:solidFill>
              </a:rPr>
              <a:t>rocks at base 2.7 </a:t>
            </a:r>
            <a:r>
              <a:rPr lang="en-US" altLang="en-US" sz="2000" baseline="0" dirty="0" err="1">
                <a:solidFill>
                  <a:srgbClr val="FFFFFF"/>
                </a:solidFill>
              </a:rPr>
              <a:t>Gyr</a:t>
            </a:r>
            <a:r>
              <a:rPr lang="en-US" altLang="en-US" sz="2000" baseline="0" dirty="0">
                <a:solidFill>
                  <a:srgbClr val="FFFFFF"/>
                </a:solidFill>
              </a:rPr>
              <a:t> old</a:t>
            </a:r>
          </a:p>
        </p:txBody>
      </p:sp>
      <p:sp>
        <p:nvSpPr>
          <p:cNvPr id="39940" name="Rectangle 2">
            <a:extLst>
              <a:ext uri="{FF2B5EF4-FFF2-40B4-BE49-F238E27FC236}">
                <a16:creationId xmlns:a16="http://schemas.microsoft.com/office/drawing/2014/main" id="{884E9246-547E-5656-67C8-85EB9332DC60}"/>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FFFFFF"/>
                </a:solidFill>
                <a:ea typeface="ＭＳ Ｐゴシック" panose="020B0600070205080204" pitchFamily="34" charset="-128"/>
              </a:rPr>
              <a:t>Planetary Interiors I</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21FACEA4-9234-7E77-36DD-3F47115BF14B}"/>
              </a:ext>
            </a:extLst>
          </p:cNvPr>
          <p:cNvSpPr>
            <a:spLocks noGrp="1" noChangeArrowheads="1"/>
          </p:cNvSpPr>
          <p:nvPr>
            <p:ph type="title"/>
          </p:nvPr>
        </p:nvSpPr>
        <p:spPr>
          <a:xfrm>
            <a:off x="0" y="0"/>
            <a:ext cx="9144000" cy="838200"/>
          </a:xfrm>
        </p:spPr>
        <p:txBody>
          <a:bodyPr/>
          <a:lstStyle/>
          <a:p>
            <a:pPr eaLnBrk="1" hangingPunct="1"/>
            <a:r>
              <a:rPr lang="en-US" altLang="en-US" b="1">
                <a:ea typeface="ＭＳ Ｐゴシック" panose="020B0600070205080204" pitchFamily="34" charset="-128"/>
              </a:rPr>
              <a:t>Radioactive Heating</a:t>
            </a:r>
          </a:p>
        </p:txBody>
      </p:sp>
      <p:pic>
        <p:nvPicPr>
          <p:cNvPr id="58370" name="Picture 1" descr="450px-Decay_Chain_of_Actinium.svg.png">
            <a:extLst>
              <a:ext uri="{FF2B5EF4-FFF2-40B4-BE49-F238E27FC236}">
                <a16:creationId xmlns:a16="http://schemas.microsoft.com/office/drawing/2014/main" id="{7C537FE9-F6C9-1815-82AB-BBC0F4F8E6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27241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2" descr="450px-Decay_Chain_Thorium.svg.png">
            <a:extLst>
              <a:ext uri="{FF2B5EF4-FFF2-40B4-BE49-F238E27FC236}">
                <a16:creationId xmlns:a16="http://schemas.microsoft.com/office/drawing/2014/main" id="{CCAA2D0C-F17B-4820-5B3E-2043240910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5413" y="1893888"/>
            <a:ext cx="2527300" cy="389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4" descr="U238.png">
            <a:extLst>
              <a:ext uri="{FF2B5EF4-FFF2-40B4-BE49-F238E27FC236}">
                <a16:creationId xmlns:a16="http://schemas.microsoft.com/office/drawing/2014/main" id="{83ACA997-CFD7-C1E1-D226-D4F202627EC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143000"/>
            <a:ext cx="35131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6">
            <a:extLst>
              <a:ext uri="{FF2B5EF4-FFF2-40B4-BE49-F238E27FC236}">
                <a16:creationId xmlns:a16="http://schemas.microsoft.com/office/drawing/2014/main" id="{8FB72996-5853-CB85-B594-4799599DB883}"/>
              </a:ext>
            </a:extLst>
          </p:cNvPr>
          <p:cNvSpPr>
            <a:spLocks noChangeArrowheads="1"/>
          </p:cNvSpPr>
          <p:nvPr/>
        </p:nvSpPr>
        <p:spPr bwMode="auto">
          <a:xfrm>
            <a:off x="17463" y="990600"/>
            <a:ext cx="731837" cy="731837"/>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solidFill>
                <a:srgbClr val="000000"/>
              </a:solidFill>
            </a:endParaRPr>
          </a:p>
        </p:txBody>
      </p:sp>
      <p:sp>
        <p:nvSpPr>
          <p:cNvPr id="7" name="Oval 6">
            <a:extLst>
              <a:ext uri="{FF2B5EF4-FFF2-40B4-BE49-F238E27FC236}">
                <a16:creationId xmlns:a16="http://schemas.microsoft.com/office/drawing/2014/main" id="{8A863F6F-9E29-4B21-F2E9-8AECEDC8CBE5}"/>
              </a:ext>
            </a:extLst>
          </p:cNvPr>
          <p:cNvSpPr>
            <a:spLocks noChangeArrowheads="1"/>
          </p:cNvSpPr>
          <p:nvPr/>
        </p:nvSpPr>
        <p:spPr bwMode="auto">
          <a:xfrm>
            <a:off x="1676400" y="4830763"/>
            <a:ext cx="731838" cy="731837"/>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solidFill>
                <a:srgbClr val="000000"/>
              </a:solidFill>
            </a:endParaRPr>
          </a:p>
        </p:txBody>
      </p:sp>
      <p:sp>
        <p:nvSpPr>
          <p:cNvPr id="8" name="Oval 6">
            <a:extLst>
              <a:ext uri="{FF2B5EF4-FFF2-40B4-BE49-F238E27FC236}">
                <a16:creationId xmlns:a16="http://schemas.microsoft.com/office/drawing/2014/main" id="{E22B348D-5234-EC56-2C3B-6B713D2739E1}"/>
              </a:ext>
            </a:extLst>
          </p:cNvPr>
          <p:cNvSpPr>
            <a:spLocks noChangeArrowheads="1"/>
          </p:cNvSpPr>
          <p:nvPr/>
        </p:nvSpPr>
        <p:spPr bwMode="auto">
          <a:xfrm>
            <a:off x="2895600" y="1004888"/>
            <a:ext cx="731838" cy="731837"/>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solidFill>
                <a:srgbClr val="000000"/>
              </a:solidFill>
            </a:endParaRPr>
          </a:p>
        </p:txBody>
      </p:sp>
      <p:sp>
        <p:nvSpPr>
          <p:cNvPr id="9" name="Oval 6">
            <a:extLst>
              <a:ext uri="{FF2B5EF4-FFF2-40B4-BE49-F238E27FC236}">
                <a16:creationId xmlns:a16="http://schemas.microsoft.com/office/drawing/2014/main" id="{269B4697-5BC4-E6AA-1FEE-4057A1D58981}"/>
              </a:ext>
            </a:extLst>
          </p:cNvPr>
          <p:cNvSpPr>
            <a:spLocks noChangeArrowheads="1"/>
          </p:cNvSpPr>
          <p:nvPr/>
        </p:nvSpPr>
        <p:spPr bwMode="auto">
          <a:xfrm>
            <a:off x="5272088" y="4814888"/>
            <a:ext cx="731837" cy="731837"/>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solidFill>
                <a:srgbClr val="000000"/>
              </a:solidFill>
            </a:endParaRPr>
          </a:p>
        </p:txBody>
      </p:sp>
      <p:sp>
        <p:nvSpPr>
          <p:cNvPr id="10" name="Oval 6">
            <a:extLst>
              <a:ext uri="{FF2B5EF4-FFF2-40B4-BE49-F238E27FC236}">
                <a16:creationId xmlns:a16="http://schemas.microsoft.com/office/drawing/2014/main" id="{7A590F67-EA0F-15F2-9747-7C9C7E091D02}"/>
              </a:ext>
            </a:extLst>
          </p:cNvPr>
          <p:cNvSpPr>
            <a:spLocks noChangeArrowheads="1"/>
          </p:cNvSpPr>
          <p:nvPr/>
        </p:nvSpPr>
        <p:spPr bwMode="auto">
          <a:xfrm>
            <a:off x="6324600" y="1752600"/>
            <a:ext cx="731838" cy="731838"/>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solidFill>
                <a:srgbClr val="000000"/>
              </a:solidFill>
            </a:endParaRPr>
          </a:p>
        </p:txBody>
      </p:sp>
      <p:sp>
        <p:nvSpPr>
          <p:cNvPr id="11" name="Oval 6">
            <a:extLst>
              <a:ext uri="{FF2B5EF4-FFF2-40B4-BE49-F238E27FC236}">
                <a16:creationId xmlns:a16="http://schemas.microsoft.com/office/drawing/2014/main" id="{E9659B34-851D-87A2-8339-C7FD3AE7ABE4}"/>
              </a:ext>
            </a:extLst>
          </p:cNvPr>
          <p:cNvSpPr>
            <a:spLocks noChangeArrowheads="1"/>
          </p:cNvSpPr>
          <p:nvPr/>
        </p:nvSpPr>
        <p:spPr bwMode="auto">
          <a:xfrm>
            <a:off x="7848600" y="4830763"/>
            <a:ext cx="731838" cy="731837"/>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solidFill>
                <a:srgbClr val="000000"/>
              </a:solidFill>
            </a:endParaRPr>
          </a:p>
        </p:txBody>
      </p:sp>
      <p:sp>
        <p:nvSpPr>
          <p:cNvPr id="2" name="TextBox 1">
            <a:extLst>
              <a:ext uri="{FF2B5EF4-FFF2-40B4-BE49-F238E27FC236}">
                <a16:creationId xmlns:a16="http://schemas.microsoft.com/office/drawing/2014/main" id="{26654E82-9129-1974-DE8C-6AF87E61A9D5}"/>
              </a:ext>
            </a:extLst>
          </p:cNvPr>
          <p:cNvSpPr txBox="1">
            <a:spLocks noChangeArrowheads="1"/>
          </p:cNvSpPr>
          <p:nvPr/>
        </p:nvSpPr>
        <p:spPr bwMode="auto">
          <a:xfrm>
            <a:off x="914400" y="1143000"/>
            <a:ext cx="1317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solidFill>
                  <a:srgbClr val="000000"/>
                </a:solidFill>
              </a:rPr>
              <a:t>element 92</a:t>
            </a:r>
          </a:p>
        </p:txBody>
      </p:sp>
      <p:sp>
        <p:nvSpPr>
          <p:cNvPr id="13" name="TextBox 12">
            <a:extLst>
              <a:ext uri="{FF2B5EF4-FFF2-40B4-BE49-F238E27FC236}">
                <a16:creationId xmlns:a16="http://schemas.microsoft.com/office/drawing/2014/main" id="{F0DB54BA-8449-0957-44FE-7BFB0DC9CD0F}"/>
              </a:ext>
            </a:extLst>
          </p:cNvPr>
          <p:cNvSpPr txBox="1">
            <a:spLocks noChangeArrowheads="1"/>
          </p:cNvSpPr>
          <p:nvPr/>
        </p:nvSpPr>
        <p:spPr bwMode="auto">
          <a:xfrm>
            <a:off x="4343400" y="1143000"/>
            <a:ext cx="1317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solidFill>
                  <a:srgbClr val="000000"/>
                </a:solidFill>
              </a:rPr>
              <a:t>element 92</a:t>
            </a:r>
          </a:p>
        </p:txBody>
      </p:sp>
      <p:sp>
        <p:nvSpPr>
          <p:cNvPr id="14" name="TextBox 13">
            <a:extLst>
              <a:ext uri="{FF2B5EF4-FFF2-40B4-BE49-F238E27FC236}">
                <a16:creationId xmlns:a16="http://schemas.microsoft.com/office/drawing/2014/main" id="{B2B46DDC-A1A0-B154-956C-B607EA0764E3}"/>
              </a:ext>
            </a:extLst>
          </p:cNvPr>
          <p:cNvSpPr txBox="1">
            <a:spLocks noChangeArrowheads="1"/>
          </p:cNvSpPr>
          <p:nvPr/>
        </p:nvSpPr>
        <p:spPr bwMode="auto">
          <a:xfrm>
            <a:off x="7750175" y="1885950"/>
            <a:ext cx="1317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000000"/>
                </a:solidFill>
              </a:rPr>
              <a:t>element 90</a:t>
            </a:r>
          </a:p>
        </p:txBody>
      </p:sp>
      <p:sp>
        <p:nvSpPr>
          <p:cNvPr id="15" name="TextBox 14">
            <a:extLst>
              <a:ext uri="{FF2B5EF4-FFF2-40B4-BE49-F238E27FC236}">
                <a16:creationId xmlns:a16="http://schemas.microsoft.com/office/drawing/2014/main" id="{4C66821C-88A5-A74F-7212-72DE23BE6F22}"/>
              </a:ext>
            </a:extLst>
          </p:cNvPr>
          <p:cNvSpPr txBox="1">
            <a:spLocks noChangeArrowheads="1"/>
          </p:cNvSpPr>
          <p:nvPr/>
        </p:nvSpPr>
        <p:spPr bwMode="auto">
          <a:xfrm>
            <a:off x="7064375" y="6076950"/>
            <a:ext cx="1317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000000"/>
                </a:solidFill>
              </a:rPr>
              <a:t>element 82</a:t>
            </a:r>
          </a:p>
        </p:txBody>
      </p:sp>
      <p:sp>
        <p:nvSpPr>
          <p:cNvPr id="3" name="Rectangle 2">
            <a:extLst>
              <a:ext uri="{FF2B5EF4-FFF2-40B4-BE49-F238E27FC236}">
                <a16:creationId xmlns:a16="http://schemas.microsoft.com/office/drawing/2014/main" id="{73690A1D-FA96-8E02-29EF-E56FC20980B8}"/>
              </a:ext>
            </a:extLst>
          </p:cNvPr>
          <p:cNvSpPr txBox="1">
            <a:spLocks noChangeArrowheads="1"/>
          </p:cNvSpPr>
          <p:nvPr/>
        </p:nvSpPr>
        <p:spPr bwMode="auto">
          <a:xfrm>
            <a:off x="45877" y="6019800"/>
            <a:ext cx="102092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r>
              <a:rPr lang="en-US" altLang="en-US" sz="2800" b="1" kern="0" baseline="0" dirty="0">
                <a:solidFill>
                  <a:srgbClr val="00B050"/>
                </a:solidFill>
                <a:ea typeface="ＭＳ Ｐゴシック" panose="020B0600070205080204" pitchFamily="34" charset="-128"/>
              </a:rPr>
              <a:t>SSE!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997A9CA-3E98-6460-22AA-27A7943BA69B}"/>
                  </a:ext>
                </a:extLst>
              </p:cNvPr>
              <p:cNvSpPr txBox="1">
                <a:spLocks noChangeArrowheads="1"/>
              </p:cNvSpPr>
              <p:nvPr/>
            </p:nvSpPr>
            <p:spPr bwMode="auto">
              <a:xfrm>
                <a:off x="1295400" y="6229350"/>
                <a:ext cx="1974964"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000000"/>
                    </a:solidFill>
                  </a:rPr>
                  <a:t>What is </a:t>
                </a:r>
                <a14:m>
                  <m:oMath xmlns:m="http://schemas.openxmlformats.org/officeDocument/2006/math">
                    <m:r>
                      <a:rPr lang="en-US" altLang="en-US" sz="2000" i="1" baseline="0" smtClean="0">
                        <a:solidFill>
                          <a:srgbClr val="000000"/>
                        </a:solidFill>
                        <a:latin typeface="Cambria Math" panose="02040503050406030204" pitchFamily="18" charset="0"/>
                        <a:ea typeface="Cambria Math" panose="02040503050406030204" pitchFamily="18" charset="0"/>
                      </a:rPr>
                      <m:t>𝛼</m:t>
                    </m:r>
                  </m:oMath>
                </a14:m>
                <a:r>
                  <a:rPr lang="en-US" altLang="en-US" sz="2000" baseline="0" dirty="0">
                    <a:solidFill>
                      <a:srgbClr val="000000"/>
                    </a:solidFill>
                  </a:rPr>
                  <a:t> decay?</a:t>
                </a:r>
              </a:p>
            </p:txBody>
          </p:sp>
        </mc:Choice>
        <mc:Fallback xmlns="">
          <p:sp>
            <p:nvSpPr>
              <p:cNvPr id="4" name="TextBox 3">
                <a:extLst>
                  <a:ext uri="{FF2B5EF4-FFF2-40B4-BE49-F238E27FC236}">
                    <a16:creationId xmlns:a16="http://schemas.microsoft.com/office/drawing/2014/main" id="{C997A9CA-3E98-6460-22AA-27A7943BA69B}"/>
                  </a:ext>
                </a:extLst>
              </p:cNvPr>
              <p:cNvSpPr txBox="1">
                <a:spLocks noRot="1" noChangeAspect="1" noMove="1" noResize="1" noEditPoints="1" noAdjustHandles="1" noChangeArrowheads="1" noChangeShapeType="1" noTextEdit="1"/>
              </p:cNvSpPr>
              <p:nvPr/>
            </p:nvSpPr>
            <p:spPr bwMode="auto">
              <a:xfrm>
                <a:off x="1295400" y="6229350"/>
                <a:ext cx="1974964" cy="400110"/>
              </a:xfrm>
              <a:prstGeom prst="rect">
                <a:avLst/>
              </a:prstGeom>
              <a:blipFill>
                <a:blip r:embed="rId6"/>
                <a:stretch>
                  <a:fillRect l="-3846" t="-9091" r="-2564" b="-2424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187ED24-CCBB-8C6F-3BAE-79CD0955BC94}"/>
                  </a:ext>
                </a:extLst>
              </p:cNvPr>
              <p:cNvSpPr txBox="1">
                <a:spLocks noChangeArrowheads="1"/>
              </p:cNvSpPr>
              <p:nvPr/>
            </p:nvSpPr>
            <p:spPr bwMode="auto">
              <a:xfrm>
                <a:off x="3810000" y="6229290"/>
                <a:ext cx="1968552"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000000"/>
                    </a:solidFill>
                  </a:rPr>
                  <a:t>What is </a:t>
                </a:r>
                <a14:m>
                  <m:oMath xmlns:m="http://schemas.openxmlformats.org/officeDocument/2006/math">
                    <m:r>
                      <a:rPr lang="en-US" altLang="en-US" sz="2000" i="1" baseline="0" dirty="0" smtClean="0">
                        <a:solidFill>
                          <a:srgbClr val="000000"/>
                        </a:solidFill>
                        <a:latin typeface="Cambria Math" panose="02040503050406030204" pitchFamily="18" charset="0"/>
                        <a:ea typeface="Cambria Math" panose="02040503050406030204" pitchFamily="18" charset="0"/>
                      </a:rPr>
                      <m:t>𝛽</m:t>
                    </m:r>
                    <m:r>
                      <a:rPr lang="en-US" altLang="en-US" sz="2000" b="0" i="1" baseline="0" dirty="0" smtClean="0">
                        <a:solidFill>
                          <a:srgbClr val="000000"/>
                        </a:solidFill>
                        <a:latin typeface="Cambria Math" panose="02040503050406030204" pitchFamily="18" charset="0"/>
                        <a:ea typeface="Cambria Math" panose="02040503050406030204" pitchFamily="18" charset="0"/>
                      </a:rPr>
                      <m:t> </m:t>
                    </m:r>
                  </m:oMath>
                </a14:m>
                <a:r>
                  <a:rPr lang="en-US" altLang="en-US" sz="2000" baseline="0" dirty="0">
                    <a:solidFill>
                      <a:srgbClr val="000000"/>
                    </a:solidFill>
                  </a:rPr>
                  <a:t>decay?</a:t>
                </a:r>
              </a:p>
            </p:txBody>
          </p:sp>
        </mc:Choice>
        <mc:Fallback xmlns="">
          <p:sp>
            <p:nvSpPr>
              <p:cNvPr id="12" name="TextBox 11">
                <a:extLst>
                  <a:ext uri="{FF2B5EF4-FFF2-40B4-BE49-F238E27FC236}">
                    <a16:creationId xmlns:a16="http://schemas.microsoft.com/office/drawing/2014/main" id="{D187ED24-CCBB-8C6F-3BAE-79CD0955BC94}"/>
                  </a:ext>
                </a:extLst>
              </p:cNvPr>
              <p:cNvSpPr txBox="1">
                <a:spLocks noRot="1" noChangeAspect="1" noMove="1" noResize="1" noEditPoints="1" noAdjustHandles="1" noChangeArrowheads="1" noChangeShapeType="1" noTextEdit="1"/>
              </p:cNvSpPr>
              <p:nvPr/>
            </p:nvSpPr>
            <p:spPr bwMode="auto">
              <a:xfrm>
                <a:off x="3810000" y="6229290"/>
                <a:ext cx="1968552" cy="400110"/>
              </a:xfrm>
              <a:prstGeom prst="rect">
                <a:avLst/>
              </a:prstGeom>
              <a:blipFill>
                <a:blip r:embed="rId7"/>
                <a:stretch>
                  <a:fillRect l="-3205" t="-9091" r="-1923" b="-2424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0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0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0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0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2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20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20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2" grpId="0"/>
      <p:bldP spid="13" grpId="0"/>
      <p:bldP spid="14" grpId="0"/>
      <p:bldP spid="15" grpId="0"/>
      <p:bldP spid="3" grpId="0"/>
      <p:bldP spid="4"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F582565E-1684-0F23-0B92-D7976E26F38E}"/>
              </a:ext>
            </a:extLst>
          </p:cNvPr>
          <p:cNvSpPr>
            <a:spLocks noGrp="1" noChangeArrowheads="1"/>
          </p:cNvSpPr>
          <p:nvPr>
            <p:ph type="title"/>
          </p:nvPr>
        </p:nvSpPr>
        <p:spPr>
          <a:xfrm>
            <a:off x="0" y="0"/>
            <a:ext cx="9144000" cy="838200"/>
          </a:xfrm>
        </p:spPr>
        <p:txBody>
          <a:bodyPr/>
          <a:lstStyle/>
          <a:p>
            <a:pPr eaLnBrk="1" hangingPunct="1"/>
            <a:r>
              <a:rPr lang="en-US" altLang="en-US" b="1">
                <a:ea typeface="ＭＳ Ｐゴシック" panose="020B0600070205080204" pitchFamily="34" charset="-128"/>
              </a:rPr>
              <a:t>Planetary Interiors: Observations</a:t>
            </a:r>
          </a:p>
        </p:txBody>
      </p:sp>
      <p:sp>
        <p:nvSpPr>
          <p:cNvPr id="277507" name="Text Box 3">
            <a:extLst>
              <a:ext uri="{FF2B5EF4-FFF2-40B4-BE49-F238E27FC236}">
                <a16:creationId xmlns:a16="http://schemas.microsoft.com/office/drawing/2014/main" id="{F0402D4F-B4F9-10C5-219B-B3D3278A6051}"/>
              </a:ext>
            </a:extLst>
          </p:cNvPr>
          <p:cNvSpPr txBox="1">
            <a:spLocks noChangeArrowheads="1"/>
          </p:cNvSpPr>
          <p:nvPr/>
        </p:nvSpPr>
        <p:spPr bwMode="auto">
          <a:xfrm>
            <a:off x="304800" y="982663"/>
            <a:ext cx="83058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baseline="0" dirty="0">
                <a:solidFill>
                  <a:srgbClr val="FF0000"/>
                </a:solidFill>
              </a:rPr>
              <a:t>observations</a:t>
            </a:r>
            <a:r>
              <a:rPr lang="en-US" altLang="en-US" sz="2000" b="1" i="1" baseline="0" dirty="0">
                <a:solidFill>
                  <a:srgbClr val="000000"/>
                </a:solidFill>
              </a:rPr>
              <a:t> </a:t>
            </a:r>
            <a:endParaRPr lang="en-US" altLang="en-US" sz="2000" baseline="0" dirty="0">
              <a:solidFill>
                <a:srgbClr val="000000"/>
              </a:solidFill>
            </a:endParaRP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6. energy output</a:t>
            </a:r>
          </a:p>
          <a:p>
            <a:pPr eaLnBrk="1" hangingPunct="1">
              <a:spcBef>
                <a:spcPct val="0"/>
              </a:spcBef>
              <a:buFontTx/>
              <a:buNone/>
            </a:pPr>
            <a:r>
              <a:rPr lang="en-US" altLang="en-US" sz="2000" baseline="0" dirty="0">
                <a:solidFill>
                  <a:srgbClr val="000000"/>
                </a:solidFill>
              </a:rPr>
              <a:t>		accretion/gravitational differentiation</a:t>
            </a:r>
          </a:p>
          <a:p>
            <a:pPr eaLnBrk="1" hangingPunct="1">
              <a:spcBef>
                <a:spcPct val="0"/>
              </a:spcBef>
              <a:buFontTx/>
              <a:buNone/>
            </a:pPr>
            <a:r>
              <a:rPr lang="en-US" altLang="en-US" sz="2000" baseline="0" dirty="0">
                <a:solidFill>
                  <a:srgbClr val="000000"/>
                </a:solidFill>
              </a:rPr>
              <a:t>			Jupiter hot, He recently unmixed</a:t>
            </a:r>
          </a:p>
          <a:p>
            <a:pPr eaLnBrk="1" hangingPunct="1">
              <a:spcBef>
                <a:spcPct val="0"/>
              </a:spcBef>
              <a:buFontTx/>
              <a:buNone/>
            </a:pPr>
            <a:r>
              <a:rPr lang="en-US" altLang="en-US" sz="2000" baseline="0" dirty="0">
                <a:solidFill>
                  <a:srgbClr val="000000"/>
                </a:solidFill>
              </a:rPr>
              <a:t>			Saturn cold, He raining out for long time</a:t>
            </a:r>
          </a:p>
          <a:p>
            <a:pPr eaLnBrk="1" hangingPunct="1">
              <a:spcBef>
                <a:spcPct val="0"/>
              </a:spcBef>
              <a:buFontTx/>
              <a:buNone/>
            </a:pPr>
            <a:r>
              <a:rPr lang="en-US" altLang="en-US" sz="2000" baseline="0" dirty="0">
                <a:solidFill>
                  <a:srgbClr val="000000"/>
                </a:solidFill>
              </a:rPr>
              <a:t>		radioactive heating (~half of Earth output)</a:t>
            </a:r>
          </a:p>
          <a:p>
            <a:pPr eaLnBrk="1" hangingPunct="1">
              <a:spcBef>
                <a:spcPct val="0"/>
              </a:spcBef>
              <a:buFontTx/>
              <a:buNone/>
            </a:pPr>
            <a:r>
              <a:rPr lang="en-US" altLang="en-US" sz="2000" baseline="0" dirty="0">
                <a:solidFill>
                  <a:srgbClr val="000000"/>
                </a:solidFill>
              </a:rPr>
              <a:t>			</a:t>
            </a:r>
            <a:r>
              <a:rPr lang="en-US" altLang="en-US" sz="2000" baseline="30000" dirty="0">
                <a:solidFill>
                  <a:srgbClr val="000000"/>
                </a:solidFill>
              </a:rPr>
              <a:t>235</a:t>
            </a:r>
            <a:r>
              <a:rPr lang="en-US" altLang="en-US" sz="2000" baseline="0" dirty="0">
                <a:solidFill>
                  <a:srgbClr val="000000"/>
                </a:solidFill>
              </a:rPr>
              <a:t>U (0.7 </a:t>
            </a:r>
            <a:r>
              <a:rPr lang="en-US" altLang="en-US" sz="2000" baseline="0" dirty="0" err="1">
                <a:solidFill>
                  <a:srgbClr val="000000"/>
                </a:solidFill>
              </a:rPr>
              <a:t>Gyr</a:t>
            </a:r>
            <a:r>
              <a:rPr lang="en-US" altLang="en-US" sz="2000" baseline="0" dirty="0">
                <a:solidFill>
                  <a:srgbClr val="000000"/>
                </a:solidFill>
              </a:rPr>
              <a:t>), </a:t>
            </a:r>
            <a:r>
              <a:rPr lang="en-US" altLang="en-US" sz="2000" baseline="30000" dirty="0">
                <a:solidFill>
                  <a:srgbClr val="000000"/>
                </a:solidFill>
              </a:rPr>
              <a:t>40</a:t>
            </a:r>
            <a:r>
              <a:rPr lang="en-US" altLang="en-US" sz="2000" baseline="0" dirty="0">
                <a:solidFill>
                  <a:srgbClr val="000000"/>
                </a:solidFill>
              </a:rPr>
              <a:t>K (1.4), </a:t>
            </a:r>
            <a:r>
              <a:rPr lang="en-US" altLang="en-US" sz="2000" baseline="30000" dirty="0">
                <a:solidFill>
                  <a:srgbClr val="000000"/>
                </a:solidFill>
              </a:rPr>
              <a:t>238</a:t>
            </a:r>
            <a:r>
              <a:rPr lang="en-US" altLang="en-US" sz="2000" baseline="0" dirty="0">
                <a:solidFill>
                  <a:srgbClr val="000000"/>
                </a:solidFill>
              </a:rPr>
              <a:t>U (4.5), </a:t>
            </a:r>
            <a:r>
              <a:rPr lang="en-US" altLang="en-US" sz="2000" baseline="30000" dirty="0">
                <a:solidFill>
                  <a:srgbClr val="000000"/>
                </a:solidFill>
              </a:rPr>
              <a:t>232</a:t>
            </a:r>
            <a:r>
              <a:rPr lang="en-US" altLang="en-US" sz="2000" baseline="0" dirty="0">
                <a:solidFill>
                  <a:srgbClr val="000000"/>
                </a:solidFill>
              </a:rPr>
              <a:t>Th (13.9)</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7. seismic data (Earth, Moon, and now Mars)</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8. dig a hole (Earth and Moon only) … deepest on Earth ~12 km</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9. surface features</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10. composition of atmosphere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7507">
                                            <p:txEl>
                                              <p:pRg st="9" end="9"/>
                                            </p:txEl>
                                          </p:spTgt>
                                        </p:tgtEl>
                                        <p:attrNameLst>
                                          <p:attrName>style.visibility</p:attrName>
                                        </p:attrNameLst>
                                      </p:cBhvr>
                                      <p:to>
                                        <p:strVal val="visible"/>
                                      </p:to>
                                    </p:set>
                                    <p:animEffect transition="in" filter="fade">
                                      <p:cBhvr>
                                        <p:cTn id="7" dur="2000"/>
                                        <p:tgtEl>
                                          <p:spTgt spid="277507">
                                            <p:txEl>
                                              <p:pRg st="9" end="9"/>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7507">
                                            <p:txEl>
                                              <p:pRg st="11" end="11"/>
                                            </p:txEl>
                                          </p:spTgt>
                                        </p:tgtEl>
                                        <p:attrNameLst>
                                          <p:attrName>style.visibility</p:attrName>
                                        </p:attrNameLst>
                                      </p:cBhvr>
                                      <p:to>
                                        <p:strVal val="visible"/>
                                      </p:to>
                                    </p:set>
                                    <p:animEffect transition="in" filter="fade">
                                      <p:cBhvr>
                                        <p:cTn id="12" dur="2000"/>
                                        <p:tgtEl>
                                          <p:spTgt spid="277507">
                                            <p:txEl>
                                              <p:pRg st="11" end="1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7507">
                                            <p:txEl>
                                              <p:pRg st="13" end="13"/>
                                            </p:txEl>
                                          </p:spTgt>
                                        </p:tgtEl>
                                        <p:attrNameLst>
                                          <p:attrName>style.visibility</p:attrName>
                                        </p:attrNameLst>
                                      </p:cBhvr>
                                      <p:to>
                                        <p:strVal val="visible"/>
                                      </p:to>
                                    </p:set>
                                    <p:animEffect transition="in" filter="fade">
                                      <p:cBhvr>
                                        <p:cTn id="17" dur="2000"/>
                                        <p:tgtEl>
                                          <p:spTgt spid="277507">
                                            <p:txEl>
                                              <p:pRg st="13" end="1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7507">
                                            <p:txEl>
                                              <p:pRg st="15" end="15"/>
                                            </p:txEl>
                                          </p:spTgt>
                                        </p:tgtEl>
                                        <p:attrNameLst>
                                          <p:attrName>style.visibility</p:attrName>
                                        </p:attrNameLst>
                                      </p:cBhvr>
                                      <p:to>
                                        <p:strVal val="visible"/>
                                      </p:to>
                                    </p:set>
                                    <p:animEffect transition="in" filter="fade">
                                      <p:cBhvr>
                                        <p:cTn id="22" dur="2000"/>
                                        <p:tgtEl>
                                          <p:spTgt spid="27750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74E00C51-269E-FB52-FD33-110F7FFF8538}"/>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Gravity vs. Pressure</a:t>
            </a:r>
          </a:p>
        </p:txBody>
      </p:sp>
      <p:sp>
        <p:nvSpPr>
          <p:cNvPr id="282627" name="Text Box 3">
            <a:extLst>
              <a:ext uri="{FF2B5EF4-FFF2-40B4-BE49-F238E27FC236}">
                <a16:creationId xmlns:a16="http://schemas.microsoft.com/office/drawing/2014/main" id="{C404E8D6-7269-E81D-422D-34E5A6217783}"/>
              </a:ext>
            </a:extLst>
          </p:cNvPr>
          <p:cNvSpPr txBox="1">
            <a:spLocks noChangeArrowheads="1"/>
          </p:cNvSpPr>
          <p:nvPr/>
        </p:nvSpPr>
        <p:spPr bwMode="auto">
          <a:xfrm>
            <a:off x="533400" y="854075"/>
            <a:ext cx="82296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baseline="0">
                <a:solidFill>
                  <a:srgbClr val="FF0000"/>
                </a:solidFill>
              </a:rPr>
              <a:t>hydrostatic equilibrium</a:t>
            </a:r>
          </a:p>
          <a:p>
            <a:pPr eaLnBrk="1" hangingPunct="1">
              <a:spcBef>
                <a:spcPct val="0"/>
              </a:spcBef>
              <a:buFontTx/>
              <a:buNone/>
            </a:pPr>
            <a:r>
              <a:rPr lang="en-US" altLang="en-US" sz="2000" b="1" i="1" baseline="0">
                <a:solidFill>
                  <a:srgbClr val="000000"/>
                </a:solidFill>
              </a:rPr>
              <a:t>     </a:t>
            </a:r>
            <a:r>
              <a:rPr lang="en-US" altLang="en-US" sz="2000" baseline="0">
                <a:solidFill>
                  <a:srgbClr val="000000"/>
                </a:solidFill>
              </a:rPr>
              <a:t>	     	 	</a:t>
            </a:r>
            <a:r>
              <a:rPr lang="en-US" altLang="en-US" sz="2400" baseline="0">
                <a:solidFill>
                  <a:srgbClr val="000000"/>
                </a:solidFill>
              </a:rPr>
              <a:t>dP/dr  =  – g(r) ρ(r) </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assuming constant density	          </a:t>
            </a:r>
            <a:r>
              <a:rPr lang="en-US" altLang="en-US" sz="2400" baseline="0">
                <a:solidFill>
                  <a:srgbClr val="000000"/>
                </a:solidFill>
              </a:rPr>
              <a:t>P</a:t>
            </a:r>
            <a:r>
              <a:rPr lang="en-US" altLang="en-US" sz="2400">
                <a:solidFill>
                  <a:srgbClr val="000000"/>
                </a:solidFill>
              </a:rPr>
              <a:t>c</a:t>
            </a:r>
            <a:r>
              <a:rPr lang="en-US" altLang="en-US" sz="2400" baseline="0">
                <a:solidFill>
                  <a:srgbClr val="000000"/>
                </a:solidFill>
              </a:rPr>
              <a:t>  =  3GM</a:t>
            </a:r>
            <a:r>
              <a:rPr lang="en-US" altLang="en-US" sz="2400" baseline="30000">
                <a:solidFill>
                  <a:srgbClr val="000000"/>
                </a:solidFill>
              </a:rPr>
              <a:t>2</a:t>
            </a:r>
            <a:r>
              <a:rPr lang="en-US" altLang="en-US" sz="2400" baseline="0">
                <a:solidFill>
                  <a:srgbClr val="000000"/>
                </a:solidFill>
              </a:rPr>
              <a:t> / 8πR</a:t>
            </a:r>
            <a:r>
              <a:rPr lang="en-US" altLang="en-US" sz="2400" baseline="30000">
                <a:solidFill>
                  <a:srgbClr val="000000"/>
                </a:solidFill>
              </a:rPr>
              <a:t>4</a:t>
            </a:r>
            <a:r>
              <a:rPr lang="en-US" altLang="en-US" sz="2000" baseline="30000">
                <a:solidFill>
                  <a:srgbClr val="000000"/>
                </a:solidFill>
              </a:rPr>
              <a:t>	</a:t>
            </a:r>
            <a:r>
              <a:rPr lang="en-US" altLang="en-US" sz="2000" baseline="0">
                <a:solidFill>
                  <a:srgbClr val="000000"/>
                </a:solidFill>
              </a:rPr>
              <a:t>lower limit</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	works for objects like the Moon which have nearly uniform density</a:t>
            </a:r>
          </a:p>
          <a:p>
            <a:pPr eaLnBrk="1" hangingPunct="1">
              <a:spcBef>
                <a:spcPct val="0"/>
              </a:spcBef>
              <a:buFontTx/>
              <a:buNone/>
            </a:pPr>
            <a:r>
              <a:rPr lang="en-US" altLang="en-US" sz="2000" baseline="0">
                <a:solidFill>
                  <a:srgbClr val="000000"/>
                </a:solidFill>
              </a:rPr>
              <a:t>	other bodies have </a:t>
            </a:r>
            <a:r>
              <a:rPr lang="en-US" altLang="en-US" sz="2400" baseline="0">
                <a:solidFill>
                  <a:srgbClr val="000000"/>
                </a:solidFill>
              </a:rPr>
              <a:t>ρ(r) </a:t>
            </a:r>
            <a:r>
              <a:rPr lang="en-US" altLang="en-US" sz="2000" baseline="0">
                <a:solidFill>
                  <a:srgbClr val="000000"/>
                </a:solidFill>
              </a:rPr>
              <a:t>increasing toward center, so P</a:t>
            </a:r>
            <a:r>
              <a:rPr lang="en-US" altLang="en-US" sz="2000">
                <a:solidFill>
                  <a:srgbClr val="000000"/>
                </a:solidFill>
              </a:rPr>
              <a:t>c</a:t>
            </a:r>
            <a:r>
              <a:rPr lang="en-US" altLang="en-US" sz="2000" baseline="0">
                <a:solidFill>
                  <a:srgbClr val="000000"/>
                </a:solidFill>
              </a:rPr>
              <a:t> higher</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accurate calculations require</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	</a:t>
            </a:r>
            <a:r>
              <a:rPr lang="en-US" altLang="en-US" sz="2000" b="1" baseline="0">
                <a:solidFill>
                  <a:srgbClr val="FF0000"/>
                </a:solidFill>
              </a:rPr>
              <a:t>composition</a:t>
            </a:r>
          </a:p>
          <a:p>
            <a:pPr eaLnBrk="1" hangingPunct="1">
              <a:spcBef>
                <a:spcPct val="0"/>
              </a:spcBef>
              <a:buFontTx/>
              <a:buNone/>
            </a:pPr>
            <a:r>
              <a:rPr lang="en-US" altLang="en-US" sz="2000" baseline="0">
                <a:solidFill>
                  <a:srgbClr val="000000"/>
                </a:solidFill>
              </a:rPr>
              <a:t>		mixing ratios and chemistry</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	</a:t>
            </a:r>
            <a:r>
              <a:rPr lang="en-US" altLang="en-US" sz="2000" b="1" baseline="0">
                <a:solidFill>
                  <a:srgbClr val="FF0000"/>
                </a:solidFill>
              </a:rPr>
              <a:t>equation of state </a:t>
            </a:r>
            <a:r>
              <a:rPr lang="en-US" altLang="en-US" sz="2000" baseline="0">
                <a:solidFill>
                  <a:srgbClr val="000000"/>
                </a:solidFill>
              </a:rPr>
              <a:t>(often quantum theory for gas giants)</a:t>
            </a:r>
          </a:p>
          <a:p>
            <a:pPr eaLnBrk="1" hangingPunct="1">
              <a:spcBef>
                <a:spcPct val="0"/>
              </a:spcBef>
              <a:buFontTx/>
              <a:buNone/>
            </a:pPr>
            <a:r>
              <a:rPr lang="en-US" altLang="en-US" sz="2000" baseline="0">
                <a:solidFill>
                  <a:srgbClr val="000000"/>
                </a:solidFill>
              </a:rPr>
              <a:t>		temperature structure</a:t>
            </a:r>
          </a:p>
          <a:p>
            <a:pPr eaLnBrk="1" hangingPunct="1">
              <a:spcBef>
                <a:spcPct val="0"/>
              </a:spcBef>
              <a:buFontTx/>
              <a:buNone/>
            </a:pPr>
            <a:r>
              <a:rPr lang="en-US" altLang="en-US" sz="2000" baseline="0">
                <a:solidFill>
                  <a:srgbClr val="000000"/>
                </a:solidFill>
              </a:rPr>
              <a:t>			internal heat sources</a:t>
            </a:r>
          </a:p>
          <a:p>
            <a:pPr eaLnBrk="1" hangingPunct="1">
              <a:spcBef>
                <a:spcPct val="0"/>
              </a:spcBef>
              <a:buFontTx/>
              <a:buNone/>
            </a:pPr>
            <a:r>
              <a:rPr lang="en-US" altLang="en-US" sz="2000" baseline="0">
                <a:solidFill>
                  <a:srgbClr val="000000"/>
                </a:solidFill>
              </a:rPr>
              <a:t>			heat transport</a:t>
            </a:r>
          </a:p>
          <a:p>
            <a:pPr eaLnBrk="1" hangingPunct="1">
              <a:spcBef>
                <a:spcPct val="0"/>
              </a:spcBef>
              <a:buFontTx/>
              <a:buNone/>
            </a:pPr>
            <a:r>
              <a:rPr lang="en-US" altLang="en-US" sz="2000" baseline="0">
                <a:solidFill>
                  <a:srgbClr val="000000"/>
                </a:solidFill>
              </a:rPr>
              <a:t>			heat loss mechanisms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2627">
                                            <p:txEl>
                                              <p:pRg st="0" end="0"/>
                                            </p:txEl>
                                          </p:spTgt>
                                        </p:tgtEl>
                                        <p:attrNameLst>
                                          <p:attrName>style.visibility</p:attrName>
                                        </p:attrNameLst>
                                      </p:cBhvr>
                                      <p:to>
                                        <p:strVal val="visible"/>
                                      </p:to>
                                    </p:set>
                                    <p:animEffect transition="in" filter="fade">
                                      <p:cBhvr>
                                        <p:cTn id="7" dur="2000"/>
                                        <p:tgtEl>
                                          <p:spTgt spid="28262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2627">
                                            <p:txEl>
                                              <p:pRg st="1" end="1"/>
                                            </p:txEl>
                                          </p:spTgt>
                                        </p:tgtEl>
                                        <p:attrNameLst>
                                          <p:attrName>style.visibility</p:attrName>
                                        </p:attrNameLst>
                                      </p:cBhvr>
                                      <p:to>
                                        <p:strVal val="visible"/>
                                      </p:to>
                                    </p:set>
                                    <p:animEffect transition="in" filter="fade">
                                      <p:cBhvr>
                                        <p:cTn id="10" dur="2000"/>
                                        <p:tgtEl>
                                          <p:spTgt spid="28262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2627">
                                            <p:txEl>
                                              <p:pRg st="3" end="3"/>
                                            </p:txEl>
                                          </p:spTgt>
                                        </p:tgtEl>
                                        <p:attrNameLst>
                                          <p:attrName>style.visibility</p:attrName>
                                        </p:attrNameLst>
                                      </p:cBhvr>
                                      <p:to>
                                        <p:strVal val="visible"/>
                                      </p:to>
                                    </p:set>
                                    <p:animEffect transition="in" filter="fade">
                                      <p:cBhvr>
                                        <p:cTn id="15" dur="2000"/>
                                        <p:tgtEl>
                                          <p:spTgt spid="282627">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2627">
                                            <p:txEl>
                                              <p:pRg st="5" end="5"/>
                                            </p:txEl>
                                          </p:spTgt>
                                        </p:tgtEl>
                                        <p:attrNameLst>
                                          <p:attrName>style.visibility</p:attrName>
                                        </p:attrNameLst>
                                      </p:cBhvr>
                                      <p:to>
                                        <p:strVal val="visible"/>
                                      </p:to>
                                    </p:set>
                                    <p:animEffect transition="in" filter="fade">
                                      <p:cBhvr>
                                        <p:cTn id="18" dur="2000"/>
                                        <p:tgtEl>
                                          <p:spTgt spid="282627">
                                            <p:txEl>
                                              <p:pRg st="5" end="5"/>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2627">
                                            <p:txEl>
                                              <p:pRg st="6" end="6"/>
                                            </p:txEl>
                                          </p:spTgt>
                                        </p:tgtEl>
                                        <p:attrNameLst>
                                          <p:attrName>style.visibility</p:attrName>
                                        </p:attrNameLst>
                                      </p:cBhvr>
                                      <p:to>
                                        <p:strVal val="visible"/>
                                      </p:to>
                                    </p:set>
                                    <p:animEffect transition="in" filter="fade">
                                      <p:cBhvr>
                                        <p:cTn id="21" dur="2000"/>
                                        <p:tgtEl>
                                          <p:spTgt spid="282627">
                                            <p:txEl>
                                              <p:pRg st="6" end="6"/>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82627">
                                            <p:txEl>
                                              <p:pRg st="8" end="8"/>
                                            </p:txEl>
                                          </p:spTgt>
                                        </p:tgtEl>
                                        <p:attrNameLst>
                                          <p:attrName>style.visibility</p:attrName>
                                        </p:attrNameLst>
                                      </p:cBhvr>
                                      <p:to>
                                        <p:strVal val="visible"/>
                                      </p:to>
                                    </p:set>
                                    <p:animEffect transition="in" filter="fade">
                                      <p:cBhvr>
                                        <p:cTn id="26" dur="2000"/>
                                        <p:tgtEl>
                                          <p:spTgt spid="282627">
                                            <p:txEl>
                                              <p:pRg st="8" end="8"/>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2627">
                                            <p:txEl>
                                              <p:pRg st="10" end="10"/>
                                            </p:txEl>
                                          </p:spTgt>
                                        </p:tgtEl>
                                        <p:attrNameLst>
                                          <p:attrName>style.visibility</p:attrName>
                                        </p:attrNameLst>
                                      </p:cBhvr>
                                      <p:to>
                                        <p:strVal val="visible"/>
                                      </p:to>
                                    </p:set>
                                    <p:animEffect transition="in" filter="fade">
                                      <p:cBhvr>
                                        <p:cTn id="29" dur="2000"/>
                                        <p:tgtEl>
                                          <p:spTgt spid="282627">
                                            <p:txEl>
                                              <p:pRg st="10" end="1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2627">
                                            <p:txEl>
                                              <p:pRg st="11" end="11"/>
                                            </p:txEl>
                                          </p:spTgt>
                                        </p:tgtEl>
                                        <p:attrNameLst>
                                          <p:attrName>style.visibility</p:attrName>
                                        </p:attrNameLst>
                                      </p:cBhvr>
                                      <p:to>
                                        <p:strVal val="visible"/>
                                      </p:to>
                                    </p:set>
                                    <p:animEffect transition="in" filter="fade">
                                      <p:cBhvr>
                                        <p:cTn id="32" dur="2000"/>
                                        <p:tgtEl>
                                          <p:spTgt spid="282627">
                                            <p:txEl>
                                              <p:pRg st="11" end="1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2627">
                                            <p:txEl>
                                              <p:pRg st="13" end="13"/>
                                            </p:txEl>
                                          </p:spTgt>
                                        </p:tgtEl>
                                        <p:attrNameLst>
                                          <p:attrName>style.visibility</p:attrName>
                                        </p:attrNameLst>
                                      </p:cBhvr>
                                      <p:to>
                                        <p:strVal val="visible"/>
                                      </p:to>
                                    </p:set>
                                    <p:animEffect transition="in" filter="fade">
                                      <p:cBhvr>
                                        <p:cTn id="37" dur="2000"/>
                                        <p:tgtEl>
                                          <p:spTgt spid="282627">
                                            <p:txEl>
                                              <p:pRg st="13" end="13"/>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2627">
                                            <p:txEl>
                                              <p:pRg st="14" end="14"/>
                                            </p:txEl>
                                          </p:spTgt>
                                        </p:tgtEl>
                                        <p:attrNameLst>
                                          <p:attrName>style.visibility</p:attrName>
                                        </p:attrNameLst>
                                      </p:cBhvr>
                                      <p:to>
                                        <p:strVal val="visible"/>
                                      </p:to>
                                    </p:set>
                                    <p:animEffect transition="in" filter="fade">
                                      <p:cBhvr>
                                        <p:cTn id="40" dur="2000"/>
                                        <p:tgtEl>
                                          <p:spTgt spid="282627">
                                            <p:txEl>
                                              <p:pRg st="14" end="14"/>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2627">
                                            <p:txEl>
                                              <p:pRg st="15" end="15"/>
                                            </p:txEl>
                                          </p:spTgt>
                                        </p:tgtEl>
                                        <p:attrNameLst>
                                          <p:attrName>style.visibility</p:attrName>
                                        </p:attrNameLst>
                                      </p:cBhvr>
                                      <p:to>
                                        <p:strVal val="visible"/>
                                      </p:to>
                                    </p:set>
                                    <p:animEffect transition="in" filter="fade">
                                      <p:cBhvr>
                                        <p:cTn id="43" dur="2000"/>
                                        <p:tgtEl>
                                          <p:spTgt spid="282627">
                                            <p:txEl>
                                              <p:pRg st="15" end="15"/>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2627">
                                            <p:txEl>
                                              <p:pRg st="16" end="16"/>
                                            </p:txEl>
                                          </p:spTgt>
                                        </p:tgtEl>
                                        <p:attrNameLst>
                                          <p:attrName>style.visibility</p:attrName>
                                        </p:attrNameLst>
                                      </p:cBhvr>
                                      <p:to>
                                        <p:strVal val="visible"/>
                                      </p:to>
                                    </p:set>
                                    <p:animEffect transition="in" filter="fade">
                                      <p:cBhvr>
                                        <p:cTn id="46" dur="2000"/>
                                        <p:tgtEl>
                                          <p:spTgt spid="282627">
                                            <p:txEl>
                                              <p:pRg st="16" end="16"/>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82627">
                                            <p:txEl>
                                              <p:pRg st="17" end="17"/>
                                            </p:txEl>
                                          </p:spTgt>
                                        </p:tgtEl>
                                        <p:attrNameLst>
                                          <p:attrName>style.visibility</p:attrName>
                                        </p:attrNameLst>
                                      </p:cBhvr>
                                      <p:to>
                                        <p:strVal val="visible"/>
                                      </p:to>
                                    </p:set>
                                    <p:animEffect transition="in" filter="fade">
                                      <p:cBhvr>
                                        <p:cTn id="49" dur="2000"/>
                                        <p:tgtEl>
                                          <p:spTgt spid="282627">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7"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DC3D40D1-7AC2-CA09-C55F-9289EB18400E}"/>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Equations of State</a:t>
            </a:r>
          </a:p>
        </p:txBody>
      </p:sp>
      <p:sp>
        <p:nvSpPr>
          <p:cNvPr id="294915" name="Text Box 3">
            <a:extLst>
              <a:ext uri="{FF2B5EF4-FFF2-40B4-BE49-F238E27FC236}">
                <a16:creationId xmlns:a16="http://schemas.microsoft.com/office/drawing/2014/main" id="{CBBD08DA-AF17-11F3-C9FA-8241710A96BA}"/>
              </a:ext>
            </a:extLst>
          </p:cNvPr>
          <p:cNvSpPr txBox="1">
            <a:spLocks noChangeArrowheads="1"/>
          </p:cNvSpPr>
          <p:nvPr/>
        </p:nvSpPr>
        <p:spPr bwMode="auto">
          <a:xfrm>
            <a:off x="228600" y="685800"/>
            <a:ext cx="87630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baseline="0" dirty="0">
                <a:solidFill>
                  <a:srgbClr val="FF0000"/>
                </a:solidFill>
              </a:rPr>
              <a:t>equation of state</a:t>
            </a:r>
          </a:p>
          <a:p>
            <a:pPr eaLnBrk="1" hangingPunct="1">
              <a:spcBef>
                <a:spcPct val="0"/>
              </a:spcBef>
              <a:buFontTx/>
              <a:buNone/>
            </a:pPr>
            <a:endParaRPr lang="en-US" altLang="en-US" sz="2000" b="1" baseline="0" dirty="0">
              <a:solidFill>
                <a:srgbClr val="FF0000"/>
              </a:solidFill>
            </a:endParaRPr>
          </a:p>
          <a:p>
            <a:pPr eaLnBrk="1" hangingPunct="1">
              <a:spcBef>
                <a:spcPct val="0"/>
              </a:spcBef>
              <a:buFontTx/>
              <a:buNone/>
            </a:pPr>
            <a:r>
              <a:rPr lang="en-US" altLang="en-US" sz="2000" baseline="0" dirty="0">
                <a:solidFill>
                  <a:srgbClr val="000000"/>
                </a:solidFill>
              </a:rPr>
              <a:t>	expression relating pressure (P), density (</a:t>
            </a:r>
            <a:r>
              <a:rPr lang="en-US" altLang="en-US" sz="2000" baseline="0" dirty="0" err="1">
                <a:solidFill>
                  <a:srgbClr val="000000"/>
                </a:solidFill>
              </a:rPr>
              <a:t>ρ</a:t>
            </a:r>
            <a:r>
              <a:rPr lang="en-US" altLang="en-US" sz="2000" baseline="0" dirty="0">
                <a:solidFill>
                  <a:srgbClr val="000000"/>
                </a:solidFill>
              </a:rPr>
              <a:t>), temperature (T), composition</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1. ideal gas		P  =  </a:t>
            </a:r>
            <a:r>
              <a:rPr lang="en-US" altLang="en-US" sz="2000" baseline="0" dirty="0" err="1">
                <a:solidFill>
                  <a:srgbClr val="00B050"/>
                </a:solidFill>
              </a:rPr>
              <a:t>ρ</a:t>
            </a:r>
            <a:r>
              <a:rPr lang="en-US" altLang="en-US" sz="2000" baseline="0" dirty="0">
                <a:solidFill>
                  <a:srgbClr val="000000"/>
                </a:solidFill>
              </a:rPr>
              <a:t> k T / </a:t>
            </a:r>
            <a:r>
              <a:rPr lang="en-US" altLang="en-US" sz="2000" baseline="0" dirty="0" err="1">
                <a:solidFill>
                  <a:srgbClr val="000000"/>
                </a:solidFill>
              </a:rPr>
              <a:t>μ</a:t>
            </a:r>
            <a:r>
              <a:rPr lang="en-US" altLang="en-US" sz="2000" baseline="0" dirty="0">
                <a:solidFill>
                  <a:srgbClr val="000000"/>
                </a:solidFill>
              </a:rPr>
              <a:t> m</a:t>
            </a:r>
          </a:p>
          <a:p>
            <a:pPr eaLnBrk="1" hangingPunct="1">
              <a:spcBef>
                <a:spcPct val="0"/>
              </a:spcBef>
              <a:buFontTx/>
              <a:buNone/>
            </a:pPr>
            <a:r>
              <a:rPr lang="en-US" altLang="en-US" sz="2000" baseline="0" dirty="0">
                <a:solidFill>
                  <a:srgbClr val="000000"/>
                </a:solidFill>
              </a:rPr>
              <a:t>				planetary atmospheres, stars</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2. electron degeneracy	P  =  0.049 (h</a:t>
            </a:r>
            <a:r>
              <a:rPr lang="en-US" altLang="en-US" sz="2000" baseline="30000" dirty="0">
                <a:solidFill>
                  <a:srgbClr val="000000"/>
                </a:solidFill>
              </a:rPr>
              <a:t>2 </a:t>
            </a:r>
            <a:r>
              <a:rPr lang="en-US" altLang="en-US" sz="2000" baseline="0" dirty="0">
                <a:solidFill>
                  <a:srgbClr val="000000"/>
                </a:solidFill>
              </a:rPr>
              <a:t>/ m</a:t>
            </a:r>
            <a:r>
              <a:rPr lang="en-US" altLang="en-US" sz="2000" dirty="0">
                <a:solidFill>
                  <a:srgbClr val="000000"/>
                </a:solidFill>
              </a:rPr>
              <a:t>e</a:t>
            </a:r>
            <a:r>
              <a:rPr lang="en-US" altLang="en-US" sz="2000" baseline="0" dirty="0">
                <a:solidFill>
                  <a:srgbClr val="000000"/>
                </a:solidFill>
              </a:rPr>
              <a:t>) (</a:t>
            </a:r>
            <a:r>
              <a:rPr lang="en-US" altLang="en-US" sz="2000" baseline="0" dirty="0" err="1">
                <a:solidFill>
                  <a:srgbClr val="000000"/>
                </a:solidFill>
              </a:rPr>
              <a:t>Z</a:t>
            </a:r>
            <a:r>
              <a:rPr lang="en-US" altLang="en-US" sz="2000" baseline="0" dirty="0" err="1">
                <a:solidFill>
                  <a:srgbClr val="00B050"/>
                </a:solidFill>
              </a:rPr>
              <a:t>ρ</a:t>
            </a:r>
            <a:r>
              <a:rPr lang="en-US" altLang="en-US" sz="2000" baseline="0" dirty="0">
                <a:solidFill>
                  <a:srgbClr val="000000"/>
                </a:solidFill>
              </a:rPr>
              <a:t> / Am</a:t>
            </a:r>
            <a:r>
              <a:rPr lang="en-US" altLang="en-US" sz="2000" dirty="0">
                <a:solidFill>
                  <a:srgbClr val="000000"/>
                </a:solidFill>
              </a:rPr>
              <a:t>p</a:t>
            </a:r>
            <a:r>
              <a:rPr lang="en-US" altLang="en-US" sz="2000" baseline="0" dirty="0">
                <a:solidFill>
                  <a:srgbClr val="000000"/>
                </a:solidFill>
              </a:rPr>
              <a:t>)</a:t>
            </a:r>
            <a:r>
              <a:rPr lang="en-US" altLang="en-US" sz="2000" baseline="30000" dirty="0">
                <a:solidFill>
                  <a:srgbClr val="000000"/>
                </a:solidFill>
              </a:rPr>
              <a:t>5/3</a:t>
            </a:r>
          </a:p>
          <a:p>
            <a:pPr eaLnBrk="1" hangingPunct="1">
              <a:spcBef>
                <a:spcPct val="0"/>
              </a:spcBef>
              <a:buFontTx/>
              <a:buNone/>
            </a:pPr>
            <a:r>
              <a:rPr lang="en-US" altLang="en-US" sz="2000" baseline="0" dirty="0">
                <a:solidFill>
                  <a:srgbClr val="000000"/>
                </a:solidFill>
              </a:rPr>
              <a:t>	    (non-</a:t>
            </a:r>
            <a:r>
              <a:rPr lang="en-US" altLang="en-US" sz="2000" baseline="0" dirty="0" err="1">
                <a:solidFill>
                  <a:srgbClr val="000000"/>
                </a:solidFill>
              </a:rPr>
              <a:t>relativisitic</a:t>
            </a:r>
            <a:r>
              <a:rPr lang="en-US" altLang="en-US" sz="2000" baseline="0" dirty="0">
                <a:solidFill>
                  <a:srgbClr val="000000"/>
                </a:solidFill>
              </a:rPr>
              <a:t>)	P independent of T</a:t>
            </a:r>
          </a:p>
          <a:p>
            <a:pPr eaLnBrk="1" hangingPunct="1">
              <a:spcBef>
                <a:spcPct val="0"/>
              </a:spcBef>
              <a:buFontTx/>
              <a:buNone/>
            </a:pPr>
            <a:r>
              <a:rPr lang="en-US" altLang="en-US" sz="2000" baseline="0" dirty="0">
                <a:solidFill>
                  <a:srgbClr val="000000"/>
                </a:solidFill>
              </a:rPr>
              <a:t>				normal white dwarfs, brown dwarfs, </a:t>
            </a:r>
            <a:r>
              <a:rPr lang="en-US" altLang="en-US" sz="2000" baseline="0" dirty="0">
                <a:solidFill>
                  <a:schemeClr val="accent2"/>
                </a:solidFill>
              </a:rPr>
              <a:t>Jupiter</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3. electron degeneracy	P  =  0.123   (</a:t>
            </a:r>
            <a:r>
              <a:rPr lang="en-US" altLang="en-US" sz="2000" baseline="0" dirty="0" err="1">
                <a:solidFill>
                  <a:srgbClr val="000000"/>
                </a:solidFill>
              </a:rPr>
              <a:t>hc</a:t>
            </a:r>
            <a:r>
              <a:rPr lang="en-US" altLang="en-US" sz="2000" baseline="0" dirty="0">
                <a:solidFill>
                  <a:srgbClr val="000000"/>
                </a:solidFill>
              </a:rPr>
              <a:t>)     (</a:t>
            </a:r>
            <a:r>
              <a:rPr lang="en-US" altLang="en-US" sz="2000" baseline="0" dirty="0" err="1">
                <a:solidFill>
                  <a:srgbClr val="000000"/>
                </a:solidFill>
              </a:rPr>
              <a:t>Z</a:t>
            </a:r>
            <a:r>
              <a:rPr lang="en-US" altLang="en-US" sz="2000" baseline="0" dirty="0" err="1">
                <a:solidFill>
                  <a:srgbClr val="00B050"/>
                </a:solidFill>
              </a:rPr>
              <a:t>ρ</a:t>
            </a:r>
            <a:r>
              <a:rPr lang="en-US" altLang="en-US" sz="2000" baseline="0" dirty="0">
                <a:solidFill>
                  <a:srgbClr val="000000"/>
                </a:solidFill>
              </a:rPr>
              <a:t> / Am</a:t>
            </a:r>
            <a:r>
              <a:rPr lang="en-US" altLang="en-US" sz="2000" dirty="0">
                <a:solidFill>
                  <a:srgbClr val="000000"/>
                </a:solidFill>
              </a:rPr>
              <a:t>p</a:t>
            </a:r>
            <a:r>
              <a:rPr lang="en-US" altLang="en-US" sz="2000" baseline="0" dirty="0">
                <a:solidFill>
                  <a:srgbClr val="000000"/>
                </a:solidFill>
              </a:rPr>
              <a:t>)</a:t>
            </a:r>
            <a:r>
              <a:rPr lang="en-US" altLang="en-US" sz="2000" baseline="30000" dirty="0">
                <a:solidFill>
                  <a:srgbClr val="000000"/>
                </a:solidFill>
              </a:rPr>
              <a:t>4/3</a:t>
            </a: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(relativistic)		P independent of T</a:t>
            </a:r>
          </a:p>
          <a:p>
            <a:pPr eaLnBrk="1" hangingPunct="1">
              <a:spcBef>
                <a:spcPct val="0"/>
              </a:spcBef>
              <a:buFontTx/>
              <a:buNone/>
            </a:pPr>
            <a:r>
              <a:rPr lang="en-US" altLang="en-US" sz="2000" baseline="0" dirty="0">
                <a:solidFill>
                  <a:srgbClr val="000000"/>
                </a:solidFill>
              </a:rPr>
              <a:t>				massive white dwarfs</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a:t>
            </a:r>
            <a:r>
              <a:rPr lang="en-US" altLang="en-US" sz="2000" baseline="0" dirty="0">
                <a:solidFill>
                  <a:schemeClr val="accent2"/>
                </a:solidFill>
              </a:rPr>
              <a:t>4. something else		P  =  complicated function!</a:t>
            </a:r>
          </a:p>
          <a:p>
            <a:pPr eaLnBrk="1" hangingPunct="1">
              <a:spcBef>
                <a:spcPct val="0"/>
              </a:spcBef>
              <a:buFontTx/>
              <a:buNone/>
            </a:pPr>
            <a:r>
              <a:rPr lang="en-US" altLang="en-US" sz="2000" baseline="0" dirty="0">
                <a:solidFill>
                  <a:schemeClr val="accent2"/>
                </a:solidFill>
              </a:rPr>
              <a:t>				messy planet interior	</a:t>
            </a:r>
          </a:p>
          <a:p>
            <a:pPr eaLnBrk="1" hangingPunct="1">
              <a:spcBef>
                <a:spcPct val="0"/>
              </a:spcBef>
              <a:buFontTx/>
              <a:buNone/>
            </a:pPr>
            <a:r>
              <a:rPr lang="en-US" altLang="en-US" sz="2000" baseline="0" dirty="0">
                <a:solidFill>
                  <a:schemeClr val="accent2"/>
                </a:solidFill>
              </a:rPr>
              <a:t>				phases, mixture chemistry</a:t>
            </a:r>
          </a:p>
          <a:p>
            <a:pPr eaLnBrk="1" hangingPunct="1">
              <a:spcBef>
                <a:spcPct val="0"/>
              </a:spcBef>
              <a:buFontTx/>
              <a:buNone/>
            </a:pPr>
            <a:r>
              <a:rPr lang="en-US" altLang="en-US" sz="2000" baseline="0" dirty="0">
                <a:solidFill>
                  <a:schemeClr val="accent2"/>
                </a:solidFill>
              </a:rPr>
              <a:t>		</a:t>
            </a:r>
          </a:p>
        </p:txBody>
      </p:sp>
      <p:sp>
        <p:nvSpPr>
          <p:cNvPr id="2" name="TextBox 1">
            <a:extLst>
              <a:ext uri="{FF2B5EF4-FFF2-40B4-BE49-F238E27FC236}">
                <a16:creationId xmlns:a16="http://schemas.microsoft.com/office/drawing/2014/main" id="{C7B3B4C8-BB70-8D5F-E5B4-C56B6EC20E8D}"/>
              </a:ext>
            </a:extLst>
          </p:cNvPr>
          <p:cNvSpPr txBox="1">
            <a:spLocks noChangeArrowheads="1"/>
          </p:cNvSpPr>
          <p:nvPr/>
        </p:nvSpPr>
        <p:spPr bwMode="auto">
          <a:xfrm>
            <a:off x="698500" y="6305490"/>
            <a:ext cx="77484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000000"/>
                </a:solidFill>
              </a:rPr>
              <a:t>Z = # protons      A = atomic mass     Z/A ~ 0.5 for most elements He to Fe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4915">
                                            <p:txEl>
                                              <p:pRg st="2" end="2"/>
                                            </p:txEl>
                                          </p:spTgt>
                                        </p:tgtEl>
                                        <p:attrNameLst>
                                          <p:attrName>style.visibility</p:attrName>
                                        </p:attrNameLst>
                                      </p:cBhvr>
                                      <p:to>
                                        <p:strVal val="visible"/>
                                      </p:to>
                                    </p:set>
                                    <p:animEffect transition="in" filter="fade">
                                      <p:cBhvr>
                                        <p:cTn id="7" dur="2000"/>
                                        <p:tgtEl>
                                          <p:spTgt spid="29491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4915">
                                            <p:txEl>
                                              <p:pRg st="4" end="4"/>
                                            </p:txEl>
                                          </p:spTgt>
                                        </p:tgtEl>
                                        <p:attrNameLst>
                                          <p:attrName>style.visibility</p:attrName>
                                        </p:attrNameLst>
                                      </p:cBhvr>
                                      <p:to>
                                        <p:strVal val="visible"/>
                                      </p:to>
                                    </p:set>
                                    <p:animEffect transition="in" filter="fade">
                                      <p:cBhvr>
                                        <p:cTn id="12" dur="2000"/>
                                        <p:tgtEl>
                                          <p:spTgt spid="294915">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94915">
                                            <p:txEl>
                                              <p:pRg st="5" end="5"/>
                                            </p:txEl>
                                          </p:spTgt>
                                        </p:tgtEl>
                                        <p:attrNameLst>
                                          <p:attrName>style.visibility</p:attrName>
                                        </p:attrNameLst>
                                      </p:cBhvr>
                                      <p:to>
                                        <p:strVal val="visible"/>
                                      </p:to>
                                    </p:set>
                                    <p:animEffect transition="in" filter="fade">
                                      <p:cBhvr>
                                        <p:cTn id="15" dur="2000"/>
                                        <p:tgtEl>
                                          <p:spTgt spid="294915">
                                            <p:txEl>
                                              <p:pRg st="5" end="5"/>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4915">
                                            <p:txEl>
                                              <p:pRg st="7" end="7"/>
                                            </p:txEl>
                                          </p:spTgt>
                                        </p:tgtEl>
                                        <p:attrNameLst>
                                          <p:attrName>style.visibility</p:attrName>
                                        </p:attrNameLst>
                                      </p:cBhvr>
                                      <p:to>
                                        <p:strVal val="visible"/>
                                      </p:to>
                                    </p:set>
                                    <p:animEffect transition="in" filter="fade">
                                      <p:cBhvr>
                                        <p:cTn id="20" dur="2000"/>
                                        <p:tgtEl>
                                          <p:spTgt spid="294915">
                                            <p:txEl>
                                              <p:pRg st="7" end="7"/>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4915">
                                            <p:txEl>
                                              <p:pRg st="8" end="8"/>
                                            </p:txEl>
                                          </p:spTgt>
                                        </p:tgtEl>
                                        <p:attrNameLst>
                                          <p:attrName>style.visibility</p:attrName>
                                        </p:attrNameLst>
                                      </p:cBhvr>
                                      <p:to>
                                        <p:strVal val="visible"/>
                                      </p:to>
                                    </p:set>
                                    <p:animEffect transition="in" filter="fade">
                                      <p:cBhvr>
                                        <p:cTn id="23" dur="2000"/>
                                        <p:tgtEl>
                                          <p:spTgt spid="294915">
                                            <p:txEl>
                                              <p:pRg st="8" end="8"/>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4915">
                                            <p:txEl>
                                              <p:pRg st="9" end="9"/>
                                            </p:txEl>
                                          </p:spTgt>
                                        </p:tgtEl>
                                        <p:attrNameLst>
                                          <p:attrName>style.visibility</p:attrName>
                                        </p:attrNameLst>
                                      </p:cBhvr>
                                      <p:to>
                                        <p:strVal val="visible"/>
                                      </p:to>
                                    </p:set>
                                    <p:animEffect transition="in" filter="fade">
                                      <p:cBhvr>
                                        <p:cTn id="26" dur="2000"/>
                                        <p:tgtEl>
                                          <p:spTgt spid="294915">
                                            <p:txEl>
                                              <p:pRg st="9" end="9"/>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20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94915">
                                            <p:txEl>
                                              <p:pRg st="11" end="11"/>
                                            </p:txEl>
                                          </p:spTgt>
                                        </p:tgtEl>
                                        <p:attrNameLst>
                                          <p:attrName>style.visibility</p:attrName>
                                        </p:attrNameLst>
                                      </p:cBhvr>
                                      <p:to>
                                        <p:strVal val="visible"/>
                                      </p:to>
                                    </p:set>
                                    <p:animEffect transition="in" filter="fade">
                                      <p:cBhvr>
                                        <p:cTn id="34" dur="2000"/>
                                        <p:tgtEl>
                                          <p:spTgt spid="294915">
                                            <p:txEl>
                                              <p:pRg st="11" end="11"/>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4915">
                                            <p:txEl>
                                              <p:pRg st="12" end="12"/>
                                            </p:txEl>
                                          </p:spTgt>
                                        </p:tgtEl>
                                        <p:attrNameLst>
                                          <p:attrName>style.visibility</p:attrName>
                                        </p:attrNameLst>
                                      </p:cBhvr>
                                      <p:to>
                                        <p:strVal val="visible"/>
                                      </p:to>
                                    </p:set>
                                    <p:animEffect transition="in" filter="fade">
                                      <p:cBhvr>
                                        <p:cTn id="37" dur="2000"/>
                                        <p:tgtEl>
                                          <p:spTgt spid="294915">
                                            <p:txEl>
                                              <p:pRg st="12" end="12"/>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4915">
                                            <p:txEl>
                                              <p:pRg st="13" end="13"/>
                                            </p:txEl>
                                          </p:spTgt>
                                        </p:tgtEl>
                                        <p:attrNameLst>
                                          <p:attrName>style.visibility</p:attrName>
                                        </p:attrNameLst>
                                      </p:cBhvr>
                                      <p:to>
                                        <p:strVal val="visible"/>
                                      </p:to>
                                    </p:set>
                                    <p:animEffect transition="in" filter="fade">
                                      <p:cBhvr>
                                        <p:cTn id="40" dur="2000"/>
                                        <p:tgtEl>
                                          <p:spTgt spid="294915">
                                            <p:txEl>
                                              <p:pRg st="13" end="1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94915">
                                            <p:txEl>
                                              <p:pRg st="15" end="15"/>
                                            </p:txEl>
                                          </p:spTgt>
                                        </p:tgtEl>
                                        <p:attrNameLst>
                                          <p:attrName>style.visibility</p:attrName>
                                        </p:attrNameLst>
                                      </p:cBhvr>
                                      <p:to>
                                        <p:strVal val="visible"/>
                                      </p:to>
                                    </p:set>
                                    <p:animEffect transition="in" filter="fade">
                                      <p:cBhvr>
                                        <p:cTn id="45" dur="2000"/>
                                        <p:tgtEl>
                                          <p:spTgt spid="294915">
                                            <p:txEl>
                                              <p:pRg st="15" end="15"/>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4915">
                                            <p:txEl>
                                              <p:pRg st="16" end="16"/>
                                            </p:txEl>
                                          </p:spTgt>
                                        </p:tgtEl>
                                        <p:attrNameLst>
                                          <p:attrName>style.visibility</p:attrName>
                                        </p:attrNameLst>
                                      </p:cBhvr>
                                      <p:to>
                                        <p:strVal val="visible"/>
                                      </p:to>
                                    </p:set>
                                    <p:animEffect transition="in" filter="fade">
                                      <p:cBhvr>
                                        <p:cTn id="48" dur="2000"/>
                                        <p:tgtEl>
                                          <p:spTgt spid="294915">
                                            <p:txEl>
                                              <p:pRg st="16" end="16"/>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94915">
                                            <p:txEl>
                                              <p:pRg st="17" end="17"/>
                                            </p:txEl>
                                          </p:spTgt>
                                        </p:tgtEl>
                                        <p:attrNameLst>
                                          <p:attrName>style.visibility</p:attrName>
                                        </p:attrNameLst>
                                      </p:cBhvr>
                                      <p:to>
                                        <p:strVal val="visible"/>
                                      </p:to>
                                    </p:set>
                                    <p:animEffect transition="in" filter="fade">
                                      <p:cBhvr>
                                        <p:cTn id="51" dur="2000"/>
                                        <p:tgtEl>
                                          <p:spTgt spid="294915">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5" grpId="0" uiExpand="1" build="p"/>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AF88477C-06FA-B110-BB59-5960DCC6802C}"/>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Earth’s Interior</a:t>
            </a:r>
          </a:p>
        </p:txBody>
      </p:sp>
      <p:sp>
        <p:nvSpPr>
          <p:cNvPr id="281603" name="Text Box 3">
            <a:extLst>
              <a:ext uri="{FF2B5EF4-FFF2-40B4-BE49-F238E27FC236}">
                <a16:creationId xmlns:a16="http://schemas.microsoft.com/office/drawing/2014/main" id="{FEA97939-1071-D2A8-D49B-CE8AE20DCA52}"/>
              </a:ext>
            </a:extLst>
          </p:cNvPr>
          <p:cNvSpPr txBox="1">
            <a:spLocks noChangeArrowheads="1"/>
          </p:cNvSpPr>
          <p:nvPr/>
        </p:nvSpPr>
        <p:spPr bwMode="auto">
          <a:xfrm>
            <a:off x="228600" y="1143000"/>
            <a:ext cx="86868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baseline="0">
                <a:solidFill>
                  <a:srgbClr val="FF0000"/>
                </a:solidFill>
              </a:rPr>
              <a:t>1.  thermal structure</a:t>
            </a:r>
            <a:r>
              <a:rPr lang="en-US" altLang="en-US" sz="2000" baseline="0">
                <a:solidFill>
                  <a:srgbClr val="000000"/>
                </a:solidFill>
              </a:rPr>
              <a:t> determines</a:t>
            </a:r>
          </a:p>
          <a:p>
            <a:pPr eaLnBrk="1" hangingPunct="1">
              <a:spcBef>
                <a:spcPct val="0"/>
              </a:spcBef>
              <a:buFontTx/>
              <a:buNone/>
            </a:pPr>
            <a:r>
              <a:rPr lang="en-US" altLang="en-US" sz="2000" baseline="0">
                <a:solidFill>
                  <a:srgbClr val="000000"/>
                </a:solidFill>
              </a:rPr>
              <a:t>	chemical structure</a:t>
            </a:r>
          </a:p>
          <a:p>
            <a:pPr eaLnBrk="1" hangingPunct="1">
              <a:spcBef>
                <a:spcPct val="0"/>
              </a:spcBef>
              <a:buFontTx/>
              <a:buNone/>
            </a:pPr>
            <a:r>
              <a:rPr lang="en-US" altLang="en-US" sz="2000" baseline="0">
                <a:solidFill>
                  <a:srgbClr val="000000"/>
                </a:solidFill>
              </a:rPr>
              <a:t>	surface structure and evolution</a:t>
            </a:r>
          </a:p>
          <a:p>
            <a:pPr eaLnBrk="1" hangingPunct="1">
              <a:spcBef>
                <a:spcPct val="0"/>
              </a:spcBef>
              <a:buFontTx/>
              <a:buNone/>
            </a:pPr>
            <a:r>
              <a:rPr lang="en-US" altLang="en-US" sz="2000" baseline="0">
                <a:solidFill>
                  <a:srgbClr val="000000"/>
                </a:solidFill>
              </a:rPr>
              <a:t>		mantle convection … mountain building, ocean formation,</a:t>
            </a:r>
          </a:p>
          <a:p>
            <a:pPr eaLnBrk="1" hangingPunct="1">
              <a:spcBef>
                <a:spcPct val="0"/>
              </a:spcBef>
              <a:buFontTx/>
              <a:buNone/>
            </a:pPr>
            <a:r>
              <a:rPr lang="en-US" altLang="en-US" sz="2000" baseline="0">
                <a:solidFill>
                  <a:srgbClr val="000000"/>
                </a:solidFill>
              </a:rPr>
              <a:t>				       short-term earthquakes, volcanism</a:t>
            </a:r>
          </a:p>
          <a:p>
            <a:pPr eaLnBrk="1" hangingPunct="1">
              <a:spcBef>
                <a:spcPct val="0"/>
              </a:spcBef>
              <a:buFontTx/>
              <a:buNone/>
            </a:pPr>
            <a:r>
              <a:rPr lang="en-US" altLang="en-US" sz="2000" baseline="0">
                <a:solidFill>
                  <a:srgbClr val="000000"/>
                </a:solidFill>
              </a:rPr>
              <a:t>	convection in fluid core maintains the magnetic field</a:t>
            </a:r>
          </a:p>
          <a:p>
            <a:pPr eaLnBrk="1" hangingPunct="1">
              <a:spcBef>
                <a:spcPct val="0"/>
              </a:spcBef>
              <a:buFontTx/>
              <a:buNone/>
            </a:pPr>
            <a:r>
              <a:rPr lang="en-US" altLang="en-US" sz="2000" baseline="0">
                <a:solidFill>
                  <a:srgbClr val="000000"/>
                </a:solidFill>
              </a:rPr>
              <a:t>		cosmic radiation shield … preserves navigation, communication</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1" baseline="0">
                <a:solidFill>
                  <a:srgbClr val="FF0000"/>
                </a:solidFill>
              </a:rPr>
              <a:t>2.  geoid map</a:t>
            </a:r>
            <a:r>
              <a:rPr lang="en-US" altLang="en-US" sz="2000" b="1" i="1" baseline="0">
                <a:solidFill>
                  <a:srgbClr val="000000"/>
                </a:solidFill>
              </a:rPr>
              <a:t> </a:t>
            </a:r>
            <a:r>
              <a:rPr lang="en-US" altLang="en-US" sz="2000" baseline="0">
                <a:solidFill>
                  <a:srgbClr val="000000"/>
                </a:solidFill>
              </a:rPr>
              <a:t>shows</a:t>
            </a:r>
          </a:p>
          <a:p>
            <a:pPr eaLnBrk="1" hangingPunct="1">
              <a:spcBef>
                <a:spcPct val="0"/>
              </a:spcBef>
              <a:buFontTx/>
              <a:buNone/>
            </a:pPr>
            <a:r>
              <a:rPr lang="en-US" altLang="en-US" sz="2000" b="1" i="1" baseline="0">
                <a:solidFill>
                  <a:srgbClr val="000000"/>
                </a:solidFill>
              </a:rPr>
              <a:t>	</a:t>
            </a:r>
            <a:r>
              <a:rPr lang="en-US" altLang="en-US" sz="2000" baseline="0">
                <a:solidFill>
                  <a:srgbClr val="000000"/>
                </a:solidFill>
              </a:rPr>
              <a:t>elevations/depressions relative to surface of equal gravitational potential</a:t>
            </a:r>
          </a:p>
          <a:p>
            <a:pPr eaLnBrk="1" hangingPunct="1">
              <a:spcBef>
                <a:spcPct val="0"/>
              </a:spcBef>
              <a:buFontTx/>
              <a:buNone/>
            </a:pPr>
            <a:r>
              <a:rPr lang="en-US" altLang="en-US" sz="2000" baseline="0">
                <a:solidFill>
                  <a:srgbClr val="000000"/>
                </a:solidFill>
              </a:rPr>
              <a:t>	surface features vs. geoid reveals how “soft” mantle is</a:t>
            </a:r>
            <a:endParaRPr lang="en-US" altLang="en-US" sz="2000" b="1" i="1" baseline="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1603">
                                            <p:txEl>
                                              <p:pRg st="0" end="0"/>
                                            </p:txEl>
                                          </p:spTgt>
                                        </p:tgtEl>
                                        <p:attrNameLst>
                                          <p:attrName>style.visibility</p:attrName>
                                        </p:attrNameLst>
                                      </p:cBhvr>
                                      <p:to>
                                        <p:strVal val="visible"/>
                                      </p:to>
                                    </p:set>
                                    <p:animEffect transition="in" filter="fade">
                                      <p:cBhvr>
                                        <p:cTn id="7" dur="2000"/>
                                        <p:tgtEl>
                                          <p:spTgt spid="281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1603">
                                            <p:txEl>
                                              <p:pRg st="1" end="1"/>
                                            </p:txEl>
                                          </p:spTgt>
                                        </p:tgtEl>
                                        <p:attrNameLst>
                                          <p:attrName>style.visibility</p:attrName>
                                        </p:attrNameLst>
                                      </p:cBhvr>
                                      <p:to>
                                        <p:strVal val="visible"/>
                                      </p:to>
                                    </p:set>
                                    <p:animEffect transition="in" filter="fade">
                                      <p:cBhvr>
                                        <p:cTn id="12" dur="2000"/>
                                        <p:tgtEl>
                                          <p:spTgt spid="2816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1603">
                                            <p:txEl>
                                              <p:pRg st="2" end="2"/>
                                            </p:txEl>
                                          </p:spTgt>
                                        </p:tgtEl>
                                        <p:attrNameLst>
                                          <p:attrName>style.visibility</p:attrName>
                                        </p:attrNameLst>
                                      </p:cBhvr>
                                      <p:to>
                                        <p:strVal val="visible"/>
                                      </p:to>
                                    </p:set>
                                    <p:animEffect transition="in" filter="fade">
                                      <p:cBhvr>
                                        <p:cTn id="17" dur="2000"/>
                                        <p:tgtEl>
                                          <p:spTgt spid="28160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81603">
                                            <p:txEl>
                                              <p:pRg st="3" end="3"/>
                                            </p:txEl>
                                          </p:spTgt>
                                        </p:tgtEl>
                                        <p:attrNameLst>
                                          <p:attrName>style.visibility</p:attrName>
                                        </p:attrNameLst>
                                      </p:cBhvr>
                                      <p:to>
                                        <p:strVal val="visible"/>
                                      </p:to>
                                    </p:set>
                                    <p:animEffect transition="in" filter="fade">
                                      <p:cBhvr>
                                        <p:cTn id="20" dur="2000"/>
                                        <p:tgtEl>
                                          <p:spTgt spid="28160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1603">
                                            <p:txEl>
                                              <p:pRg st="4" end="4"/>
                                            </p:txEl>
                                          </p:spTgt>
                                        </p:tgtEl>
                                        <p:attrNameLst>
                                          <p:attrName>style.visibility</p:attrName>
                                        </p:attrNameLst>
                                      </p:cBhvr>
                                      <p:to>
                                        <p:strVal val="visible"/>
                                      </p:to>
                                    </p:set>
                                    <p:animEffect transition="in" filter="fade">
                                      <p:cBhvr>
                                        <p:cTn id="23" dur="2000"/>
                                        <p:tgtEl>
                                          <p:spTgt spid="281603">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81603">
                                            <p:txEl>
                                              <p:pRg st="5" end="5"/>
                                            </p:txEl>
                                          </p:spTgt>
                                        </p:tgtEl>
                                        <p:attrNameLst>
                                          <p:attrName>style.visibility</p:attrName>
                                        </p:attrNameLst>
                                      </p:cBhvr>
                                      <p:to>
                                        <p:strVal val="visible"/>
                                      </p:to>
                                    </p:set>
                                    <p:animEffect transition="in" filter="fade">
                                      <p:cBhvr>
                                        <p:cTn id="28" dur="2000"/>
                                        <p:tgtEl>
                                          <p:spTgt spid="28160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1603">
                                            <p:txEl>
                                              <p:pRg st="6" end="6"/>
                                            </p:txEl>
                                          </p:spTgt>
                                        </p:tgtEl>
                                        <p:attrNameLst>
                                          <p:attrName>style.visibility</p:attrName>
                                        </p:attrNameLst>
                                      </p:cBhvr>
                                      <p:to>
                                        <p:strVal val="visible"/>
                                      </p:to>
                                    </p:set>
                                    <p:animEffect transition="in" filter="fade">
                                      <p:cBhvr>
                                        <p:cTn id="31" dur="2000"/>
                                        <p:tgtEl>
                                          <p:spTgt spid="281603">
                                            <p:txEl>
                                              <p:pRg st="6" end="6"/>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81603">
                                            <p:txEl>
                                              <p:pRg st="8" end="8"/>
                                            </p:txEl>
                                          </p:spTgt>
                                        </p:tgtEl>
                                        <p:attrNameLst>
                                          <p:attrName>style.visibility</p:attrName>
                                        </p:attrNameLst>
                                      </p:cBhvr>
                                      <p:to>
                                        <p:strVal val="visible"/>
                                      </p:to>
                                    </p:set>
                                    <p:animEffect transition="in" filter="fade">
                                      <p:cBhvr>
                                        <p:cTn id="36" dur="2000"/>
                                        <p:tgtEl>
                                          <p:spTgt spid="281603">
                                            <p:txEl>
                                              <p:pRg st="8" end="8"/>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1603">
                                            <p:txEl>
                                              <p:pRg st="9" end="9"/>
                                            </p:txEl>
                                          </p:spTgt>
                                        </p:tgtEl>
                                        <p:attrNameLst>
                                          <p:attrName>style.visibility</p:attrName>
                                        </p:attrNameLst>
                                      </p:cBhvr>
                                      <p:to>
                                        <p:strVal val="visible"/>
                                      </p:to>
                                    </p:set>
                                    <p:animEffect transition="in" filter="fade">
                                      <p:cBhvr>
                                        <p:cTn id="41" dur="2000"/>
                                        <p:tgtEl>
                                          <p:spTgt spid="281603">
                                            <p:txEl>
                                              <p:pRg st="9" end="9"/>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81603">
                                            <p:txEl>
                                              <p:pRg st="10" end="10"/>
                                            </p:txEl>
                                          </p:spTgt>
                                        </p:tgtEl>
                                        <p:attrNameLst>
                                          <p:attrName>style.visibility</p:attrName>
                                        </p:attrNameLst>
                                      </p:cBhvr>
                                      <p:to>
                                        <p:strVal val="visible"/>
                                      </p:to>
                                    </p:set>
                                    <p:animEffect transition="in" filter="fade">
                                      <p:cBhvr>
                                        <p:cTn id="46" dur="2000"/>
                                        <p:tgtEl>
                                          <p:spTgt spid="28160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72FFBB02-283E-45F6-5D9B-F45E37CF97D8}"/>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Earth’s Geoid</a:t>
            </a:r>
          </a:p>
        </p:txBody>
      </p:sp>
      <p:sp>
        <p:nvSpPr>
          <p:cNvPr id="295939" name="Text Box 3">
            <a:extLst>
              <a:ext uri="{FF2B5EF4-FFF2-40B4-BE49-F238E27FC236}">
                <a16:creationId xmlns:a16="http://schemas.microsoft.com/office/drawing/2014/main" id="{056EA11B-E18B-D897-CEEC-409CACA93500}"/>
              </a:ext>
            </a:extLst>
          </p:cNvPr>
          <p:cNvSpPr txBox="1">
            <a:spLocks noChangeArrowheads="1"/>
          </p:cNvSpPr>
          <p:nvPr/>
        </p:nvSpPr>
        <p:spPr bwMode="auto">
          <a:xfrm>
            <a:off x="76200" y="5411788"/>
            <a:ext cx="8991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i="1" baseline="0" dirty="0">
                <a:solidFill>
                  <a:srgbClr val="000000"/>
                </a:solidFill>
              </a:rPr>
              <a:t> from –100 m (purple = less) to +85 m (red = more) gravity</a:t>
            </a:r>
          </a:p>
          <a:p>
            <a:pPr eaLnBrk="1" hangingPunct="1">
              <a:spcBef>
                <a:spcPct val="0"/>
              </a:spcBef>
              <a:buFontTx/>
              <a:buNone/>
            </a:pPr>
            <a:endParaRPr lang="en-US" altLang="en-US" sz="800" baseline="0" dirty="0">
              <a:solidFill>
                <a:srgbClr val="000000"/>
              </a:solidFill>
            </a:endParaRPr>
          </a:p>
          <a:p>
            <a:pPr eaLnBrk="1" hangingPunct="1">
              <a:spcBef>
                <a:spcPct val="0"/>
              </a:spcBef>
              <a:buFontTx/>
              <a:buNone/>
            </a:pPr>
            <a:r>
              <a:rPr lang="en-US" altLang="en-US" sz="2000" baseline="0" dirty="0">
                <a:solidFill>
                  <a:srgbClr val="000000"/>
                </a:solidFill>
              </a:rPr>
              <a:t>mantle sinks/depressions		India, Hudson Bay, Antarctic/Pacific, subd zones</a:t>
            </a:r>
          </a:p>
          <a:p>
            <a:pPr eaLnBrk="1" hangingPunct="1">
              <a:spcBef>
                <a:spcPct val="0"/>
              </a:spcBef>
              <a:buFontTx/>
              <a:buNone/>
            </a:pPr>
            <a:r>
              <a:rPr lang="en-US" altLang="en-US" sz="2000" baseline="0" dirty="0">
                <a:solidFill>
                  <a:srgbClr val="000000"/>
                </a:solidFill>
              </a:rPr>
              <a:t>mantle upwellings/plumes		New Guinea, Icelandic ridge, Yellowstone hotspot</a:t>
            </a:r>
          </a:p>
          <a:p>
            <a:pPr eaLnBrk="1" hangingPunct="1">
              <a:spcBef>
                <a:spcPct val="0"/>
              </a:spcBef>
              <a:buFontTx/>
              <a:buNone/>
            </a:pPr>
            <a:r>
              <a:rPr lang="en-US" altLang="en-US" sz="2000" baseline="0" dirty="0">
                <a:solidFill>
                  <a:srgbClr val="FF0000"/>
                </a:solidFill>
              </a:rPr>
              <a:t>		Earth has minimal match between continents and geoid</a:t>
            </a:r>
          </a:p>
        </p:txBody>
      </p:sp>
      <p:pic>
        <p:nvPicPr>
          <p:cNvPr id="68611" name="Picture 4" descr="earth">
            <a:extLst>
              <a:ext uri="{FF2B5EF4-FFF2-40B4-BE49-F238E27FC236}">
                <a16:creationId xmlns:a16="http://schemas.microsoft.com/office/drawing/2014/main" id="{D1A09000-7874-70FE-60E3-8B88A9450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762000"/>
            <a:ext cx="906780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umpy_earth_2.jpg">
            <a:extLst>
              <a:ext uri="{FF2B5EF4-FFF2-40B4-BE49-F238E27FC236}">
                <a16:creationId xmlns:a16="http://schemas.microsoft.com/office/drawing/2014/main" id="{73C6D897-8A35-DEDF-ABC4-079DE8B092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92638" y="762000"/>
            <a:ext cx="455453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95939">
                                            <p:txEl>
                                              <p:pRg st="0" end="0"/>
                                            </p:txEl>
                                          </p:spTgt>
                                        </p:tgtEl>
                                        <p:attrNameLst>
                                          <p:attrName>style.visibility</p:attrName>
                                        </p:attrNameLst>
                                      </p:cBhvr>
                                      <p:to>
                                        <p:strVal val="visible"/>
                                      </p:to>
                                    </p:set>
                                    <p:animEffect transition="in" filter="fade">
                                      <p:cBhvr>
                                        <p:cTn id="7" dur="2000"/>
                                        <p:tgtEl>
                                          <p:spTgt spid="295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95939">
                                            <p:txEl>
                                              <p:pRg st="2" end="2"/>
                                            </p:txEl>
                                          </p:spTgt>
                                        </p:tgtEl>
                                        <p:attrNameLst>
                                          <p:attrName>style.visibility</p:attrName>
                                        </p:attrNameLst>
                                      </p:cBhvr>
                                      <p:to>
                                        <p:strVal val="visible"/>
                                      </p:to>
                                    </p:set>
                                    <p:animEffect transition="in" filter="fade">
                                      <p:cBhvr>
                                        <p:cTn id="12" dur="2000"/>
                                        <p:tgtEl>
                                          <p:spTgt spid="29593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95939">
                                            <p:txEl>
                                              <p:pRg st="3" end="3"/>
                                            </p:txEl>
                                          </p:spTgt>
                                        </p:tgtEl>
                                        <p:attrNameLst>
                                          <p:attrName>style.visibility</p:attrName>
                                        </p:attrNameLst>
                                      </p:cBhvr>
                                      <p:to>
                                        <p:strVal val="visible"/>
                                      </p:to>
                                    </p:set>
                                    <p:animEffect transition="in" filter="fade">
                                      <p:cBhvr>
                                        <p:cTn id="17" dur="2000"/>
                                        <p:tgtEl>
                                          <p:spTgt spid="29593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95939">
                                            <p:txEl>
                                              <p:pRg st="4" end="4"/>
                                            </p:txEl>
                                          </p:spTgt>
                                        </p:tgtEl>
                                        <p:attrNameLst>
                                          <p:attrName>style.visibility</p:attrName>
                                        </p:attrNameLst>
                                      </p:cBhvr>
                                      <p:to>
                                        <p:strVal val="visible"/>
                                      </p:to>
                                    </p:set>
                                    <p:animEffect transition="in" filter="fade">
                                      <p:cBhvr>
                                        <p:cTn id="22" dur="2000"/>
                                        <p:tgtEl>
                                          <p:spTgt spid="29593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FBE2812C-B9B6-DE42-AA0C-1EDC3A6761B9}"/>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Earth’s Interior</a:t>
            </a:r>
          </a:p>
        </p:txBody>
      </p:sp>
      <p:sp>
        <p:nvSpPr>
          <p:cNvPr id="281603" name="Text Box 3">
            <a:extLst>
              <a:ext uri="{FF2B5EF4-FFF2-40B4-BE49-F238E27FC236}">
                <a16:creationId xmlns:a16="http://schemas.microsoft.com/office/drawing/2014/main" id="{4BD3178F-2464-9062-FEB6-BAE6BA126BA7}"/>
              </a:ext>
            </a:extLst>
          </p:cNvPr>
          <p:cNvSpPr txBox="1">
            <a:spLocks noChangeArrowheads="1"/>
          </p:cNvSpPr>
          <p:nvPr/>
        </p:nvSpPr>
        <p:spPr bwMode="auto">
          <a:xfrm>
            <a:off x="228600" y="1143000"/>
            <a:ext cx="8686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baseline="0">
                <a:solidFill>
                  <a:srgbClr val="FF0000"/>
                </a:solidFill>
              </a:rPr>
              <a:t>1.  thermal structure</a:t>
            </a:r>
            <a:r>
              <a:rPr lang="en-US" altLang="en-US" sz="2000" baseline="0">
                <a:solidFill>
                  <a:srgbClr val="000000"/>
                </a:solidFill>
              </a:rPr>
              <a:t> determines</a:t>
            </a:r>
          </a:p>
          <a:p>
            <a:pPr eaLnBrk="1" hangingPunct="1">
              <a:spcBef>
                <a:spcPct val="0"/>
              </a:spcBef>
              <a:buFontTx/>
              <a:buNone/>
            </a:pPr>
            <a:r>
              <a:rPr lang="en-US" altLang="en-US" sz="2000" baseline="0">
                <a:solidFill>
                  <a:srgbClr val="000000"/>
                </a:solidFill>
              </a:rPr>
              <a:t>	chemical structure</a:t>
            </a:r>
          </a:p>
          <a:p>
            <a:pPr eaLnBrk="1" hangingPunct="1">
              <a:spcBef>
                <a:spcPct val="0"/>
              </a:spcBef>
              <a:buFontTx/>
              <a:buNone/>
            </a:pPr>
            <a:r>
              <a:rPr lang="en-US" altLang="en-US" sz="2000" baseline="0">
                <a:solidFill>
                  <a:srgbClr val="000000"/>
                </a:solidFill>
              </a:rPr>
              <a:t>	surface structure and evolution</a:t>
            </a:r>
          </a:p>
          <a:p>
            <a:pPr eaLnBrk="1" hangingPunct="1">
              <a:spcBef>
                <a:spcPct val="0"/>
              </a:spcBef>
              <a:buFontTx/>
              <a:buNone/>
            </a:pPr>
            <a:r>
              <a:rPr lang="en-US" altLang="en-US" sz="2000" baseline="0">
                <a:solidFill>
                  <a:srgbClr val="000000"/>
                </a:solidFill>
              </a:rPr>
              <a:t>		mantle convection … mountain building, ocean formation,</a:t>
            </a:r>
          </a:p>
          <a:p>
            <a:pPr eaLnBrk="1" hangingPunct="1">
              <a:spcBef>
                <a:spcPct val="0"/>
              </a:spcBef>
              <a:buFontTx/>
              <a:buNone/>
            </a:pPr>
            <a:r>
              <a:rPr lang="en-US" altLang="en-US" sz="2000" baseline="0">
                <a:solidFill>
                  <a:srgbClr val="000000"/>
                </a:solidFill>
              </a:rPr>
              <a:t>				       short-term earthquakes, volcanism</a:t>
            </a:r>
          </a:p>
          <a:p>
            <a:pPr eaLnBrk="1" hangingPunct="1">
              <a:spcBef>
                <a:spcPct val="0"/>
              </a:spcBef>
              <a:buFontTx/>
              <a:buNone/>
            </a:pPr>
            <a:r>
              <a:rPr lang="en-US" altLang="en-US" sz="2000" baseline="0">
                <a:solidFill>
                  <a:srgbClr val="000000"/>
                </a:solidFill>
              </a:rPr>
              <a:t>	convection in fluid core maintains the magnetic field</a:t>
            </a:r>
          </a:p>
          <a:p>
            <a:pPr eaLnBrk="1" hangingPunct="1">
              <a:spcBef>
                <a:spcPct val="0"/>
              </a:spcBef>
              <a:buFontTx/>
              <a:buNone/>
            </a:pPr>
            <a:r>
              <a:rPr lang="en-US" altLang="en-US" sz="2000" baseline="0">
                <a:solidFill>
                  <a:srgbClr val="000000"/>
                </a:solidFill>
              </a:rPr>
              <a:t>		cosmic radiation shield … preserves navigation, communication</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1" baseline="0">
                <a:solidFill>
                  <a:srgbClr val="FF0000"/>
                </a:solidFill>
              </a:rPr>
              <a:t>2.  geoid map</a:t>
            </a:r>
            <a:r>
              <a:rPr lang="en-US" altLang="en-US" sz="2000" b="1" i="1" baseline="0">
                <a:solidFill>
                  <a:srgbClr val="000000"/>
                </a:solidFill>
              </a:rPr>
              <a:t> </a:t>
            </a:r>
            <a:r>
              <a:rPr lang="en-US" altLang="en-US" sz="2000" baseline="0">
                <a:solidFill>
                  <a:srgbClr val="000000"/>
                </a:solidFill>
              </a:rPr>
              <a:t>shows</a:t>
            </a:r>
          </a:p>
          <a:p>
            <a:pPr eaLnBrk="1" hangingPunct="1">
              <a:spcBef>
                <a:spcPct val="0"/>
              </a:spcBef>
              <a:buFontTx/>
              <a:buNone/>
            </a:pPr>
            <a:r>
              <a:rPr lang="en-US" altLang="en-US" sz="2000" b="1" i="1" baseline="0">
                <a:solidFill>
                  <a:srgbClr val="000000"/>
                </a:solidFill>
              </a:rPr>
              <a:t>	</a:t>
            </a:r>
            <a:r>
              <a:rPr lang="en-US" altLang="en-US" sz="2000" baseline="0">
                <a:solidFill>
                  <a:srgbClr val="000000"/>
                </a:solidFill>
              </a:rPr>
              <a:t>elevations/depressions relative to surface of equal gravitational potential</a:t>
            </a:r>
          </a:p>
          <a:p>
            <a:pPr eaLnBrk="1" hangingPunct="1">
              <a:spcBef>
                <a:spcPct val="0"/>
              </a:spcBef>
              <a:buFontTx/>
              <a:buNone/>
            </a:pPr>
            <a:r>
              <a:rPr lang="en-US" altLang="en-US" sz="2000" baseline="0">
                <a:solidFill>
                  <a:srgbClr val="000000"/>
                </a:solidFill>
              </a:rPr>
              <a:t>	surface features vs. geoid reveals how “soft” mantle is</a:t>
            </a:r>
            <a:endParaRPr lang="en-US" altLang="en-US" sz="2000" b="1" i="1" baseline="0">
              <a:solidFill>
                <a:srgbClr val="000000"/>
              </a:solidFill>
            </a:endParaRPr>
          </a:p>
          <a:p>
            <a:pPr eaLnBrk="1" hangingPunct="1">
              <a:spcBef>
                <a:spcPct val="0"/>
              </a:spcBef>
              <a:buFontTx/>
              <a:buNone/>
            </a:pPr>
            <a:r>
              <a:rPr lang="en-US" altLang="en-US" sz="2000" baseline="0">
                <a:solidFill>
                  <a:srgbClr val="000000"/>
                </a:solidFill>
              </a:rPr>
              <a:t>		</a:t>
            </a:r>
            <a:r>
              <a:rPr lang="en-US" altLang="en-US" sz="2000" baseline="0">
                <a:solidFill>
                  <a:srgbClr val="FF0000"/>
                </a:solidFill>
              </a:rPr>
              <a:t>Earth has minimal match between continents and geoid</a:t>
            </a:r>
          </a:p>
          <a:p>
            <a:pPr eaLnBrk="1" hangingPunct="1">
              <a:spcBef>
                <a:spcPct val="0"/>
              </a:spcBef>
              <a:buFontTx/>
              <a:buNone/>
            </a:pPr>
            <a:endParaRPr lang="en-US" altLang="en-US" sz="2000" b="1" baseline="0">
              <a:solidFill>
                <a:srgbClr val="FF0000"/>
              </a:solidFill>
            </a:endParaRPr>
          </a:p>
          <a:p>
            <a:pPr eaLnBrk="1" hangingPunct="1">
              <a:spcBef>
                <a:spcPct val="0"/>
              </a:spcBef>
              <a:buFontTx/>
              <a:buNone/>
            </a:pPr>
            <a:r>
              <a:rPr lang="en-US" altLang="en-US" sz="2000" b="1" baseline="0">
                <a:solidFill>
                  <a:srgbClr val="FF0000"/>
                </a:solidFill>
              </a:rPr>
              <a:t>3.  paleomagnetic records</a:t>
            </a:r>
            <a:r>
              <a:rPr lang="en-US" altLang="en-US" sz="2000" baseline="0">
                <a:solidFill>
                  <a:srgbClr val="000000"/>
                </a:solidFill>
              </a:rPr>
              <a:t> indicate</a:t>
            </a:r>
          </a:p>
          <a:p>
            <a:pPr eaLnBrk="1" hangingPunct="1">
              <a:spcBef>
                <a:spcPct val="0"/>
              </a:spcBef>
              <a:buFontTx/>
              <a:buNone/>
            </a:pPr>
            <a:r>
              <a:rPr lang="en-US" altLang="en-US" sz="2000" baseline="0">
                <a:solidFill>
                  <a:srgbClr val="000000"/>
                </a:solidFill>
              </a:rPr>
              <a:t>	magnetic field has existed for at least 3.0 Gyr</a:t>
            </a:r>
          </a:p>
          <a:p>
            <a:pPr eaLnBrk="1" hangingPunct="1">
              <a:spcBef>
                <a:spcPct val="0"/>
              </a:spcBef>
              <a:buFontTx/>
              <a:buNone/>
            </a:pPr>
            <a:r>
              <a:rPr lang="en-US" altLang="en-US" sz="2000" baseline="0">
                <a:solidFill>
                  <a:srgbClr val="000000"/>
                </a:solidFill>
              </a:rPr>
              <a:t>	polarity reversals common, averaging every 200,000 yr</a:t>
            </a:r>
          </a:p>
          <a:p>
            <a:pPr eaLnBrk="1" hangingPunct="1">
              <a:spcBef>
                <a:spcPct val="0"/>
              </a:spcBef>
              <a:buFontTx/>
              <a:buNone/>
            </a:pPr>
            <a:r>
              <a:rPr lang="en-US" altLang="en-US" sz="2000" baseline="0">
                <a:solidFill>
                  <a:srgbClr val="000000"/>
                </a:solidFill>
              </a:rPr>
              <a:t>		reversal events take ~few thousand years</a:t>
            </a:r>
          </a:p>
          <a:p>
            <a:pPr eaLnBrk="1" hangingPunct="1">
              <a:spcBef>
                <a:spcPct val="0"/>
              </a:spcBef>
              <a:buFontTx/>
              <a:buNone/>
            </a:pPr>
            <a:endParaRPr lang="en-US" altLang="en-US" sz="2000" baseline="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1603">
                                            <p:txEl>
                                              <p:pRg st="13" end="13"/>
                                            </p:txEl>
                                          </p:spTgt>
                                        </p:tgtEl>
                                        <p:attrNameLst>
                                          <p:attrName>style.visibility</p:attrName>
                                        </p:attrNameLst>
                                      </p:cBhvr>
                                      <p:to>
                                        <p:strVal val="visible"/>
                                      </p:to>
                                    </p:set>
                                    <p:animEffect transition="in" filter="fade">
                                      <p:cBhvr>
                                        <p:cTn id="7" dur="2000"/>
                                        <p:tgtEl>
                                          <p:spTgt spid="281603">
                                            <p:txEl>
                                              <p:pRg st="13" end="1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1603">
                                            <p:txEl>
                                              <p:pRg st="14" end="14"/>
                                            </p:txEl>
                                          </p:spTgt>
                                        </p:tgtEl>
                                        <p:attrNameLst>
                                          <p:attrName>style.visibility</p:attrName>
                                        </p:attrNameLst>
                                      </p:cBhvr>
                                      <p:to>
                                        <p:strVal val="visible"/>
                                      </p:to>
                                    </p:set>
                                    <p:animEffect transition="in" filter="fade">
                                      <p:cBhvr>
                                        <p:cTn id="12" dur="2000"/>
                                        <p:tgtEl>
                                          <p:spTgt spid="281603">
                                            <p:txEl>
                                              <p:pRg st="14" end="1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1603">
                                            <p:txEl>
                                              <p:pRg st="15" end="15"/>
                                            </p:txEl>
                                          </p:spTgt>
                                        </p:tgtEl>
                                        <p:attrNameLst>
                                          <p:attrName>style.visibility</p:attrName>
                                        </p:attrNameLst>
                                      </p:cBhvr>
                                      <p:to>
                                        <p:strVal val="visible"/>
                                      </p:to>
                                    </p:set>
                                    <p:animEffect transition="in" filter="fade">
                                      <p:cBhvr>
                                        <p:cTn id="17" dur="2000"/>
                                        <p:tgtEl>
                                          <p:spTgt spid="281603">
                                            <p:txEl>
                                              <p:pRg st="15" end="15"/>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81603">
                                            <p:txEl>
                                              <p:pRg st="16" end="16"/>
                                            </p:txEl>
                                          </p:spTgt>
                                        </p:tgtEl>
                                        <p:attrNameLst>
                                          <p:attrName>style.visibility</p:attrName>
                                        </p:attrNameLst>
                                      </p:cBhvr>
                                      <p:to>
                                        <p:strVal val="visible"/>
                                      </p:to>
                                    </p:set>
                                    <p:animEffect transition="in" filter="fade">
                                      <p:cBhvr>
                                        <p:cTn id="20" dur="2000"/>
                                        <p:tgtEl>
                                          <p:spTgt spid="28160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119F88BA-DDF2-4410-64CC-7C3F9D1C6F9B}"/>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Earth’s Magnetic Field</a:t>
            </a:r>
          </a:p>
        </p:txBody>
      </p:sp>
      <p:sp>
        <p:nvSpPr>
          <p:cNvPr id="279555" name="Text Box 3">
            <a:extLst>
              <a:ext uri="{FF2B5EF4-FFF2-40B4-BE49-F238E27FC236}">
                <a16:creationId xmlns:a16="http://schemas.microsoft.com/office/drawing/2014/main" id="{B62E692C-AEC9-4E87-208C-702742A142CE}"/>
              </a:ext>
            </a:extLst>
          </p:cNvPr>
          <p:cNvSpPr txBox="1">
            <a:spLocks noChangeArrowheads="1"/>
          </p:cNvSpPr>
          <p:nvPr/>
        </p:nvSpPr>
        <p:spPr bwMode="auto">
          <a:xfrm>
            <a:off x="4724400" y="974725"/>
            <a:ext cx="44196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solidFill>
                  <a:srgbClr val="000000"/>
                </a:solidFill>
              </a:rPr>
              <a:t>Convective Dynamo Model  </a:t>
            </a:r>
          </a:p>
          <a:p>
            <a:pPr eaLnBrk="1" hangingPunct="1">
              <a:spcBef>
                <a:spcPct val="0"/>
              </a:spcBef>
              <a:buFontTx/>
              <a:buNone/>
            </a:pPr>
            <a:r>
              <a:rPr lang="en-US" altLang="en-US" sz="2000" baseline="0">
                <a:solidFill>
                  <a:srgbClr val="000000"/>
                </a:solidFill>
              </a:rPr>
              <a:t>(Glatzmaier &amp; Roberts, Los Alamos)</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input:</a:t>
            </a:r>
          </a:p>
          <a:p>
            <a:pPr eaLnBrk="1" hangingPunct="1">
              <a:spcBef>
                <a:spcPct val="0"/>
              </a:spcBef>
              <a:buFontTx/>
              <a:buNone/>
            </a:pPr>
            <a:r>
              <a:rPr lang="en-US" altLang="en-US" sz="2000" baseline="0">
                <a:solidFill>
                  <a:srgbClr val="000000"/>
                </a:solidFill>
              </a:rPr>
              <a:t>     dimensions</a:t>
            </a:r>
          </a:p>
          <a:p>
            <a:pPr eaLnBrk="1" hangingPunct="1">
              <a:spcBef>
                <a:spcPct val="0"/>
              </a:spcBef>
              <a:buFontTx/>
              <a:buNone/>
            </a:pPr>
            <a:r>
              <a:rPr lang="en-US" altLang="en-US" sz="2000" baseline="0">
                <a:solidFill>
                  <a:srgbClr val="000000"/>
                </a:solidFill>
              </a:rPr>
              <a:t>     rotation rate</a:t>
            </a:r>
          </a:p>
          <a:p>
            <a:pPr eaLnBrk="1" hangingPunct="1">
              <a:spcBef>
                <a:spcPct val="0"/>
              </a:spcBef>
              <a:buFontTx/>
              <a:buNone/>
            </a:pPr>
            <a:r>
              <a:rPr lang="en-US" altLang="en-US" sz="2000" baseline="0">
                <a:solidFill>
                  <a:srgbClr val="000000"/>
                </a:solidFill>
              </a:rPr>
              <a:t>     heat flow</a:t>
            </a:r>
          </a:p>
          <a:p>
            <a:pPr eaLnBrk="1" hangingPunct="1">
              <a:spcBef>
                <a:spcPct val="0"/>
              </a:spcBef>
              <a:buFontTx/>
              <a:buNone/>
            </a:pPr>
            <a:r>
              <a:rPr lang="en-US" altLang="en-US" sz="2000" baseline="0">
                <a:solidFill>
                  <a:srgbClr val="000000"/>
                </a:solidFill>
              </a:rPr>
              <a:t>     composition</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run:</a:t>
            </a:r>
          </a:p>
          <a:p>
            <a:pPr eaLnBrk="1" hangingPunct="1">
              <a:spcBef>
                <a:spcPct val="0"/>
              </a:spcBef>
              <a:buFontTx/>
              <a:buNone/>
            </a:pPr>
            <a:r>
              <a:rPr lang="en-US" altLang="en-US" sz="2000" baseline="0">
                <a:solidFill>
                  <a:srgbClr val="000000"/>
                </a:solidFill>
              </a:rPr>
              <a:t>     20 yr increments for 300,000 yr</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explains:</a:t>
            </a:r>
          </a:p>
          <a:p>
            <a:pPr eaLnBrk="1" hangingPunct="1">
              <a:spcBef>
                <a:spcPct val="0"/>
              </a:spcBef>
              <a:buFontTx/>
              <a:buNone/>
            </a:pPr>
            <a:r>
              <a:rPr lang="en-US" altLang="en-US" sz="2000" baseline="0">
                <a:solidFill>
                  <a:srgbClr val="000000"/>
                </a:solidFill>
              </a:rPr>
              <a:t>     intensity of magnetic field</a:t>
            </a:r>
          </a:p>
          <a:p>
            <a:pPr eaLnBrk="1" hangingPunct="1">
              <a:spcBef>
                <a:spcPct val="0"/>
              </a:spcBef>
              <a:buFontTx/>
              <a:buNone/>
            </a:pPr>
            <a:r>
              <a:rPr lang="en-US" altLang="en-US" sz="2000" baseline="0">
                <a:solidFill>
                  <a:srgbClr val="000000"/>
                </a:solidFill>
              </a:rPr>
              <a:t>     dipole structure aligned with rotation</a:t>
            </a:r>
          </a:p>
          <a:p>
            <a:pPr eaLnBrk="1" hangingPunct="1">
              <a:spcBef>
                <a:spcPct val="0"/>
              </a:spcBef>
              <a:buFontTx/>
              <a:buNone/>
            </a:pPr>
            <a:r>
              <a:rPr lang="en-US" altLang="en-US" sz="2000" baseline="0">
                <a:solidFill>
                  <a:srgbClr val="000000"/>
                </a:solidFill>
              </a:rPr>
              <a:t>     non-dipolar drift at 0.2 deg/yr</a:t>
            </a:r>
          </a:p>
          <a:p>
            <a:pPr eaLnBrk="1" hangingPunct="1">
              <a:spcBef>
                <a:spcPct val="0"/>
              </a:spcBef>
              <a:buFontTx/>
              <a:buNone/>
            </a:pPr>
            <a:r>
              <a:rPr lang="en-US" altLang="en-US" sz="2000" baseline="0">
                <a:solidFill>
                  <a:srgbClr val="000000"/>
                </a:solidFill>
              </a:rPr>
              <a:t>     dipole reversals</a:t>
            </a:r>
          </a:p>
        </p:txBody>
      </p:sp>
      <p:pic>
        <p:nvPicPr>
          <p:cNvPr id="72707" name="Picture 4" descr="earth">
            <a:extLst>
              <a:ext uri="{FF2B5EF4-FFF2-40B4-BE49-F238E27FC236}">
                <a16:creationId xmlns:a16="http://schemas.microsoft.com/office/drawing/2014/main" id="{DA0D7069-9127-3A39-1E3A-1F8FF59C8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14413"/>
            <a:ext cx="4460875"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9555">
                                            <p:txEl>
                                              <p:pRg st="3" end="3"/>
                                            </p:txEl>
                                          </p:spTgt>
                                        </p:tgtEl>
                                        <p:attrNameLst>
                                          <p:attrName>style.visibility</p:attrName>
                                        </p:attrNameLst>
                                      </p:cBhvr>
                                      <p:to>
                                        <p:strVal val="visible"/>
                                      </p:to>
                                    </p:set>
                                    <p:animEffect transition="in" filter="fade">
                                      <p:cBhvr>
                                        <p:cTn id="7" dur="2000"/>
                                        <p:tgtEl>
                                          <p:spTgt spid="27955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79555">
                                            <p:txEl>
                                              <p:pRg st="4" end="4"/>
                                            </p:txEl>
                                          </p:spTgt>
                                        </p:tgtEl>
                                        <p:attrNameLst>
                                          <p:attrName>style.visibility</p:attrName>
                                        </p:attrNameLst>
                                      </p:cBhvr>
                                      <p:to>
                                        <p:strVal val="visible"/>
                                      </p:to>
                                    </p:set>
                                    <p:animEffect transition="in" filter="fade">
                                      <p:cBhvr>
                                        <p:cTn id="10" dur="2000"/>
                                        <p:tgtEl>
                                          <p:spTgt spid="279555">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79555">
                                            <p:txEl>
                                              <p:pRg st="5" end="5"/>
                                            </p:txEl>
                                          </p:spTgt>
                                        </p:tgtEl>
                                        <p:attrNameLst>
                                          <p:attrName>style.visibility</p:attrName>
                                        </p:attrNameLst>
                                      </p:cBhvr>
                                      <p:to>
                                        <p:strVal val="visible"/>
                                      </p:to>
                                    </p:set>
                                    <p:animEffect transition="in" filter="fade">
                                      <p:cBhvr>
                                        <p:cTn id="13" dur="2000"/>
                                        <p:tgtEl>
                                          <p:spTgt spid="279555">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79555">
                                            <p:txEl>
                                              <p:pRg st="6" end="6"/>
                                            </p:txEl>
                                          </p:spTgt>
                                        </p:tgtEl>
                                        <p:attrNameLst>
                                          <p:attrName>style.visibility</p:attrName>
                                        </p:attrNameLst>
                                      </p:cBhvr>
                                      <p:to>
                                        <p:strVal val="visible"/>
                                      </p:to>
                                    </p:set>
                                    <p:animEffect transition="in" filter="fade">
                                      <p:cBhvr>
                                        <p:cTn id="16" dur="2000"/>
                                        <p:tgtEl>
                                          <p:spTgt spid="279555">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79555">
                                            <p:txEl>
                                              <p:pRg st="7" end="7"/>
                                            </p:txEl>
                                          </p:spTgt>
                                        </p:tgtEl>
                                        <p:attrNameLst>
                                          <p:attrName>style.visibility</p:attrName>
                                        </p:attrNameLst>
                                      </p:cBhvr>
                                      <p:to>
                                        <p:strVal val="visible"/>
                                      </p:to>
                                    </p:set>
                                    <p:animEffect transition="in" filter="fade">
                                      <p:cBhvr>
                                        <p:cTn id="19" dur="2000"/>
                                        <p:tgtEl>
                                          <p:spTgt spid="279555">
                                            <p:txEl>
                                              <p:pRg st="7" end="7"/>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279555">
                                            <p:txEl>
                                              <p:pRg st="9" end="9"/>
                                            </p:txEl>
                                          </p:spTgt>
                                        </p:tgtEl>
                                        <p:attrNameLst>
                                          <p:attrName>style.visibility</p:attrName>
                                        </p:attrNameLst>
                                      </p:cBhvr>
                                      <p:to>
                                        <p:strVal val="visible"/>
                                      </p:to>
                                    </p:set>
                                    <p:animEffect transition="in" filter="fade">
                                      <p:cBhvr>
                                        <p:cTn id="24" dur="2000"/>
                                        <p:tgtEl>
                                          <p:spTgt spid="279555">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79555">
                                            <p:txEl>
                                              <p:pRg st="10" end="10"/>
                                            </p:txEl>
                                          </p:spTgt>
                                        </p:tgtEl>
                                        <p:attrNameLst>
                                          <p:attrName>style.visibility</p:attrName>
                                        </p:attrNameLst>
                                      </p:cBhvr>
                                      <p:to>
                                        <p:strVal val="visible"/>
                                      </p:to>
                                    </p:set>
                                    <p:animEffect transition="in" filter="fade">
                                      <p:cBhvr>
                                        <p:cTn id="27" dur="2000"/>
                                        <p:tgtEl>
                                          <p:spTgt spid="279555">
                                            <p:txEl>
                                              <p:pRg st="10" end="1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79555">
                                            <p:txEl>
                                              <p:pRg st="12" end="12"/>
                                            </p:txEl>
                                          </p:spTgt>
                                        </p:tgtEl>
                                        <p:attrNameLst>
                                          <p:attrName>style.visibility</p:attrName>
                                        </p:attrNameLst>
                                      </p:cBhvr>
                                      <p:to>
                                        <p:strVal val="visible"/>
                                      </p:to>
                                    </p:set>
                                    <p:animEffect transition="in" filter="fade">
                                      <p:cBhvr>
                                        <p:cTn id="32" dur="2000"/>
                                        <p:tgtEl>
                                          <p:spTgt spid="279555">
                                            <p:txEl>
                                              <p:pRg st="12" end="1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79555">
                                            <p:txEl>
                                              <p:pRg st="13" end="13"/>
                                            </p:txEl>
                                          </p:spTgt>
                                        </p:tgtEl>
                                        <p:attrNameLst>
                                          <p:attrName>style.visibility</p:attrName>
                                        </p:attrNameLst>
                                      </p:cBhvr>
                                      <p:to>
                                        <p:strVal val="visible"/>
                                      </p:to>
                                    </p:set>
                                    <p:animEffect transition="in" filter="fade">
                                      <p:cBhvr>
                                        <p:cTn id="35" dur="2000"/>
                                        <p:tgtEl>
                                          <p:spTgt spid="279555">
                                            <p:txEl>
                                              <p:pRg st="13" end="1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79555">
                                            <p:txEl>
                                              <p:pRg st="14" end="14"/>
                                            </p:txEl>
                                          </p:spTgt>
                                        </p:tgtEl>
                                        <p:attrNameLst>
                                          <p:attrName>style.visibility</p:attrName>
                                        </p:attrNameLst>
                                      </p:cBhvr>
                                      <p:to>
                                        <p:strVal val="visible"/>
                                      </p:to>
                                    </p:set>
                                    <p:animEffect transition="in" filter="fade">
                                      <p:cBhvr>
                                        <p:cTn id="38" dur="2000"/>
                                        <p:tgtEl>
                                          <p:spTgt spid="279555">
                                            <p:txEl>
                                              <p:pRg st="14" end="1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79555">
                                            <p:txEl>
                                              <p:pRg st="15" end="15"/>
                                            </p:txEl>
                                          </p:spTgt>
                                        </p:tgtEl>
                                        <p:attrNameLst>
                                          <p:attrName>style.visibility</p:attrName>
                                        </p:attrNameLst>
                                      </p:cBhvr>
                                      <p:to>
                                        <p:strVal val="visible"/>
                                      </p:to>
                                    </p:set>
                                    <p:animEffect transition="in" filter="fade">
                                      <p:cBhvr>
                                        <p:cTn id="41" dur="2000"/>
                                        <p:tgtEl>
                                          <p:spTgt spid="279555">
                                            <p:txEl>
                                              <p:pRg st="15" end="1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79555">
                                            <p:txEl>
                                              <p:pRg st="16" end="16"/>
                                            </p:txEl>
                                          </p:spTgt>
                                        </p:tgtEl>
                                        <p:attrNameLst>
                                          <p:attrName>style.visibility</p:attrName>
                                        </p:attrNameLst>
                                      </p:cBhvr>
                                      <p:to>
                                        <p:strVal val="visible"/>
                                      </p:to>
                                    </p:set>
                                    <p:animEffect transition="in" filter="fade">
                                      <p:cBhvr>
                                        <p:cTn id="44" dur="2000"/>
                                        <p:tgtEl>
                                          <p:spTgt spid="27955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8375DFE7-9431-0E37-1A47-68799CFE862D}"/>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Flipping Magnetic Field!</a:t>
            </a:r>
          </a:p>
        </p:txBody>
      </p:sp>
      <p:sp>
        <p:nvSpPr>
          <p:cNvPr id="280579" name="Text Box 3">
            <a:extLst>
              <a:ext uri="{FF2B5EF4-FFF2-40B4-BE49-F238E27FC236}">
                <a16:creationId xmlns:a16="http://schemas.microsoft.com/office/drawing/2014/main" id="{2CC69DF3-1E53-0A80-7CDC-B73A5C6CA5E3}"/>
              </a:ext>
            </a:extLst>
          </p:cNvPr>
          <p:cNvSpPr txBox="1">
            <a:spLocks noChangeArrowheads="1"/>
          </p:cNvSpPr>
          <p:nvPr/>
        </p:nvSpPr>
        <p:spPr bwMode="auto">
          <a:xfrm>
            <a:off x="0" y="3260725"/>
            <a:ext cx="9144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000000"/>
                </a:solidFill>
              </a:rPr>
              <a:t>             normal               flip minus 500 </a:t>
            </a:r>
            <a:r>
              <a:rPr lang="en-US" altLang="en-US" sz="2000" baseline="0" dirty="0" err="1">
                <a:solidFill>
                  <a:srgbClr val="000000"/>
                </a:solidFill>
              </a:rPr>
              <a:t>yr</a:t>
            </a:r>
            <a:r>
              <a:rPr lang="en-US" altLang="en-US" sz="2000" baseline="0" dirty="0">
                <a:solidFill>
                  <a:srgbClr val="000000"/>
                </a:solidFill>
              </a:rPr>
              <a:t>              mid-flip                  flip plus 500 </a:t>
            </a:r>
            <a:r>
              <a:rPr lang="en-US" altLang="en-US" sz="2000" baseline="0" dirty="0" err="1">
                <a:solidFill>
                  <a:srgbClr val="000000"/>
                </a:solidFill>
              </a:rPr>
              <a:t>yr</a:t>
            </a: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(blue in, yellow out / Earth rotation is vertical / transition is at core-mantle boundary)</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36,000 </a:t>
            </a:r>
            <a:r>
              <a:rPr lang="en-US" altLang="en-US" sz="2000" baseline="0" dirty="0" err="1">
                <a:solidFill>
                  <a:srgbClr val="000000"/>
                </a:solidFill>
              </a:rPr>
              <a:t>yr</a:t>
            </a:r>
            <a:r>
              <a:rPr lang="en-US" altLang="en-US" sz="2000" baseline="0" dirty="0">
                <a:solidFill>
                  <a:srgbClr val="000000"/>
                </a:solidFill>
              </a:rPr>
              <a:t> into simulation, flip!</a:t>
            </a:r>
          </a:p>
          <a:p>
            <a:pPr eaLnBrk="1" hangingPunct="1">
              <a:spcBef>
                <a:spcPct val="0"/>
              </a:spcBef>
              <a:buFontTx/>
              <a:buNone/>
            </a:pPr>
            <a:r>
              <a:rPr lang="en-US" altLang="en-US" sz="2000" baseline="0" dirty="0">
                <a:solidFill>
                  <a:srgbClr val="000000"/>
                </a:solidFill>
              </a:rPr>
              <a:t>		field intensity drops by a factor of 10 and then recovers</a:t>
            </a:r>
          </a:p>
          <a:p>
            <a:pPr eaLnBrk="1" hangingPunct="1">
              <a:spcBef>
                <a:spcPct val="0"/>
              </a:spcBef>
              <a:buFontTx/>
              <a:buNone/>
            </a:pPr>
            <a:r>
              <a:rPr lang="en-US" altLang="en-US" sz="2000" baseline="0" dirty="0">
                <a:solidFill>
                  <a:srgbClr val="000000"/>
                </a:solidFill>
              </a:rPr>
              <a:t>		matches what is seen in paleomagnetic record</a:t>
            </a:r>
          </a:p>
          <a:p>
            <a:pPr eaLnBrk="1" hangingPunct="1">
              <a:spcBef>
                <a:spcPct val="0"/>
              </a:spcBef>
              <a:buFontTx/>
              <a:buNone/>
            </a:pPr>
            <a:endParaRPr lang="en-US" altLang="en-US" sz="2000" baseline="0" dirty="0">
              <a:solidFill>
                <a:srgbClr val="000000"/>
              </a:solidFill>
            </a:endParaRPr>
          </a:p>
          <a:p>
            <a:pPr eaLnBrk="1" hangingPunct="1">
              <a:spcBef>
                <a:spcPct val="0"/>
              </a:spcBef>
              <a:buFontTx/>
              <a:buAutoNum type="arabicPeriod"/>
            </a:pPr>
            <a:r>
              <a:rPr lang="en-US" altLang="en-US" sz="2000" baseline="0" dirty="0">
                <a:solidFill>
                  <a:srgbClr val="000000"/>
                </a:solidFill>
              </a:rPr>
              <a:t>convection in fluid outer core continually tries to reverse field, but </a:t>
            </a:r>
          </a:p>
          <a:p>
            <a:pPr eaLnBrk="1" hangingPunct="1">
              <a:spcBef>
                <a:spcPct val="0"/>
              </a:spcBef>
              <a:buFontTx/>
              <a:buAutoNum type="arabicPeriod"/>
            </a:pPr>
            <a:r>
              <a:rPr lang="en-US" altLang="en-US" sz="2000" baseline="0" dirty="0">
                <a:solidFill>
                  <a:srgbClr val="000000"/>
                </a:solidFill>
              </a:rPr>
              <a:t>solid inner core inhibits reversals because it changes on long diffusion timescale</a:t>
            </a:r>
          </a:p>
          <a:p>
            <a:pPr eaLnBrk="1" hangingPunct="1">
              <a:spcBef>
                <a:spcPct val="0"/>
              </a:spcBef>
              <a:buFontTx/>
              <a:buNone/>
            </a:pPr>
            <a:r>
              <a:rPr lang="en-US" altLang="en-US" sz="2000" baseline="0" dirty="0">
                <a:solidFill>
                  <a:srgbClr val="000000"/>
                </a:solidFill>
              </a:rPr>
              <a:t>3.	a reversal is successful only occasionally, therefore ~200,000 </a:t>
            </a:r>
            <a:r>
              <a:rPr lang="en-US" altLang="en-US" sz="2000" baseline="0" dirty="0" err="1">
                <a:solidFill>
                  <a:srgbClr val="000000"/>
                </a:solidFill>
              </a:rPr>
              <a:t>yr</a:t>
            </a:r>
            <a:endParaRPr lang="en-US" altLang="en-US" sz="2000" baseline="0" dirty="0">
              <a:solidFill>
                <a:srgbClr val="000000"/>
              </a:solidFill>
            </a:endParaRPr>
          </a:p>
        </p:txBody>
      </p:sp>
      <p:pic>
        <p:nvPicPr>
          <p:cNvPr id="280581" name="Picture 5" descr="earth">
            <a:extLst>
              <a:ext uri="{FF2B5EF4-FFF2-40B4-BE49-F238E27FC236}">
                <a16:creationId xmlns:a16="http://schemas.microsoft.com/office/drawing/2014/main" id="{5A8A93F5-5D30-3660-C0C9-899989CFA5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838200"/>
            <a:ext cx="2082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82" name="Picture 6" descr="earth">
            <a:extLst>
              <a:ext uri="{FF2B5EF4-FFF2-40B4-BE49-F238E27FC236}">
                <a16:creationId xmlns:a16="http://schemas.microsoft.com/office/drawing/2014/main" id="{30879A02-76B8-56FD-04FD-B93A5CEF1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413000" y="838200"/>
            <a:ext cx="2082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83" name="Picture 7" descr="earth">
            <a:extLst>
              <a:ext uri="{FF2B5EF4-FFF2-40B4-BE49-F238E27FC236}">
                <a16:creationId xmlns:a16="http://schemas.microsoft.com/office/drawing/2014/main" id="{C323A90A-C930-875B-7A25-D59B773549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6938" y="838200"/>
            <a:ext cx="2095500"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84" name="Picture 8" descr="earth">
            <a:extLst>
              <a:ext uri="{FF2B5EF4-FFF2-40B4-BE49-F238E27FC236}">
                <a16:creationId xmlns:a16="http://schemas.microsoft.com/office/drawing/2014/main" id="{01713A8E-0CE7-3B34-238B-5B9BAE078A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6934200" y="838200"/>
            <a:ext cx="2095500"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0579">
                                            <p:txEl>
                                              <p:pRg st="0" end="0"/>
                                            </p:txEl>
                                          </p:spTgt>
                                        </p:tgtEl>
                                        <p:attrNameLst>
                                          <p:attrName>style.visibility</p:attrName>
                                        </p:attrNameLst>
                                      </p:cBhvr>
                                      <p:to>
                                        <p:strVal val="visible"/>
                                      </p:to>
                                    </p:set>
                                    <p:animEffect transition="in" filter="fade">
                                      <p:cBhvr>
                                        <p:cTn id="7" dur="2000"/>
                                        <p:tgtEl>
                                          <p:spTgt spid="28057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80579">
                                            <p:txEl>
                                              <p:pRg st="1" end="1"/>
                                            </p:txEl>
                                          </p:spTgt>
                                        </p:tgtEl>
                                        <p:attrNameLst>
                                          <p:attrName>style.visibility</p:attrName>
                                        </p:attrNameLst>
                                      </p:cBhvr>
                                      <p:to>
                                        <p:strVal val="visible"/>
                                      </p:to>
                                    </p:set>
                                    <p:animEffect transition="in" filter="fade">
                                      <p:cBhvr>
                                        <p:cTn id="10" dur="2000"/>
                                        <p:tgtEl>
                                          <p:spTgt spid="280579">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280581"/>
                                        </p:tgtEl>
                                        <p:attrNameLst>
                                          <p:attrName>style.visibility</p:attrName>
                                        </p:attrNameLst>
                                      </p:cBhvr>
                                      <p:to>
                                        <p:strVal val="visible"/>
                                      </p:to>
                                    </p:set>
                                    <p:anim calcmode="lin" valueType="num">
                                      <p:cBhvr>
                                        <p:cTn id="15" dur="5000" fill="hold"/>
                                        <p:tgtEl>
                                          <p:spTgt spid="280581"/>
                                        </p:tgtEl>
                                        <p:attrNameLst>
                                          <p:attrName>ppt_w</p:attrName>
                                        </p:attrNameLst>
                                      </p:cBhvr>
                                      <p:tavLst>
                                        <p:tav tm="0" fmla="#ppt_w*sin(2.5*pi*$)">
                                          <p:val>
                                            <p:fltVal val="0"/>
                                          </p:val>
                                        </p:tav>
                                        <p:tav tm="100000">
                                          <p:val>
                                            <p:fltVal val="1"/>
                                          </p:val>
                                        </p:tav>
                                      </p:tavLst>
                                    </p:anim>
                                    <p:anim calcmode="lin" valueType="num">
                                      <p:cBhvr>
                                        <p:cTn id="16" dur="5000" fill="hold"/>
                                        <p:tgtEl>
                                          <p:spTgt spid="280581"/>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9" presetClass="entr" presetSubtype="10" fill="hold" nodeType="clickEffect">
                                  <p:stCondLst>
                                    <p:cond delay="0"/>
                                  </p:stCondLst>
                                  <p:childTnLst>
                                    <p:set>
                                      <p:cBhvr>
                                        <p:cTn id="20" dur="1" fill="hold">
                                          <p:stCondLst>
                                            <p:cond delay="0"/>
                                          </p:stCondLst>
                                        </p:cTn>
                                        <p:tgtEl>
                                          <p:spTgt spid="280582"/>
                                        </p:tgtEl>
                                        <p:attrNameLst>
                                          <p:attrName>style.visibility</p:attrName>
                                        </p:attrNameLst>
                                      </p:cBhvr>
                                      <p:to>
                                        <p:strVal val="visible"/>
                                      </p:to>
                                    </p:set>
                                    <p:anim calcmode="lin" valueType="num">
                                      <p:cBhvr>
                                        <p:cTn id="21" dur="5000" fill="hold"/>
                                        <p:tgtEl>
                                          <p:spTgt spid="280582"/>
                                        </p:tgtEl>
                                        <p:attrNameLst>
                                          <p:attrName>ppt_w</p:attrName>
                                        </p:attrNameLst>
                                      </p:cBhvr>
                                      <p:tavLst>
                                        <p:tav tm="0" fmla="#ppt_w*sin(2.5*pi*$)">
                                          <p:val>
                                            <p:fltVal val="0"/>
                                          </p:val>
                                        </p:tav>
                                        <p:tav tm="100000">
                                          <p:val>
                                            <p:fltVal val="1"/>
                                          </p:val>
                                        </p:tav>
                                      </p:tavLst>
                                    </p:anim>
                                    <p:anim calcmode="lin" valueType="num">
                                      <p:cBhvr>
                                        <p:cTn id="22" dur="5000" fill="hold"/>
                                        <p:tgtEl>
                                          <p:spTgt spid="28058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9" presetClass="entr" presetSubtype="10" fill="hold" nodeType="clickEffect">
                                  <p:stCondLst>
                                    <p:cond delay="0"/>
                                  </p:stCondLst>
                                  <p:childTnLst>
                                    <p:set>
                                      <p:cBhvr>
                                        <p:cTn id="26" dur="1" fill="hold">
                                          <p:stCondLst>
                                            <p:cond delay="0"/>
                                          </p:stCondLst>
                                        </p:cTn>
                                        <p:tgtEl>
                                          <p:spTgt spid="280583"/>
                                        </p:tgtEl>
                                        <p:attrNameLst>
                                          <p:attrName>style.visibility</p:attrName>
                                        </p:attrNameLst>
                                      </p:cBhvr>
                                      <p:to>
                                        <p:strVal val="visible"/>
                                      </p:to>
                                    </p:set>
                                    <p:anim calcmode="lin" valueType="num">
                                      <p:cBhvr>
                                        <p:cTn id="27" dur="5000" fill="hold"/>
                                        <p:tgtEl>
                                          <p:spTgt spid="280583"/>
                                        </p:tgtEl>
                                        <p:attrNameLst>
                                          <p:attrName>ppt_w</p:attrName>
                                        </p:attrNameLst>
                                      </p:cBhvr>
                                      <p:tavLst>
                                        <p:tav tm="0" fmla="#ppt_w*sin(2.5*pi*$)">
                                          <p:val>
                                            <p:fltVal val="0"/>
                                          </p:val>
                                        </p:tav>
                                        <p:tav tm="100000">
                                          <p:val>
                                            <p:fltVal val="1"/>
                                          </p:val>
                                        </p:tav>
                                      </p:tavLst>
                                    </p:anim>
                                    <p:anim calcmode="lin" valueType="num">
                                      <p:cBhvr>
                                        <p:cTn id="28" dur="5000" fill="hold"/>
                                        <p:tgtEl>
                                          <p:spTgt spid="280583"/>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9" presetClass="entr" presetSubtype="10" fill="hold" nodeType="clickEffect">
                                  <p:stCondLst>
                                    <p:cond delay="0"/>
                                  </p:stCondLst>
                                  <p:childTnLst>
                                    <p:set>
                                      <p:cBhvr>
                                        <p:cTn id="32" dur="1" fill="hold">
                                          <p:stCondLst>
                                            <p:cond delay="0"/>
                                          </p:stCondLst>
                                        </p:cTn>
                                        <p:tgtEl>
                                          <p:spTgt spid="280584"/>
                                        </p:tgtEl>
                                        <p:attrNameLst>
                                          <p:attrName>style.visibility</p:attrName>
                                        </p:attrNameLst>
                                      </p:cBhvr>
                                      <p:to>
                                        <p:strVal val="visible"/>
                                      </p:to>
                                    </p:set>
                                    <p:anim calcmode="lin" valueType="num">
                                      <p:cBhvr>
                                        <p:cTn id="33" dur="5000" fill="hold"/>
                                        <p:tgtEl>
                                          <p:spTgt spid="280584"/>
                                        </p:tgtEl>
                                        <p:attrNameLst>
                                          <p:attrName>ppt_w</p:attrName>
                                        </p:attrNameLst>
                                      </p:cBhvr>
                                      <p:tavLst>
                                        <p:tav tm="0" fmla="#ppt_w*sin(2.5*pi*$)">
                                          <p:val>
                                            <p:fltVal val="0"/>
                                          </p:val>
                                        </p:tav>
                                        <p:tav tm="100000">
                                          <p:val>
                                            <p:fltVal val="1"/>
                                          </p:val>
                                        </p:tav>
                                      </p:tavLst>
                                    </p:anim>
                                    <p:anim calcmode="lin" valueType="num">
                                      <p:cBhvr>
                                        <p:cTn id="34" dur="5000" fill="hold"/>
                                        <p:tgtEl>
                                          <p:spTgt spid="280584"/>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280579">
                                            <p:txEl>
                                              <p:pRg st="3" end="3"/>
                                            </p:txEl>
                                          </p:spTgt>
                                        </p:tgtEl>
                                        <p:attrNameLst>
                                          <p:attrName>style.visibility</p:attrName>
                                        </p:attrNameLst>
                                      </p:cBhvr>
                                      <p:to>
                                        <p:strVal val="visible"/>
                                      </p:to>
                                    </p:set>
                                    <p:animEffect transition="in" filter="fade">
                                      <p:cBhvr>
                                        <p:cTn id="39" dur="2000"/>
                                        <p:tgtEl>
                                          <p:spTgt spid="280579">
                                            <p:txEl>
                                              <p:pRg st="3" end="3"/>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80579">
                                            <p:txEl>
                                              <p:pRg st="4" end="4"/>
                                            </p:txEl>
                                          </p:spTgt>
                                        </p:tgtEl>
                                        <p:attrNameLst>
                                          <p:attrName>style.visibility</p:attrName>
                                        </p:attrNameLst>
                                      </p:cBhvr>
                                      <p:to>
                                        <p:strVal val="visible"/>
                                      </p:to>
                                    </p:set>
                                    <p:animEffect transition="in" filter="fade">
                                      <p:cBhvr>
                                        <p:cTn id="42" dur="2000"/>
                                        <p:tgtEl>
                                          <p:spTgt spid="280579">
                                            <p:txEl>
                                              <p:pRg st="4" end="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80579">
                                            <p:txEl>
                                              <p:pRg st="5" end="5"/>
                                            </p:txEl>
                                          </p:spTgt>
                                        </p:tgtEl>
                                        <p:attrNameLst>
                                          <p:attrName>style.visibility</p:attrName>
                                        </p:attrNameLst>
                                      </p:cBhvr>
                                      <p:to>
                                        <p:strVal val="visible"/>
                                      </p:to>
                                    </p:set>
                                    <p:animEffect transition="in" filter="fade">
                                      <p:cBhvr>
                                        <p:cTn id="45" dur="2000"/>
                                        <p:tgtEl>
                                          <p:spTgt spid="280579">
                                            <p:txEl>
                                              <p:pRg st="5" end="5"/>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280579">
                                            <p:txEl>
                                              <p:pRg st="7" end="7"/>
                                            </p:txEl>
                                          </p:spTgt>
                                        </p:tgtEl>
                                        <p:attrNameLst>
                                          <p:attrName>style.visibility</p:attrName>
                                        </p:attrNameLst>
                                      </p:cBhvr>
                                      <p:to>
                                        <p:strVal val="visible"/>
                                      </p:to>
                                    </p:set>
                                    <p:animEffect transition="in" filter="fade">
                                      <p:cBhvr>
                                        <p:cTn id="50" dur="2000"/>
                                        <p:tgtEl>
                                          <p:spTgt spid="280579">
                                            <p:txEl>
                                              <p:pRg st="7" end="7"/>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280579">
                                            <p:txEl>
                                              <p:pRg st="8" end="8"/>
                                            </p:txEl>
                                          </p:spTgt>
                                        </p:tgtEl>
                                        <p:attrNameLst>
                                          <p:attrName>style.visibility</p:attrName>
                                        </p:attrNameLst>
                                      </p:cBhvr>
                                      <p:to>
                                        <p:strVal val="visible"/>
                                      </p:to>
                                    </p:set>
                                    <p:animEffect transition="in" filter="fade">
                                      <p:cBhvr>
                                        <p:cTn id="55" dur="2000"/>
                                        <p:tgtEl>
                                          <p:spTgt spid="280579">
                                            <p:txEl>
                                              <p:pRg st="8" end="8"/>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280579">
                                            <p:txEl>
                                              <p:pRg st="9" end="9"/>
                                            </p:txEl>
                                          </p:spTgt>
                                        </p:tgtEl>
                                        <p:attrNameLst>
                                          <p:attrName>style.visibility</p:attrName>
                                        </p:attrNameLst>
                                      </p:cBhvr>
                                      <p:to>
                                        <p:strVal val="visible"/>
                                      </p:to>
                                    </p:set>
                                    <p:animEffect transition="in" filter="fade">
                                      <p:cBhvr>
                                        <p:cTn id="60" dur="2000"/>
                                        <p:tgtEl>
                                          <p:spTgt spid="28057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D8D804C8-3B99-AE7E-24FB-A311F502A9CC}"/>
              </a:ext>
            </a:extLst>
          </p:cNvPr>
          <p:cNvSpPr>
            <a:spLocks noGrp="1" noChangeArrowheads="1"/>
          </p:cNvSpPr>
          <p:nvPr>
            <p:ph type="title"/>
          </p:nvPr>
        </p:nvSpPr>
        <p:spPr>
          <a:xfrm>
            <a:off x="685800" y="0"/>
            <a:ext cx="7772400" cy="838200"/>
          </a:xfrm>
        </p:spPr>
        <p:txBody>
          <a:bodyPr/>
          <a:lstStyle/>
          <a:p>
            <a:pPr eaLnBrk="1" hangingPunct="1"/>
            <a:r>
              <a:rPr lang="en-US" altLang="en-US" b="1" dirty="0">
                <a:ea typeface="ＭＳ Ｐゴシック" panose="020B0600070205080204" pitchFamily="34" charset="-128"/>
              </a:rPr>
              <a:t>Paleomagnetic Records</a:t>
            </a:r>
          </a:p>
        </p:txBody>
      </p:sp>
      <p:pic>
        <p:nvPicPr>
          <p:cNvPr id="3" name="Picture 2" descr="Diagram&#10;&#10;Description automatically generated">
            <a:extLst>
              <a:ext uri="{FF2B5EF4-FFF2-40B4-BE49-F238E27FC236}">
                <a16:creationId xmlns:a16="http://schemas.microsoft.com/office/drawing/2014/main" id="{6F1A9897-B8D3-D2D4-6490-4F3A322BD27B}"/>
              </a:ext>
            </a:extLst>
          </p:cNvPr>
          <p:cNvPicPr>
            <a:picLocks noChangeAspect="1"/>
          </p:cNvPicPr>
          <p:nvPr/>
        </p:nvPicPr>
        <p:blipFill>
          <a:blip r:embed="rId3"/>
          <a:stretch>
            <a:fillRect/>
          </a:stretch>
        </p:blipFill>
        <p:spPr>
          <a:xfrm>
            <a:off x="666750" y="866450"/>
            <a:ext cx="7772400" cy="5762950"/>
          </a:xfrm>
          <a:prstGeom prst="rect">
            <a:avLst/>
          </a:prstGeom>
        </p:spPr>
      </p:pic>
    </p:spTree>
    <p:extLst>
      <p:ext uri="{BB962C8B-B14F-4D97-AF65-F5344CB8AC3E}">
        <p14:creationId xmlns:p14="http://schemas.microsoft.com/office/powerpoint/2010/main" val="1748095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3E40E40B-89CE-EE92-3DFB-A1FA5EFF0957}"/>
              </a:ext>
            </a:extLst>
          </p:cNvPr>
          <p:cNvSpPr>
            <a:spLocks noGrp="1" noChangeArrowheads="1"/>
          </p:cNvSpPr>
          <p:nvPr>
            <p:ph type="title"/>
          </p:nvPr>
        </p:nvSpPr>
        <p:spPr>
          <a:xfrm>
            <a:off x="685800" y="0"/>
            <a:ext cx="7772400" cy="838200"/>
          </a:xfrm>
        </p:spPr>
        <p:txBody>
          <a:bodyPr/>
          <a:lstStyle/>
          <a:p>
            <a:pPr eaLnBrk="1" hangingPunct="1"/>
            <a:r>
              <a:rPr lang="en-US" altLang="en-US" b="1" dirty="0">
                <a:solidFill>
                  <a:srgbClr val="00B050"/>
                </a:solidFill>
                <a:ea typeface="ＭＳ Ｐゴシック" panose="020B0600070205080204" pitchFamily="34" charset="-128"/>
              </a:rPr>
              <a:t>SSE!</a:t>
            </a:r>
          </a:p>
        </p:txBody>
      </p:sp>
      <p:sp>
        <p:nvSpPr>
          <p:cNvPr id="206852" name="Text Box 4">
            <a:extLst>
              <a:ext uri="{FF2B5EF4-FFF2-40B4-BE49-F238E27FC236}">
                <a16:creationId xmlns:a16="http://schemas.microsoft.com/office/drawing/2014/main" id="{5B751E82-22B7-5D03-F1B0-5804D18A91E6}"/>
              </a:ext>
            </a:extLst>
          </p:cNvPr>
          <p:cNvSpPr txBox="1">
            <a:spLocks noChangeArrowheads="1"/>
          </p:cNvSpPr>
          <p:nvPr/>
        </p:nvSpPr>
        <p:spPr bwMode="auto">
          <a:xfrm>
            <a:off x="674642" y="779463"/>
            <a:ext cx="7691528"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What is the density in g/cm</a:t>
            </a:r>
            <a:r>
              <a:rPr kumimoji="0" lang="en-US" altLang="en-US" sz="24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of the following bodies?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Give to 0.1 g/cm</a:t>
            </a:r>
            <a:r>
              <a:rPr kumimoji="0" lang="en-US" altLang="en-US" sz="24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you need to be within 0.5 g/cm</a:t>
            </a:r>
            <a:r>
              <a:rPr kumimoji="0" lang="en-US" altLang="en-US" sz="24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to win!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rPr>
              <a:t>Earth (densest </a:t>
            </a:r>
            <a:r>
              <a:rPr lang="en-US" altLang="en-US" sz="1800" baseline="0" dirty="0">
                <a:solidFill>
                  <a:srgbClr val="FF0000"/>
                </a:solidFill>
              </a:rPr>
              <a:t>large</a:t>
            </a:r>
            <a:r>
              <a:rPr kumimoji="0" lang="en-US" altLang="en-US" sz="1800" b="0" i="0" u="none" strike="noStrike" kern="1200" cap="none" spc="0" normalizeH="0" baseline="0" noProof="0" dirty="0">
                <a:ln>
                  <a:noFill/>
                </a:ln>
                <a:solidFill>
                  <a:srgbClr val="FF0000"/>
                </a:solidFill>
                <a:effectLst/>
                <a:uLnTx/>
                <a:uFillTx/>
              </a:rPr>
              <a:t> object in SS)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800" baseline="0" dirty="0">
                <a:solidFill>
                  <a:srgbClr val="FF0000"/>
                </a:solidFill>
              </a:rPr>
              <a:t>…</a:t>
            </a:r>
            <a:endParaRPr kumimoji="0" lang="en-US" altLang="en-US" sz="1800" b="0" i="0" u="none" strike="noStrike" kern="1200" cap="none" spc="0" normalizeH="0" baseline="0" noProof="0" dirty="0">
              <a:ln>
                <a:noFill/>
              </a:ln>
              <a:solidFill>
                <a:srgbClr val="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B050"/>
                </a:solidFill>
                <a:effectLst/>
                <a:uLnTx/>
                <a:uFillTx/>
              </a:rPr>
              <a:t>5.5 g/cm</a:t>
            </a:r>
            <a:r>
              <a:rPr kumimoji="0" lang="en-US" altLang="en-US" sz="1800" b="0" i="0" u="none" strike="noStrike" kern="1200" cap="none" spc="0" normalizeH="0" baseline="30000" noProof="0" dirty="0">
                <a:ln>
                  <a:noFill/>
                </a:ln>
                <a:solidFill>
                  <a:srgbClr val="00B050"/>
                </a:solidFill>
                <a:effectLst/>
                <a:uLnTx/>
                <a:uFillTx/>
              </a:rPr>
              <a:t>3</a:t>
            </a:r>
            <a:endParaRPr kumimoji="0" lang="en-US" altLang="en-US" sz="1800" b="0" i="0" u="none" strike="noStrike" kern="1200" cap="none" spc="0" normalizeH="0" baseline="0" noProof="0" dirty="0">
              <a:ln>
                <a:noFill/>
              </a:ln>
              <a:solidFill>
                <a:srgbClr val="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rPr>
              <a:t>Mars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800" baseline="0" dirty="0">
                <a:solidFill>
                  <a:srgbClr val="FF0000"/>
                </a:solidFill>
              </a:rPr>
              <a:t>…</a:t>
            </a:r>
            <a:endParaRPr kumimoji="0" lang="en-US" altLang="en-US" sz="1800" b="0" i="0" u="none" strike="noStrike" kern="1200" cap="none" spc="0" normalizeH="0" baseline="-25000" noProof="0" dirty="0">
              <a:ln>
                <a:noFill/>
              </a:ln>
              <a:solidFill>
                <a:srgbClr val="FF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B050"/>
                </a:solidFill>
                <a:effectLst/>
                <a:uLnTx/>
                <a:uFillTx/>
              </a:rPr>
              <a:t>3.9 g/cm</a:t>
            </a:r>
            <a:r>
              <a:rPr kumimoji="0" lang="en-US" altLang="en-US" sz="1800" b="0" i="0" u="none" strike="noStrike" kern="1200" cap="none" spc="0" normalizeH="0" baseline="30000" noProof="0" dirty="0">
                <a:ln>
                  <a:noFill/>
                </a:ln>
                <a:solidFill>
                  <a:srgbClr val="00B050"/>
                </a:solidFill>
                <a:effectLst/>
                <a:uLnTx/>
                <a:uFillTx/>
              </a:rPr>
              <a:t>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rPr>
              <a:t>Moon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800" baseline="0" dirty="0">
                <a:solidFill>
                  <a:srgbClr val="FF0000"/>
                </a:solidFill>
              </a:rPr>
              <a:t>…</a:t>
            </a:r>
            <a:endParaRPr kumimoji="0" lang="en-US" altLang="en-US" sz="1800" b="0" i="0" u="none" strike="noStrike" kern="1200" cap="none" spc="0" normalizeH="0" baseline="-25000" noProof="0" dirty="0">
              <a:ln>
                <a:noFill/>
              </a:ln>
              <a:solidFill>
                <a:srgbClr val="FF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B050"/>
                </a:solidFill>
                <a:effectLst/>
                <a:uLnTx/>
                <a:uFillTx/>
              </a:rPr>
              <a:t>3.3 g/cm</a:t>
            </a:r>
            <a:r>
              <a:rPr kumimoji="0" lang="en-US" altLang="en-US" sz="1800" b="0" i="0" u="none" strike="noStrike" kern="1200" cap="none" spc="0" normalizeH="0" baseline="30000" noProof="0" dirty="0">
                <a:ln>
                  <a:noFill/>
                </a:ln>
                <a:solidFill>
                  <a:srgbClr val="00B050"/>
                </a:solidFill>
                <a:effectLst/>
                <a:uLnTx/>
                <a:uFillTx/>
              </a:rPr>
              <a:t>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rPr>
              <a:t>Titan and Pluto</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800" baseline="0" dirty="0">
                <a:solidFill>
                  <a:srgbClr val="FF0000"/>
                </a:solidFill>
              </a:rPr>
              <a:t>…</a:t>
            </a:r>
            <a:endParaRPr kumimoji="0" lang="en-US" altLang="en-US" sz="1800" b="0" i="0" u="none" strike="noStrike" kern="1200" cap="none" spc="0" normalizeH="0" baseline="-25000" noProof="0" dirty="0">
              <a:ln>
                <a:noFill/>
              </a:ln>
              <a:solidFill>
                <a:srgbClr val="FF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B050"/>
                </a:solidFill>
                <a:effectLst/>
                <a:uLnTx/>
                <a:uFillTx/>
              </a:rPr>
              <a:t>1.9 g/cm</a:t>
            </a:r>
            <a:r>
              <a:rPr kumimoji="0" lang="en-US" altLang="en-US" sz="1800" b="0" i="0" u="none" strike="noStrike" kern="1200" cap="none" spc="0" normalizeH="0" baseline="30000" noProof="0" dirty="0">
                <a:ln>
                  <a:noFill/>
                </a:ln>
                <a:solidFill>
                  <a:srgbClr val="00B050"/>
                </a:solidFill>
                <a:effectLst/>
                <a:uLnTx/>
                <a:uFillTx/>
              </a:rPr>
              <a:t>3</a:t>
            </a:r>
            <a:endParaRPr kumimoji="0" lang="en-US" altLang="en-US" sz="1800" b="0" i="0" u="none" strike="noStrike" kern="1200" cap="none" spc="0" normalizeH="0" baseline="0" noProof="0" dirty="0">
              <a:ln>
                <a:noFill/>
              </a:ln>
              <a:solidFill>
                <a:srgbClr val="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rPr>
              <a:t>Saturn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800" baseline="0" dirty="0">
                <a:solidFill>
                  <a:srgbClr val="FF0000"/>
                </a:solidFill>
              </a:rPr>
              <a:t>…</a:t>
            </a:r>
            <a:r>
              <a:rPr kumimoji="0" lang="en-US" altLang="en-US" sz="1800" b="0" i="0" u="none" strike="noStrike" kern="1200" cap="none" spc="0" normalizeH="0" baseline="0" noProof="0" dirty="0">
                <a:ln>
                  <a:noFill/>
                </a:ln>
                <a:solidFill>
                  <a:srgbClr val="FF0000"/>
                </a:solidFill>
                <a:effectLst/>
                <a:uLnTx/>
                <a:uFillTx/>
              </a:rPr>
              <a:t> </a:t>
            </a:r>
            <a:endParaRPr kumimoji="0" lang="en-US" altLang="en-US" sz="1800" b="0" i="0" u="none" strike="noStrike" kern="1200" cap="none" spc="0" normalizeH="0" baseline="-25000" noProof="0" dirty="0">
              <a:ln>
                <a:noFill/>
              </a:ln>
              <a:solidFill>
                <a:srgbClr val="FF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B050"/>
                </a:solidFill>
                <a:effectLst/>
                <a:uLnTx/>
                <a:uFillTx/>
              </a:rPr>
              <a:t>0.7 g/cm</a:t>
            </a:r>
            <a:r>
              <a:rPr kumimoji="0" lang="en-US" altLang="en-US" sz="1800" b="0" i="0" u="none" strike="noStrike" kern="1200" cap="none" spc="0" normalizeH="0" baseline="30000" noProof="0" dirty="0">
                <a:ln>
                  <a:noFill/>
                </a:ln>
                <a:solidFill>
                  <a:srgbClr val="00B050"/>
                </a:solidFill>
                <a:effectLst/>
                <a:uLnTx/>
                <a:uFillTx/>
              </a:rPr>
              <a:t>3</a:t>
            </a:r>
            <a:endParaRPr kumimoji="0" lang="en-US" altLang="en-US" sz="1800" b="0" i="0" u="none" strike="noStrike" kern="1200" cap="none" spc="0" normalizeH="0" baseline="0" noProof="0" dirty="0">
              <a:ln>
                <a:noFill/>
              </a:ln>
              <a:solidFill>
                <a:srgbClr val="00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rPr>
              <a:t>Hyperion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800" baseline="0" dirty="0">
                <a:solidFill>
                  <a:srgbClr val="FF0000"/>
                </a:solidFill>
              </a:rPr>
              <a:t>…</a:t>
            </a:r>
            <a:endParaRPr kumimoji="0" lang="en-US" altLang="en-US" sz="1800" b="0" i="0" u="none" strike="noStrike" kern="1200" cap="none" spc="0" normalizeH="0" baseline="-25000" noProof="0" dirty="0">
              <a:ln>
                <a:noFill/>
              </a:ln>
              <a:solidFill>
                <a:srgbClr val="FF0000"/>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B050"/>
                </a:solidFill>
                <a:effectLst/>
                <a:uLnTx/>
                <a:uFillTx/>
              </a:rPr>
              <a:t>0.5 g/cm</a:t>
            </a:r>
            <a:r>
              <a:rPr kumimoji="0" lang="en-US" altLang="en-US" sz="1800" b="0" i="0" u="none" strike="noStrike" kern="1200" cap="none" spc="0" normalizeH="0" baseline="30000" noProof="0" dirty="0">
                <a:ln>
                  <a:noFill/>
                </a:ln>
                <a:solidFill>
                  <a:srgbClr val="00B050"/>
                </a:solidFill>
                <a:effectLst/>
                <a:uLnTx/>
                <a:uFillTx/>
              </a:rPr>
              <a:t>3</a:t>
            </a:r>
            <a:endParaRPr kumimoji="0" lang="en-US" altLang="en-US" sz="1800" b="0" i="0" u="none" strike="noStrike" kern="1200" cap="none" spc="0" normalizeH="0" baseline="0" noProof="0" dirty="0">
              <a:ln>
                <a:noFill/>
              </a:ln>
              <a:solidFill>
                <a:srgbClr val="000000"/>
              </a:solidFill>
              <a:effectLst/>
              <a:uLnTx/>
              <a:uFillTx/>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6852">
                                            <p:txEl>
                                              <p:pRg st="0" end="0"/>
                                            </p:txEl>
                                          </p:spTgt>
                                        </p:tgtEl>
                                        <p:attrNameLst>
                                          <p:attrName>style.visibility</p:attrName>
                                        </p:attrNameLst>
                                      </p:cBhvr>
                                      <p:to>
                                        <p:strVal val="visible"/>
                                      </p:to>
                                    </p:set>
                                    <p:animEffect transition="in" filter="fade">
                                      <p:cBhvr>
                                        <p:cTn id="7" dur="2000"/>
                                        <p:tgtEl>
                                          <p:spTgt spid="20685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6852">
                                            <p:txEl>
                                              <p:pRg st="1" end="1"/>
                                            </p:txEl>
                                          </p:spTgt>
                                        </p:tgtEl>
                                        <p:attrNameLst>
                                          <p:attrName>style.visibility</p:attrName>
                                        </p:attrNameLst>
                                      </p:cBhvr>
                                      <p:to>
                                        <p:strVal val="visible"/>
                                      </p:to>
                                    </p:set>
                                    <p:animEffect transition="in" filter="fade">
                                      <p:cBhvr>
                                        <p:cTn id="12" dur="2000"/>
                                        <p:tgtEl>
                                          <p:spTgt spid="20685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06852">
                                            <p:txEl>
                                              <p:pRg st="3" end="3"/>
                                            </p:txEl>
                                          </p:spTgt>
                                        </p:tgtEl>
                                        <p:attrNameLst>
                                          <p:attrName>style.visibility</p:attrName>
                                        </p:attrNameLst>
                                      </p:cBhvr>
                                      <p:to>
                                        <p:strVal val="visible"/>
                                      </p:to>
                                    </p:set>
                                    <p:animEffect transition="in" filter="fade">
                                      <p:cBhvr>
                                        <p:cTn id="17" dur="2000"/>
                                        <p:tgtEl>
                                          <p:spTgt spid="20685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6852">
                                            <p:txEl>
                                              <p:pRg st="4" end="4"/>
                                            </p:txEl>
                                          </p:spTgt>
                                        </p:tgtEl>
                                        <p:attrNameLst>
                                          <p:attrName>style.visibility</p:attrName>
                                        </p:attrNameLst>
                                      </p:cBhvr>
                                      <p:to>
                                        <p:strVal val="visible"/>
                                      </p:to>
                                    </p:set>
                                    <p:animEffect transition="in" filter="fade">
                                      <p:cBhvr>
                                        <p:cTn id="22" dur="2000"/>
                                        <p:tgtEl>
                                          <p:spTgt spid="206852">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06852">
                                            <p:txEl>
                                              <p:pRg st="5" end="5"/>
                                            </p:txEl>
                                          </p:spTgt>
                                        </p:tgtEl>
                                        <p:attrNameLst>
                                          <p:attrName>style.visibility</p:attrName>
                                        </p:attrNameLst>
                                      </p:cBhvr>
                                      <p:to>
                                        <p:strVal val="visible"/>
                                      </p:to>
                                    </p:set>
                                    <p:animEffect transition="in" filter="fade">
                                      <p:cBhvr>
                                        <p:cTn id="27" dur="2000"/>
                                        <p:tgtEl>
                                          <p:spTgt spid="206852">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06852">
                                            <p:txEl>
                                              <p:pRg st="6" end="6"/>
                                            </p:txEl>
                                          </p:spTgt>
                                        </p:tgtEl>
                                        <p:attrNameLst>
                                          <p:attrName>style.visibility</p:attrName>
                                        </p:attrNameLst>
                                      </p:cBhvr>
                                      <p:to>
                                        <p:strVal val="visible"/>
                                      </p:to>
                                    </p:set>
                                    <p:animEffect transition="in" filter="fade">
                                      <p:cBhvr>
                                        <p:cTn id="32" dur="2000"/>
                                        <p:tgtEl>
                                          <p:spTgt spid="20685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6852">
                                            <p:txEl>
                                              <p:pRg st="7" end="7"/>
                                            </p:txEl>
                                          </p:spTgt>
                                        </p:tgtEl>
                                        <p:attrNameLst>
                                          <p:attrName>style.visibility</p:attrName>
                                        </p:attrNameLst>
                                      </p:cBhvr>
                                      <p:to>
                                        <p:strVal val="visible"/>
                                      </p:to>
                                    </p:set>
                                    <p:animEffect transition="in" filter="fade">
                                      <p:cBhvr>
                                        <p:cTn id="37" dur="2000"/>
                                        <p:tgtEl>
                                          <p:spTgt spid="206852">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06852">
                                            <p:txEl>
                                              <p:pRg st="8" end="8"/>
                                            </p:txEl>
                                          </p:spTgt>
                                        </p:tgtEl>
                                        <p:attrNameLst>
                                          <p:attrName>style.visibility</p:attrName>
                                        </p:attrNameLst>
                                      </p:cBhvr>
                                      <p:to>
                                        <p:strVal val="visible"/>
                                      </p:to>
                                    </p:set>
                                    <p:animEffect transition="in" filter="fade">
                                      <p:cBhvr>
                                        <p:cTn id="42" dur="2000"/>
                                        <p:tgtEl>
                                          <p:spTgt spid="206852">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06852">
                                            <p:txEl>
                                              <p:pRg st="9" end="9"/>
                                            </p:txEl>
                                          </p:spTgt>
                                        </p:tgtEl>
                                        <p:attrNameLst>
                                          <p:attrName>style.visibility</p:attrName>
                                        </p:attrNameLst>
                                      </p:cBhvr>
                                      <p:to>
                                        <p:strVal val="visible"/>
                                      </p:to>
                                    </p:set>
                                    <p:animEffect transition="in" filter="fade">
                                      <p:cBhvr>
                                        <p:cTn id="47" dur="2000"/>
                                        <p:tgtEl>
                                          <p:spTgt spid="206852">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6852">
                                            <p:txEl>
                                              <p:pRg st="10" end="10"/>
                                            </p:txEl>
                                          </p:spTgt>
                                        </p:tgtEl>
                                        <p:attrNameLst>
                                          <p:attrName>style.visibility</p:attrName>
                                        </p:attrNameLst>
                                      </p:cBhvr>
                                      <p:to>
                                        <p:strVal val="visible"/>
                                      </p:to>
                                    </p:set>
                                    <p:animEffect transition="in" filter="fade">
                                      <p:cBhvr>
                                        <p:cTn id="52" dur="2000"/>
                                        <p:tgtEl>
                                          <p:spTgt spid="206852">
                                            <p:txEl>
                                              <p:pRg st="10" end="1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206852">
                                            <p:txEl>
                                              <p:pRg st="11" end="11"/>
                                            </p:txEl>
                                          </p:spTgt>
                                        </p:tgtEl>
                                        <p:attrNameLst>
                                          <p:attrName>style.visibility</p:attrName>
                                        </p:attrNameLst>
                                      </p:cBhvr>
                                      <p:to>
                                        <p:strVal val="visible"/>
                                      </p:to>
                                    </p:set>
                                    <p:animEffect transition="in" filter="fade">
                                      <p:cBhvr>
                                        <p:cTn id="57" dur="2000"/>
                                        <p:tgtEl>
                                          <p:spTgt spid="206852">
                                            <p:txEl>
                                              <p:pRg st="11" end="11"/>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206852">
                                            <p:txEl>
                                              <p:pRg st="12" end="12"/>
                                            </p:txEl>
                                          </p:spTgt>
                                        </p:tgtEl>
                                        <p:attrNameLst>
                                          <p:attrName>style.visibility</p:attrName>
                                        </p:attrNameLst>
                                      </p:cBhvr>
                                      <p:to>
                                        <p:strVal val="visible"/>
                                      </p:to>
                                    </p:set>
                                    <p:animEffect transition="in" filter="fade">
                                      <p:cBhvr>
                                        <p:cTn id="62" dur="2000"/>
                                        <p:tgtEl>
                                          <p:spTgt spid="206852">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06852">
                                            <p:txEl>
                                              <p:pRg st="13" end="13"/>
                                            </p:txEl>
                                          </p:spTgt>
                                        </p:tgtEl>
                                        <p:attrNameLst>
                                          <p:attrName>style.visibility</p:attrName>
                                        </p:attrNameLst>
                                      </p:cBhvr>
                                      <p:to>
                                        <p:strVal val="visible"/>
                                      </p:to>
                                    </p:set>
                                    <p:animEffect transition="in" filter="fade">
                                      <p:cBhvr>
                                        <p:cTn id="67" dur="2000"/>
                                        <p:tgtEl>
                                          <p:spTgt spid="206852">
                                            <p:txEl>
                                              <p:pRg st="13" end="13"/>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206852">
                                            <p:txEl>
                                              <p:pRg st="14" end="14"/>
                                            </p:txEl>
                                          </p:spTgt>
                                        </p:tgtEl>
                                        <p:attrNameLst>
                                          <p:attrName>style.visibility</p:attrName>
                                        </p:attrNameLst>
                                      </p:cBhvr>
                                      <p:to>
                                        <p:strVal val="visible"/>
                                      </p:to>
                                    </p:set>
                                    <p:animEffect transition="in" filter="fade">
                                      <p:cBhvr>
                                        <p:cTn id="72" dur="2000"/>
                                        <p:tgtEl>
                                          <p:spTgt spid="206852">
                                            <p:txEl>
                                              <p:pRg st="14" end="14"/>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206852">
                                            <p:txEl>
                                              <p:pRg st="15" end="15"/>
                                            </p:txEl>
                                          </p:spTgt>
                                        </p:tgtEl>
                                        <p:attrNameLst>
                                          <p:attrName>style.visibility</p:attrName>
                                        </p:attrNameLst>
                                      </p:cBhvr>
                                      <p:to>
                                        <p:strVal val="visible"/>
                                      </p:to>
                                    </p:set>
                                    <p:animEffect transition="in" filter="fade">
                                      <p:cBhvr>
                                        <p:cTn id="77" dur="2000"/>
                                        <p:tgtEl>
                                          <p:spTgt spid="206852">
                                            <p:txEl>
                                              <p:pRg st="15" end="1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06852">
                                            <p:txEl>
                                              <p:pRg st="16" end="16"/>
                                            </p:txEl>
                                          </p:spTgt>
                                        </p:tgtEl>
                                        <p:attrNameLst>
                                          <p:attrName>style.visibility</p:attrName>
                                        </p:attrNameLst>
                                      </p:cBhvr>
                                      <p:to>
                                        <p:strVal val="visible"/>
                                      </p:to>
                                    </p:set>
                                    <p:animEffect transition="in" filter="fade">
                                      <p:cBhvr>
                                        <p:cTn id="82" dur="2000"/>
                                        <p:tgtEl>
                                          <p:spTgt spid="206852">
                                            <p:txEl>
                                              <p:pRg st="16" end="16"/>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nodeType="clickEffect">
                                  <p:stCondLst>
                                    <p:cond delay="0"/>
                                  </p:stCondLst>
                                  <p:childTnLst>
                                    <p:set>
                                      <p:cBhvr>
                                        <p:cTn id="86" dur="1" fill="hold">
                                          <p:stCondLst>
                                            <p:cond delay="0"/>
                                          </p:stCondLst>
                                        </p:cTn>
                                        <p:tgtEl>
                                          <p:spTgt spid="206852">
                                            <p:txEl>
                                              <p:pRg st="17" end="17"/>
                                            </p:txEl>
                                          </p:spTgt>
                                        </p:tgtEl>
                                        <p:attrNameLst>
                                          <p:attrName>style.visibility</p:attrName>
                                        </p:attrNameLst>
                                      </p:cBhvr>
                                      <p:to>
                                        <p:strVal val="visible"/>
                                      </p:to>
                                    </p:set>
                                    <p:animEffect transition="in" filter="fade">
                                      <p:cBhvr>
                                        <p:cTn id="87" dur="2000"/>
                                        <p:tgtEl>
                                          <p:spTgt spid="206852">
                                            <p:txEl>
                                              <p:pRg st="17" end="17"/>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nodeType="clickEffect">
                                  <p:stCondLst>
                                    <p:cond delay="0"/>
                                  </p:stCondLst>
                                  <p:childTnLst>
                                    <p:set>
                                      <p:cBhvr>
                                        <p:cTn id="91" dur="1" fill="hold">
                                          <p:stCondLst>
                                            <p:cond delay="0"/>
                                          </p:stCondLst>
                                        </p:cTn>
                                        <p:tgtEl>
                                          <p:spTgt spid="206852">
                                            <p:txEl>
                                              <p:pRg st="18" end="18"/>
                                            </p:txEl>
                                          </p:spTgt>
                                        </p:tgtEl>
                                        <p:attrNameLst>
                                          <p:attrName>style.visibility</p:attrName>
                                        </p:attrNameLst>
                                      </p:cBhvr>
                                      <p:to>
                                        <p:strVal val="visible"/>
                                      </p:to>
                                    </p:set>
                                    <p:animEffect transition="in" filter="fade">
                                      <p:cBhvr>
                                        <p:cTn id="92" dur="2000"/>
                                        <p:tgtEl>
                                          <p:spTgt spid="206852">
                                            <p:txEl>
                                              <p:pRg st="18" end="18"/>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06852">
                                            <p:txEl>
                                              <p:pRg st="19" end="19"/>
                                            </p:txEl>
                                          </p:spTgt>
                                        </p:tgtEl>
                                        <p:attrNameLst>
                                          <p:attrName>style.visibility</p:attrName>
                                        </p:attrNameLst>
                                      </p:cBhvr>
                                      <p:to>
                                        <p:strVal val="visible"/>
                                      </p:to>
                                    </p:set>
                                    <p:animEffect transition="in" filter="fade">
                                      <p:cBhvr>
                                        <p:cTn id="97" dur="2000"/>
                                        <p:tgtEl>
                                          <p:spTgt spid="206852">
                                            <p:txEl>
                                              <p:pRg st="19" end="19"/>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nodeType="clickEffect">
                                  <p:stCondLst>
                                    <p:cond delay="0"/>
                                  </p:stCondLst>
                                  <p:childTnLst>
                                    <p:set>
                                      <p:cBhvr>
                                        <p:cTn id="101" dur="1" fill="hold">
                                          <p:stCondLst>
                                            <p:cond delay="0"/>
                                          </p:stCondLst>
                                        </p:cTn>
                                        <p:tgtEl>
                                          <p:spTgt spid="206852">
                                            <p:txEl>
                                              <p:pRg st="20" end="20"/>
                                            </p:txEl>
                                          </p:spTgt>
                                        </p:tgtEl>
                                        <p:attrNameLst>
                                          <p:attrName>style.visibility</p:attrName>
                                        </p:attrNameLst>
                                      </p:cBhvr>
                                      <p:to>
                                        <p:strVal val="visible"/>
                                      </p:to>
                                    </p:set>
                                    <p:animEffect transition="in" filter="fade">
                                      <p:cBhvr>
                                        <p:cTn id="102" dur="2000"/>
                                        <p:tgtEl>
                                          <p:spTgt spid="206852">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D8D804C8-3B99-AE7E-24FB-A311F502A9CC}"/>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 Structure</a:t>
            </a:r>
          </a:p>
        </p:txBody>
      </p:sp>
      <p:pic>
        <p:nvPicPr>
          <p:cNvPr id="76802" name="Picture 4" descr="AACHCOQ0">
            <a:extLst>
              <a:ext uri="{FF2B5EF4-FFF2-40B4-BE49-F238E27FC236}">
                <a16:creationId xmlns:a16="http://schemas.microsoft.com/office/drawing/2014/main" id="{C207A134-F821-4D71-87E4-F616527E2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4294188"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13" name="Picture 5" descr="AACHCOV0">
            <a:extLst>
              <a:ext uri="{FF2B5EF4-FFF2-40B4-BE49-F238E27FC236}">
                <a16:creationId xmlns:a16="http://schemas.microsoft.com/office/drawing/2014/main" id="{B19D9A65-5277-E6A6-F1E2-D99A56CE29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254125"/>
            <a:ext cx="434340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99013"/>
                                        </p:tgtEl>
                                        <p:attrNameLst>
                                          <p:attrName>style.visibility</p:attrName>
                                        </p:attrNameLst>
                                      </p:cBhvr>
                                      <p:to>
                                        <p:strVal val="visible"/>
                                      </p:to>
                                    </p:set>
                                    <p:animEffect transition="in" filter="fade">
                                      <p:cBhvr>
                                        <p:cTn id="7" dur="2000"/>
                                        <p:tgtEl>
                                          <p:spTgt spid="299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D8D804C8-3B99-AE7E-24FB-A311F502A9CC}"/>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 Structure</a:t>
            </a:r>
          </a:p>
        </p:txBody>
      </p:sp>
      <p:pic>
        <p:nvPicPr>
          <p:cNvPr id="2" name="movie.earthquake" descr="movie.earthquake">
            <a:hlinkClick r:id="" action="ppaction://media"/>
            <a:extLst>
              <a:ext uri="{FF2B5EF4-FFF2-40B4-BE49-F238E27FC236}">
                <a16:creationId xmlns:a16="http://schemas.microsoft.com/office/drawing/2014/main" id="{BC81A817-C01A-0DBE-793D-7CEEDB7CA07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0200" y="685800"/>
            <a:ext cx="5791200" cy="5797910"/>
          </a:xfrm>
          <a:prstGeom prst="rect">
            <a:avLst/>
          </a:prstGeom>
        </p:spPr>
      </p:pic>
    </p:spTree>
    <p:extLst>
      <p:ext uri="{BB962C8B-B14F-4D97-AF65-F5344CB8AC3E}">
        <p14:creationId xmlns:p14="http://schemas.microsoft.com/office/powerpoint/2010/main" val="348917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FDCFB1E3-AFF8-B5FB-9C64-7FBA693024CB}"/>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 Layers</a:t>
            </a:r>
          </a:p>
        </p:txBody>
      </p:sp>
      <p:sp>
        <p:nvSpPr>
          <p:cNvPr id="278531" name="Text Box 3">
            <a:extLst>
              <a:ext uri="{FF2B5EF4-FFF2-40B4-BE49-F238E27FC236}">
                <a16:creationId xmlns:a16="http://schemas.microsoft.com/office/drawing/2014/main" id="{47FBBA7C-4EC8-A4FD-792A-B01F05174490}"/>
              </a:ext>
            </a:extLst>
          </p:cNvPr>
          <p:cNvSpPr txBox="1">
            <a:spLocks noChangeArrowheads="1"/>
          </p:cNvSpPr>
          <p:nvPr/>
        </p:nvSpPr>
        <p:spPr bwMode="auto">
          <a:xfrm>
            <a:off x="152400" y="730250"/>
            <a:ext cx="8839200" cy="604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upper mantle</a:t>
            </a:r>
            <a:r>
              <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[ 6-65 km to 700 km]</a:t>
            </a:r>
            <a:endPar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primarily olivine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Mg,Fe</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SiO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and pyroxene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Mg,Fe</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)SiO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lower mantle</a:t>
            </a:r>
            <a:r>
              <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[700 km to 3000 km]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olivine under high P		periclase MgO + perovskite MgSiO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pyroxene under high P		garnet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fluid outer core</a:t>
            </a:r>
            <a:r>
              <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[3000 km to 5200 km]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primarily Fe in composition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convective dynamo present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core temp too high for permanent mag field (decay in 20,000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yr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as Earth cools, Fe solidifies and sinks, lighter element(s) rise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rising fluid + Earth rotation … Coriolis forces cause helical flow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sym typeface="Wingdings" pitchFamily="2" charset="2"/>
              </a:rPr>
              <a:t>VOILA!  magnetic field generated</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solid inner core</a:t>
            </a:r>
            <a:r>
              <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[5200 km to 6400 km]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primarily Fe in composition  (some Ni)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ρ</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is 5-10% less than pure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Fe+Ni</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S?  O?  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size of Moon … temp of Sun ~6000K !</a:t>
            </a:r>
          </a:p>
        </p:txBody>
      </p:sp>
      <p:pic>
        <p:nvPicPr>
          <p:cNvPr id="78851" name="Picture 4" descr="AACHCOQ0">
            <a:extLst>
              <a:ext uri="{FF2B5EF4-FFF2-40B4-BE49-F238E27FC236}">
                <a16:creationId xmlns:a16="http://schemas.microsoft.com/office/drawing/2014/main" id="{25E820E0-8CF4-4C57-836C-AB5341C7B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3763" y="0"/>
            <a:ext cx="19002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8531">
                                            <p:txEl>
                                              <p:pRg st="0" end="0"/>
                                            </p:txEl>
                                          </p:spTgt>
                                        </p:tgtEl>
                                        <p:attrNameLst>
                                          <p:attrName>style.visibility</p:attrName>
                                        </p:attrNameLst>
                                      </p:cBhvr>
                                      <p:to>
                                        <p:strVal val="visible"/>
                                      </p:to>
                                    </p:set>
                                    <p:animEffect transition="in" filter="fade">
                                      <p:cBhvr>
                                        <p:cTn id="7" dur="2000"/>
                                        <p:tgtEl>
                                          <p:spTgt spid="27853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8531">
                                            <p:txEl>
                                              <p:pRg st="1" end="1"/>
                                            </p:txEl>
                                          </p:spTgt>
                                        </p:tgtEl>
                                        <p:attrNameLst>
                                          <p:attrName>style.visibility</p:attrName>
                                        </p:attrNameLst>
                                      </p:cBhvr>
                                      <p:to>
                                        <p:strVal val="visible"/>
                                      </p:to>
                                    </p:set>
                                    <p:animEffect transition="in" filter="fade">
                                      <p:cBhvr>
                                        <p:cTn id="10" dur="2000"/>
                                        <p:tgtEl>
                                          <p:spTgt spid="27853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8531">
                                            <p:txEl>
                                              <p:pRg st="4" end="4"/>
                                            </p:txEl>
                                          </p:spTgt>
                                        </p:tgtEl>
                                        <p:attrNameLst>
                                          <p:attrName>style.visibility</p:attrName>
                                        </p:attrNameLst>
                                      </p:cBhvr>
                                      <p:to>
                                        <p:strVal val="visible"/>
                                      </p:to>
                                    </p:set>
                                    <p:animEffect transition="in" filter="fade">
                                      <p:cBhvr>
                                        <p:cTn id="15" dur="2000"/>
                                        <p:tgtEl>
                                          <p:spTgt spid="278531">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8531">
                                            <p:txEl>
                                              <p:pRg st="5" end="5"/>
                                            </p:txEl>
                                          </p:spTgt>
                                        </p:tgtEl>
                                        <p:attrNameLst>
                                          <p:attrName>style.visibility</p:attrName>
                                        </p:attrNameLst>
                                      </p:cBhvr>
                                      <p:to>
                                        <p:strVal val="visible"/>
                                      </p:to>
                                    </p:set>
                                    <p:animEffect transition="in" filter="fade">
                                      <p:cBhvr>
                                        <p:cTn id="18" dur="2000"/>
                                        <p:tgtEl>
                                          <p:spTgt spid="278531">
                                            <p:txEl>
                                              <p:pRg st="5" end="5"/>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8531">
                                            <p:txEl>
                                              <p:pRg st="6" end="6"/>
                                            </p:txEl>
                                          </p:spTgt>
                                        </p:tgtEl>
                                        <p:attrNameLst>
                                          <p:attrName>style.visibility</p:attrName>
                                        </p:attrNameLst>
                                      </p:cBhvr>
                                      <p:to>
                                        <p:strVal val="visible"/>
                                      </p:to>
                                    </p:set>
                                    <p:animEffect transition="in" filter="fade">
                                      <p:cBhvr>
                                        <p:cTn id="21" dur="2000"/>
                                        <p:tgtEl>
                                          <p:spTgt spid="278531">
                                            <p:txEl>
                                              <p:pRg st="6" end="6"/>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8531">
                                            <p:txEl>
                                              <p:pRg st="8" end="8"/>
                                            </p:txEl>
                                          </p:spTgt>
                                        </p:tgtEl>
                                        <p:attrNameLst>
                                          <p:attrName>style.visibility</p:attrName>
                                        </p:attrNameLst>
                                      </p:cBhvr>
                                      <p:to>
                                        <p:strVal val="visible"/>
                                      </p:to>
                                    </p:set>
                                    <p:animEffect transition="in" filter="fade">
                                      <p:cBhvr>
                                        <p:cTn id="26" dur="2000"/>
                                        <p:tgtEl>
                                          <p:spTgt spid="278531">
                                            <p:txEl>
                                              <p:pRg st="8" end="8"/>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8531">
                                            <p:txEl>
                                              <p:pRg st="9" end="9"/>
                                            </p:txEl>
                                          </p:spTgt>
                                        </p:tgtEl>
                                        <p:attrNameLst>
                                          <p:attrName>style.visibility</p:attrName>
                                        </p:attrNameLst>
                                      </p:cBhvr>
                                      <p:to>
                                        <p:strVal val="visible"/>
                                      </p:to>
                                    </p:set>
                                    <p:animEffect transition="in" filter="fade">
                                      <p:cBhvr>
                                        <p:cTn id="29" dur="2000"/>
                                        <p:tgtEl>
                                          <p:spTgt spid="278531">
                                            <p:txEl>
                                              <p:pRg st="9" end="9"/>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78531">
                                            <p:txEl>
                                              <p:pRg st="10" end="10"/>
                                            </p:txEl>
                                          </p:spTgt>
                                        </p:tgtEl>
                                        <p:attrNameLst>
                                          <p:attrName>style.visibility</p:attrName>
                                        </p:attrNameLst>
                                      </p:cBhvr>
                                      <p:to>
                                        <p:strVal val="visible"/>
                                      </p:to>
                                    </p:set>
                                    <p:animEffect transition="in" filter="fade">
                                      <p:cBhvr>
                                        <p:cTn id="34" dur="2000"/>
                                        <p:tgtEl>
                                          <p:spTgt spid="278531">
                                            <p:txEl>
                                              <p:pRg st="10" end="1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8531">
                                            <p:txEl>
                                              <p:pRg st="11" end="11"/>
                                            </p:txEl>
                                          </p:spTgt>
                                        </p:tgtEl>
                                        <p:attrNameLst>
                                          <p:attrName>style.visibility</p:attrName>
                                        </p:attrNameLst>
                                      </p:cBhvr>
                                      <p:to>
                                        <p:strVal val="visible"/>
                                      </p:to>
                                    </p:set>
                                    <p:animEffect transition="in" filter="fade">
                                      <p:cBhvr>
                                        <p:cTn id="37" dur="2000"/>
                                        <p:tgtEl>
                                          <p:spTgt spid="278531">
                                            <p:txEl>
                                              <p:pRg st="11" end="1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8531">
                                            <p:txEl>
                                              <p:pRg st="12" end="12"/>
                                            </p:txEl>
                                          </p:spTgt>
                                        </p:tgtEl>
                                        <p:attrNameLst>
                                          <p:attrName>style.visibility</p:attrName>
                                        </p:attrNameLst>
                                      </p:cBhvr>
                                      <p:to>
                                        <p:strVal val="visible"/>
                                      </p:to>
                                    </p:set>
                                    <p:animEffect transition="in" filter="fade">
                                      <p:cBhvr>
                                        <p:cTn id="40" dur="2000"/>
                                        <p:tgtEl>
                                          <p:spTgt spid="278531">
                                            <p:txEl>
                                              <p:pRg st="12" end="12"/>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8531">
                                            <p:txEl>
                                              <p:pRg st="13" end="13"/>
                                            </p:txEl>
                                          </p:spTgt>
                                        </p:tgtEl>
                                        <p:attrNameLst>
                                          <p:attrName>style.visibility</p:attrName>
                                        </p:attrNameLst>
                                      </p:cBhvr>
                                      <p:to>
                                        <p:strVal val="visible"/>
                                      </p:to>
                                    </p:set>
                                    <p:animEffect transition="in" filter="fade">
                                      <p:cBhvr>
                                        <p:cTn id="43" dur="2000"/>
                                        <p:tgtEl>
                                          <p:spTgt spid="278531">
                                            <p:txEl>
                                              <p:pRg st="13" end="1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8531">
                                            <p:txEl>
                                              <p:pRg st="14" end="14"/>
                                            </p:txEl>
                                          </p:spTgt>
                                        </p:tgtEl>
                                        <p:attrNameLst>
                                          <p:attrName>style.visibility</p:attrName>
                                        </p:attrNameLst>
                                      </p:cBhvr>
                                      <p:to>
                                        <p:strVal val="visible"/>
                                      </p:to>
                                    </p:set>
                                    <p:animEffect transition="in" filter="fade">
                                      <p:cBhvr>
                                        <p:cTn id="48" dur="2000"/>
                                        <p:tgtEl>
                                          <p:spTgt spid="278531">
                                            <p:txEl>
                                              <p:pRg st="14" end="14"/>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78531">
                                            <p:txEl>
                                              <p:pRg st="16" end="16"/>
                                            </p:txEl>
                                          </p:spTgt>
                                        </p:tgtEl>
                                        <p:attrNameLst>
                                          <p:attrName>style.visibility</p:attrName>
                                        </p:attrNameLst>
                                      </p:cBhvr>
                                      <p:to>
                                        <p:strVal val="visible"/>
                                      </p:to>
                                    </p:set>
                                    <p:animEffect transition="in" filter="fade">
                                      <p:cBhvr>
                                        <p:cTn id="53" dur="2000"/>
                                        <p:tgtEl>
                                          <p:spTgt spid="278531">
                                            <p:txEl>
                                              <p:pRg st="16" end="16"/>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78531">
                                            <p:txEl>
                                              <p:pRg st="17" end="17"/>
                                            </p:txEl>
                                          </p:spTgt>
                                        </p:tgtEl>
                                        <p:attrNameLst>
                                          <p:attrName>style.visibility</p:attrName>
                                        </p:attrNameLst>
                                      </p:cBhvr>
                                      <p:to>
                                        <p:strVal val="visible"/>
                                      </p:to>
                                    </p:set>
                                    <p:animEffect transition="in" filter="fade">
                                      <p:cBhvr>
                                        <p:cTn id="56" dur="2000"/>
                                        <p:tgtEl>
                                          <p:spTgt spid="278531">
                                            <p:txEl>
                                              <p:pRg st="17" end="17"/>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8531">
                                            <p:txEl>
                                              <p:pRg st="18" end="18"/>
                                            </p:txEl>
                                          </p:spTgt>
                                        </p:tgtEl>
                                        <p:attrNameLst>
                                          <p:attrName>style.visibility</p:attrName>
                                        </p:attrNameLst>
                                      </p:cBhvr>
                                      <p:to>
                                        <p:strVal val="visible"/>
                                      </p:to>
                                    </p:set>
                                    <p:animEffect transition="in" filter="fade">
                                      <p:cBhvr>
                                        <p:cTn id="61" dur="2000"/>
                                        <p:tgtEl>
                                          <p:spTgt spid="278531">
                                            <p:txEl>
                                              <p:pRg st="18" end="18"/>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78531">
                                            <p:txEl>
                                              <p:pRg st="19" end="19"/>
                                            </p:txEl>
                                          </p:spTgt>
                                        </p:tgtEl>
                                        <p:attrNameLst>
                                          <p:attrName>style.visibility</p:attrName>
                                        </p:attrNameLst>
                                      </p:cBhvr>
                                      <p:to>
                                        <p:strVal val="visible"/>
                                      </p:to>
                                    </p:set>
                                    <p:animEffect transition="in" filter="fade">
                                      <p:cBhvr>
                                        <p:cTn id="66" dur="2000"/>
                                        <p:tgtEl>
                                          <p:spTgt spid="278531">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1"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6EDA781D-B97F-DFC6-7A0E-ECC17D2C06AF}"/>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Other Terrestrial Worlds</a:t>
            </a:r>
          </a:p>
        </p:txBody>
      </p:sp>
      <p:sp>
        <p:nvSpPr>
          <p:cNvPr id="296963" name="Text Box 3">
            <a:extLst>
              <a:ext uri="{FF2B5EF4-FFF2-40B4-BE49-F238E27FC236}">
                <a16:creationId xmlns:a16="http://schemas.microsoft.com/office/drawing/2014/main" id="{E61E33B2-2B15-4E9A-3E78-FAEDEB3FBAFC}"/>
              </a:ext>
            </a:extLst>
          </p:cNvPr>
          <p:cNvSpPr txBox="1">
            <a:spLocks noChangeArrowheads="1"/>
          </p:cNvSpPr>
          <p:nvPr/>
        </p:nvSpPr>
        <p:spPr bwMode="auto">
          <a:xfrm>
            <a:off x="228600" y="920750"/>
            <a:ext cx="8686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Moon</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moment of inertia coefficient (0.393) indicates nearly uniform density</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core is 13-26% R  (compare Earth 19% inner and 53% outer)</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gravity map attributable to different crustal thicknesses (34 to 43 km)</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had magnetic field 3-4 Gyr ago</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Mercury</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60% of planet mass is Fe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core extends to 75% R</a:t>
            </a:r>
            <a:endPar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Venus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3% less dense than Earth … missing some heavy element?</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no magnetic field …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core frozen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and/or lack of rotation</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no tectonics … lack of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stagnant lid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heat doesn’</a:t>
            </a:r>
            <a:r>
              <a:rPr kumimoji="0"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 escape … hot mantle quenches core convection</a:t>
            </a:r>
            <a:endParaRPr kumimoji="0" lang="en-US" altLang="ja-JP"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Mars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no tectonics … heat lost in past via volcanism</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geoid highly correlated with topography, so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thick, rigid lithosphere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ancient magnetic field evidence now shattered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far more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FeO</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than on Earth … Fe-Ni core or Fe-</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FeS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core?</a:t>
            </a:r>
          </a:p>
        </p:txBody>
      </p:sp>
      <p:pic>
        <p:nvPicPr>
          <p:cNvPr id="80899" name="Picture 2" descr="terrest_int.jpg">
            <a:extLst>
              <a:ext uri="{FF2B5EF4-FFF2-40B4-BE49-F238E27FC236}">
                <a16:creationId xmlns:a16="http://schemas.microsoft.com/office/drawing/2014/main" id="{5943618E-20D0-782C-2F6A-3C6F2032CF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514600"/>
            <a:ext cx="42830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6963">
                                            <p:txEl>
                                              <p:pRg st="0" end="0"/>
                                            </p:txEl>
                                          </p:spTgt>
                                        </p:tgtEl>
                                        <p:attrNameLst>
                                          <p:attrName>style.visibility</p:attrName>
                                        </p:attrNameLst>
                                      </p:cBhvr>
                                      <p:to>
                                        <p:strVal val="visible"/>
                                      </p:to>
                                    </p:set>
                                    <p:animEffect transition="in" filter="fade">
                                      <p:cBhvr>
                                        <p:cTn id="7" dur="2000"/>
                                        <p:tgtEl>
                                          <p:spTgt spid="29696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6963">
                                            <p:txEl>
                                              <p:pRg st="1" end="1"/>
                                            </p:txEl>
                                          </p:spTgt>
                                        </p:tgtEl>
                                        <p:attrNameLst>
                                          <p:attrName>style.visibility</p:attrName>
                                        </p:attrNameLst>
                                      </p:cBhvr>
                                      <p:to>
                                        <p:strVal val="visible"/>
                                      </p:to>
                                    </p:set>
                                    <p:animEffect transition="in" filter="fade">
                                      <p:cBhvr>
                                        <p:cTn id="10" dur="2000"/>
                                        <p:tgtEl>
                                          <p:spTgt spid="29696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6963">
                                            <p:txEl>
                                              <p:pRg st="2" end="2"/>
                                            </p:txEl>
                                          </p:spTgt>
                                        </p:tgtEl>
                                        <p:attrNameLst>
                                          <p:attrName>style.visibility</p:attrName>
                                        </p:attrNameLst>
                                      </p:cBhvr>
                                      <p:to>
                                        <p:strVal val="visible"/>
                                      </p:to>
                                    </p:set>
                                    <p:animEffect transition="in" filter="fade">
                                      <p:cBhvr>
                                        <p:cTn id="13" dur="2000"/>
                                        <p:tgtEl>
                                          <p:spTgt spid="29696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6963">
                                            <p:txEl>
                                              <p:pRg st="3" end="3"/>
                                            </p:txEl>
                                          </p:spTgt>
                                        </p:tgtEl>
                                        <p:attrNameLst>
                                          <p:attrName>style.visibility</p:attrName>
                                        </p:attrNameLst>
                                      </p:cBhvr>
                                      <p:to>
                                        <p:strVal val="visible"/>
                                      </p:to>
                                    </p:set>
                                    <p:animEffect transition="in" filter="fade">
                                      <p:cBhvr>
                                        <p:cTn id="16" dur="2000"/>
                                        <p:tgtEl>
                                          <p:spTgt spid="29696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6963">
                                            <p:txEl>
                                              <p:pRg st="4" end="4"/>
                                            </p:txEl>
                                          </p:spTgt>
                                        </p:tgtEl>
                                        <p:attrNameLst>
                                          <p:attrName>style.visibility</p:attrName>
                                        </p:attrNameLst>
                                      </p:cBhvr>
                                      <p:to>
                                        <p:strVal val="visible"/>
                                      </p:to>
                                    </p:set>
                                    <p:animEffect transition="in" filter="fade">
                                      <p:cBhvr>
                                        <p:cTn id="19" dur="2000"/>
                                        <p:tgtEl>
                                          <p:spTgt spid="296963">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6963">
                                            <p:txEl>
                                              <p:pRg st="5" end="5"/>
                                            </p:txEl>
                                          </p:spTgt>
                                        </p:tgtEl>
                                        <p:attrNameLst>
                                          <p:attrName>style.visibility</p:attrName>
                                        </p:attrNameLst>
                                      </p:cBhvr>
                                      <p:to>
                                        <p:strVal val="visible"/>
                                      </p:to>
                                    </p:set>
                                    <p:animEffect transition="in" filter="fade">
                                      <p:cBhvr>
                                        <p:cTn id="24" dur="2000"/>
                                        <p:tgtEl>
                                          <p:spTgt spid="29696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96963">
                                            <p:txEl>
                                              <p:pRg st="6" end="6"/>
                                            </p:txEl>
                                          </p:spTgt>
                                        </p:tgtEl>
                                        <p:attrNameLst>
                                          <p:attrName>style.visibility</p:attrName>
                                        </p:attrNameLst>
                                      </p:cBhvr>
                                      <p:to>
                                        <p:strVal val="visible"/>
                                      </p:to>
                                    </p:set>
                                    <p:animEffect transition="in" filter="fade">
                                      <p:cBhvr>
                                        <p:cTn id="27" dur="2000"/>
                                        <p:tgtEl>
                                          <p:spTgt spid="29696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6963">
                                            <p:txEl>
                                              <p:pRg st="7" end="7"/>
                                            </p:txEl>
                                          </p:spTgt>
                                        </p:tgtEl>
                                        <p:attrNameLst>
                                          <p:attrName>style.visibility</p:attrName>
                                        </p:attrNameLst>
                                      </p:cBhvr>
                                      <p:to>
                                        <p:strVal val="visible"/>
                                      </p:to>
                                    </p:set>
                                    <p:animEffect transition="in" filter="fade">
                                      <p:cBhvr>
                                        <p:cTn id="30" dur="2000"/>
                                        <p:tgtEl>
                                          <p:spTgt spid="296963">
                                            <p:txEl>
                                              <p:pRg st="7" end="7"/>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96963">
                                            <p:txEl>
                                              <p:pRg st="8" end="8"/>
                                            </p:txEl>
                                          </p:spTgt>
                                        </p:tgtEl>
                                        <p:attrNameLst>
                                          <p:attrName>style.visibility</p:attrName>
                                        </p:attrNameLst>
                                      </p:cBhvr>
                                      <p:to>
                                        <p:strVal val="visible"/>
                                      </p:to>
                                    </p:set>
                                    <p:animEffect transition="in" filter="fade">
                                      <p:cBhvr>
                                        <p:cTn id="35" dur="2000"/>
                                        <p:tgtEl>
                                          <p:spTgt spid="296963">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6963">
                                            <p:txEl>
                                              <p:pRg st="9" end="9"/>
                                            </p:txEl>
                                          </p:spTgt>
                                        </p:tgtEl>
                                        <p:attrNameLst>
                                          <p:attrName>style.visibility</p:attrName>
                                        </p:attrNameLst>
                                      </p:cBhvr>
                                      <p:to>
                                        <p:strVal val="visible"/>
                                      </p:to>
                                    </p:set>
                                    <p:animEffect transition="in" filter="fade">
                                      <p:cBhvr>
                                        <p:cTn id="38" dur="2000"/>
                                        <p:tgtEl>
                                          <p:spTgt spid="296963">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96963">
                                            <p:txEl>
                                              <p:pRg st="10" end="10"/>
                                            </p:txEl>
                                          </p:spTgt>
                                        </p:tgtEl>
                                        <p:attrNameLst>
                                          <p:attrName>style.visibility</p:attrName>
                                        </p:attrNameLst>
                                      </p:cBhvr>
                                      <p:to>
                                        <p:strVal val="visible"/>
                                      </p:to>
                                    </p:set>
                                    <p:animEffect transition="in" filter="fade">
                                      <p:cBhvr>
                                        <p:cTn id="41" dur="2000"/>
                                        <p:tgtEl>
                                          <p:spTgt spid="296963">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6963">
                                            <p:txEl>
                                              <p:pRg st="11" end="11"/>
                                            </p:txEl>
                                          </p:spTgt>
                                        </p:tgtEl>
                                        <p:attrNameLst>
                                          <p:attrName>style.visibility</p:attrName>
                                        </p:attrNameLst>
                                      </p:cBhvr>
                                      <p:to>
                                        <p:strVal val="visible"/>
                                      </p:to>
                                    </p:set>
                                    <p:animEffect transition="in" filter="fade">
                                      <p:cBhvr>
                                        <p:cTn id="44" dur="2000"/>
                                        <p:tgtEl>
                                          <p:spTgt spid="296963">
                                            <p:txEl>
                                              <p:pRg st="11" end="1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96963">
                                            <p:txEl>
                                              <p:pRg st="12" end="12"/>
                                            </p:txEl>
                                          </p:spTgt>
                                        </p:tgtEl>
                                        <p:attrNameLst>
                                          <p:attrName>style.visibility</p:attrName>
                                        </p:attrNameLst>
                                      </p:cBhvr>
                                      <p:to>
                                        <p:strVal val="visible"/>
                                      </p:to>
                                    </p:set>
                                    <p:animEffect transition="in" filter="fade">
                                      <p:cBhvr>
                                        <p:cTn id="47" dur="2000"/>
                                        <p:tgtEl>
                                          <p:spTgt spid="296963">
                                            <p:txEl>
                                              <p:pRg st="12" end="1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6963">
                                            <p:txEl>
                                              <p:pRg st="13" end="13"/>
                                            </p:txEl>
                                          </p:spTgt>
                                        </p:tgtEl>
                                        <p:attrNameLst>
                                          <p:attrName>style.visibility</p:attrName>
                                        </p:attrNameLst>
                                      </p:cBhvr>
                                      <p:to>
                                        <p:strVal val="visible"/>
                                      </p:to>
                                    </p:set>
                                    <p:animEffect transition="in" filter="fade">
                                      <p:cBhvr>
                                        <p:cTn id="52" dur="2000"/>
                                        <p:tgtEl>
                                          <p:spTgt spid="296963">
                                            <p:txEl>
                                              <p:pRg st="13" end="13"/>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96963">
                                            <p:txEl>
                                              <p:pRg st="14" end="14"/>
                                            </p:txEl>
                                          </p:spTgt>
                                        </p:tgtEl>
                                        <p:attrNameLst>
                                          <p:attrName>style.visibility</p:attrName>
                                        </p:attrNameLst>
                                      </p:cBhvr>
                                      <p:to>
                                        <p:strVal val="visible"/>
                                      </p:to>
                                    </p:set>
                                    <p:animEffect transition="in" filter="fade">
                                      <p:cBhvr>
                                        <p:cTn id="55" dur="2000"/>
                                        <p:tgtEl>
                                          <p:spTgt spid="296963">
                                            <p:txEl>
                                              <p:pRg st="14" end="14"/>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96963">
                                            <p:txEl>
                                              <p:pRg st="15" end="15"/>
                                            </p:txEl>
                                          </p:spTgt>
                                        </p:tgtEl>
                                        <p:attrNameLst>
                                          <p:attrName>style.visibility</p:attrName>
                                        </p:attrNameLst>
                                      </p:cBhvr>
                                      <p:to>
                                        <p:strVal val="visible"/>
                                      </p:to>
                                    </p:set>
                                    <p:animEffect transition="in" filter="fade">
                                      <p:cBhvr>
                                        <p:cTn id="58" dur="2000"/>
                                        <p:tgtEl>
                                          <p:spTgt spid="296963">
                                            <p:txEl>
                                              <p:pRg st="15" end="15"/>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96963">
                                            <p:txEl>
                                              <p:pRg st="16" end="16"/>
                                            </p:txEl>
                                          </p:spTgt>
                                        </p:tgtEl>
                                        <p:attrNameLst>
                                          <p:attrName>style.visibility</p:attrName>
                                        </p:attrNameLst>
                                      </p:cBhvr>
                                      <p:to>
                                        <p:strVal val="visible"/>
                                      </p:to>
                                    </p:set>
                                    <p:animEffect transition="in" filter="fade">
                                      <p:cBhvr>
                                        <p:cTn id="61" dur="2000"/>
                                        <p:tgtEl>
                                          <p:spTgt spid="296963">
                                            <p:txEl>
                                              <p:pRg st="16" end="16"/>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96963">
                                            <p:txEl>
                                              <p:pRg st="17" end="17"/>
                                            </p:txEl>
                                          </p:spTgt>
                                        </p:tgtEl>
                                        <p:attrNameLst>
                                          <p:attrName>style.visibility</p:attrName>
                                        </p:attrNameLst>
                                      </p:cBhvr>
                                      <p:to>
                                        <p:strVal val="visible"/>
                                      </p:to>
                                    </p:set>
                                    <p:animEffect transition="in" filter="fade">
                                      <p:cBhvr>
                                        <p:cTn id="64" dur="2000"/>
                                        <p:tgtEl>
                                          <p:spTgt spid="29696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Box 1">
            <a:extLst>
              <a:ext uri="{FF2B5EF4-FFF2-40B4-BE49-F238E27FC236}">
                <a16:creationId xmlns:a16="http://schemas.microsoft.com/office/drawing/2014/main" id="{9AA99A79-721B-5598-D1D6-1F1F52939DCB}"/>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baseline="0">
                <a:solidFill>
                  <a:srgbClr val="000000"/>
                </a:solidFill>
              </a:rPr>
              <a:t>…………………………</a:t>
            </a:r>
          </a:p>
          <a:p>
            <a:pPr algn="ctr" eaLnBrk="1" hangingPunct="1">
              <a:spcBef>
                <a:spcPct val="0"/>
              </a:spcBef>
              <a:buFontTx/>
              <a:buNone/>
            </a:pPr>
            <a:endParaRPr lang="en-US" altLang="en-US" sz="4000" b="1" i="1" baseline="0">
              <a:solidFill>
                <a:srgbClr val="FF0000"/>
              </a:solidFill>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a:extLst>
              <a:ext uri="{FF2B5EF4-FFF2-40B4-BE49-F238E27FC236}">
                <a16:creationId xmlns:a16="http://schemas.microsoft.com/office/drawing/2014/main" id="{F73A4F40-F6BD-3728-0AA1-05B16B95E221}"/>
              </a:ext>
            </a:extLst>
          </p:cNvPr>
          <p:cNvSpPr>
            <a:spLocks noGrp="1" noChangeArrowheads="1"/>
          </p:cNvSpPr>
          <p:nvPr>
            <p:ph type="title"/>
          </p:nvPr>
        </p:nvSpPr>
        <p:spPr>
          <a:xfrm>
            <a:off x="0" y="0"/>
            <a:ext cx="9144000" cy="990600"/>
          </a:xfrm>
        </p:spPr>
        <p:txBody>
          <a:bodyPr/>
          <a:lstStyle/>
          <a:p>
            <a:pPr eaLnBrk="1" hangingPunct="1"/>
            <a:r>
              <a:rPr lang="en-US" altLang="en-US" b="1" dirty="0">
                <a:ea typeface="ＭＳ Ｐゴシック" panose="020B0600070205080204" pitchFamily="34" charset="-128"/>
              </a:rPr>
              <a:t>Solar System Explorers Boo! Day</a:t>
            </a:r>
          </a:p>
        </p:txBody>
      </p:sp>
      <p:sp>
        <p:nvSpPr>
          <p:cNvPr id="171010" name="Text Box 3">
            <a:extLst>
              <a:ext uri="{FF2B5EF4-FFF2-40B4-BE49-F238E27FC236}">
                <a16:creationId xmlns:a16="http://schemas.microsoft.com/office/drawing/2014/main" id="{2BE8458B-AB54-0AC4-8481-871C4F7D3E48}"/>
              </a:ext>
            </a:extLst>
          </p:cNvPr>
          <p:cNvSpPr txBox="1">
            <a:spLocks noChangeArrowheads="1"/>
          </p:cNvSpPr>
          <p:nvPr/>
        </p:nvSpPr>
        <p:spPr bwMode="auto">
          <a:xfrm>
            <a:off x="152400" y="914400"/>
            <a:ext cx="8839200"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Describe an observation that yields information about a particular world’s interior, e.g.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seismic data on Earth tell us that the size of the solid core is 1200 km.</a:t>
            </a:r>
            <a:endParaRPr kumimoji="0" lang="en-US" alt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20.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center.pdf">
            <a:extLst>
              <a:ext uri="{FF2B5EF4-FFF2-40B4-BE49-F238E27FC236}">
                <a16:creationId xmlns:a16="http://schemas.microsoft.com/office/drawing/2014/main" id="{9197540B-6D19-4E78-0405-98A39CED72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1938" y="-1709738"/>
            <a:ext cx="8001000" cy="1035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2">
            <a:extLst>
              <a:ext uri="{FF2B5EF4-FFF2-40B4-BE49-F238E27FC236}">
                <a16:creationId xmlns:a16="http://schemas.microsoft.com/office/drawing/2014/main" id="{35C4E81D-EEA0-A89E-9483-E0891796A0A9}"/>
              </a:ext>
            </a:extLst>
          </p:cNvPr>
          <p:cNvSpPr txBox="1">
            <a:spLocks noChangeArrowheads="1"/>
          </p:cNvSpPr>
          <p:nvPr/>
        </p:nvSpPr>
        <p:spPr bwMode="auto">
          <a:xfrm>
            <a:off x="-304800" y="0"/>
            <a:ext cx="6172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chemeClr val="bg1"/>
                </a:solidFill>
              </a:rPr>
              <a:t>Planetary Interiors I</a:t>
            </a:r>
            <a:endParaRPr lang="en-US" altLang="en-US" sz="4400" baseline="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130" name="Picture 2" descr="terrest_int.jpg">
            <a:extLst>
              <a:ext uri="{FF2B5EF4-FFF2-40B4-BE49-F238E27FC236}">
                <a16:creationId xmlns:a16="http://schemas.microsoft.com/office/drawing/2014/main" id="{6775AD6B-2870-5EB5-7A35-3CD9698A54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1676400"/>
            <a:ext cx="97091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2">
            <a:extLst>
              <a:ext uri="{FF2B5EF4-FFF2-40B4-BE49-F238E27FC236}">
                <a16:creationId xmlns:a16="http://schemas.microsoft.com/office/drawing/2014/main" id="{7447BBF9-828F-164B-E346-BB93D2F3C661}"/>
              </a:ext>
            </a:extLst>
          </p:cNvPr>
          <p:cNvSpPr>
            <a:spLocks noGrp="1" noChangeArrowheads="1"/>
          </p:cNvSpPr>
          <p:nvPr>
            <p:ph type="title"/>
          </p:nvPr>
        </p:nvSpPr>
        <p:spPr>
          <a:xfrm>
            <a:off x="685800" y="0"/>
            <a:ext cx="7772400" cy="838200"/>
          </a:xfrm>
        </p:spPr>
        <p:txBody>
          <a:bodyPr/>
          <a:lstStyle/>
          <a:p>
            <a:pPr eaLnBrk="1" hangingPunct="1"/>
            <a:r>
              <a:rPr lang="en-US" altLang="en-US" b="1" dirty="0">
                <a:solidFill>
                  <a:schemeClr val="tx1"/>
                </a:solidFill>
                <a:ea typeface="ＭＳ Ｐゴシック" panose="020B0600070205080204" pitchFamily="34" charset="-128"/>
              </a:rPr>
              <a:t>Planetary Interiors I</a:t>
            </a:r>
          </a:p>
        </p:txBody>
      </p:sp>
      <p:pic>
        <p:nvPicPr>
          <p:cNvPr id="3" name="Graphic 2">
            <a:extLst>
              <a:ext uri="{FF2B5EF4-FFF2-40B4-BE49-F238E27FC236}">
                <a16:creationId xmlns:a16="http://schemas.microsoft.com/office/drawing/2014/main" id="{AF3E0A52-F7E4-5CC2-B48C-D488DBF8F5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72000" y="4403272"/>
            <a:ext cx="3537724" cy="2302328"/>
          </a:xfrm>
          <a:prstGeom prst="rect">
            <a:avLst/>
          </a:prstGeom>
        </p:spPr>
      </p:pic>
      <p:sp>
        <p:nvSpPr>
          <p:cNvPr id="4" name="Rectangle 3">
            <a:extLst>
              <a:ext uri="{FF2B5EF4-FFF2-40B4-BE49-F238E27FC236}">
                <a16:creationId xmlns:a16="http://schemas.microsoft.com/office/drawing/2014/main" id="{A3955B98-7714-CAC4-9C0E-C47BA8FCBFA4}"/>
              </a:ext>
            </a:extLst>
          </p:cNvPr>
          <p:cNvSpPr/>
          <p:nvPr/>
        </p:nvSpPr>
        <p:spPr bwMode="auto">
          <a:xfrm flipH="1">
            <a:off x="6172200" y="3429000"/>
            <a:ext cx="152400" cy="152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25000">
              <a:ln>
                <a:noFill/>
              </a:ln>
              <a:solidFill>
                <a:schemeClr val="tx1"/>
              </a:solidFill>
              <a:effectLst/>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AB017D38-F41C-99B4-D9BB-2258359EF9AE}"/>
              </a:ext>
            </a:extLst>
          </p:cNvPr>
          <p:cNvSpPr>
            <a:spLocks noGrp="1" noChangeArrowheads="1"/>
          </p:cNvSpPr>
          <p:nvPr>
            <p:ph type="title"/>
          </p:nvPr>
        </p:nvSpPr>
        <p:spPr>
          <a:xfrm>
            <a:off x="0" y="0"/>
            <a:ext cx="9144000" cy="838200"/>
          </a:xfrm>
        </p:spPr>
        <p:txBody>
          <a:bodyPr/>
          <a:lstStyle/>
          <a:p>
            <a:pPr eaLnBrk="1" hangingPunct="1"/>
            <a:r>
              <a:rPr lang="en-US" altLang="en-US" b="1">
                <a:ea typeface="ＭＳ Ｐゴシック" panose="020B0600070205080204" pitchFamily="34" charset="-128"/>
              </a:rPr>
              <a:t>Planetary Interiors: Observations</a:t>
            </a:r>
          </a:p>
        </p:txBody>
      </p:sp>
      <p:sp>
        <p:nvSpPr>
          <p:cNvPr id="301059" name="Text Box 3">
            <a:extLst>
              <a:ext uri="{FF2B5EF4-FFF2-40B4-BE49-F238E27FC236}">
                <a16:creationId xmlns:a16="http://schemas.microsoft.com/office/drawing/2014/main" id="{FF940B2A-C999-769A-192B-E74BF2CCEEB8}"/>
              </a:ext>
            </a:extLst>
          </p:cNvPr>
          <p:cNvSpPr txBox="1">
            <a:spLocks noChangeArrowheads="1"/>
          </p:cNvSpPr>
          <p:nvPr/>
        </p:nvSpPr>
        <p:spPr bwMode="auto">
          <a:xfrm>
            <a:off x="304800" y="974725"/>
            <a:ext cx="86106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baseline="0" dirty="0">
                <a:solidFill>
                  <a:srgbClr val="FF0000"/>
                </a:solidFill>
              </a:rPr>
              <a:t>observations</a:t>
            </a:r>
          </a:p>
          <a:p>
            <a:pPr eaLnBrk="1" hangingPunct="1">
              <a:spcBef>
                <a:spcPct val="0"/>
              </a:spcBef>
              <a:buFontTx/>
              <a:buNone/>
            </a:pPr>
            <a:r>
              <a:rPr lang="en-US" altLang="en-US" sz="2000" b="1" i="1" baseline="0" dirty="0"/>
              <a:t> </a:t>
            </a:r>
            <a:endParaRPr lang="en-US" altLang="en-US" sz="2000" baseline="0" dirty="0"/>
          </a:p>
          <a:p>
            <a:pPr eaLnBrk="1" hangingPunct="1">
              <a:spcBef>
                <a:spcPct val="0"/>
              </a:spcBef>
              <a:buFontTx/>
              <a:buNone/>
            </a:pPr>
            <a:r>
              <a:rPr lang="en-US" altLang="en-US" sz="2000" baseline="0" dirty="0"/>
              <a:t>	1. mass + size </a:t>
            </a:r>
            <a:r>
              <a:rPr lang="en-US" altLang="en-US" sz="2000" baseline="0" dirty="0">
                <a:sym typeface="Wingdings" pitchFamily="2" charset="2"/>
              </a:rPr>
              <a:t></a:t>
            </a:r>
            <a:r>
              <a:rPr lang="en-US" altLang="en-US" sz="2000" baseline="0" dirty="0"/>
              <a:t> density</a:t>
            </a:r>
          </a:p>
          <a:p>
            <a:pPr eaLnBrk="1" hangingPunct="1">
              <a:spcBef>
                <a:spcPct val="0"/>
              </a:spcBef>
              <a:buFontTx/>
              <a:buNone/>
            </a:pPr>
            <a:r>
              <a:rPr lang="en-US" altLang="en-US" sz="2000" baseline="0" dirty="0"/>
              <a:t>     		4 terrestrial	  </a:t>
            </a:r>
            <a:r>
              <a:rPr lang="en-US" altLang="en-US" sz="2000" baseline="0" dirty="0" err="1"/>
              <a:t>ρ</a:t>
            </a:r>
            <a:r>
              <a:rPr lang="en-US" altLang="en-US" sz="2000" baseline="0" dirty="0"/>
              <a:t> ~ 3.9 to 5.5	silicates + Fe/X core</a:t>
            </a:r>
          </a:p>
          <a:p>
            <a:pPr eaLnBrk="1" hangingPunct="1">
              <a:spcBef>
                <a:spcPct val="0"/>
              </a:spcBef>
              <a:buFontTx/>
              <a:buNone/>
            </a:pPr>
            <a:r>
              <a:rPr lang="en-US" altLang="en-US" sz="2000" baseline="0" dirty="0"/>
              <a:t>		7 dwarfs + Pluto	  </a:t>
            </a:r>
            <a:r>
              <a:rPr lang="en-US" altLang="en-US" sz="2000" baseline="0" dirty="0" err="1"/>
              <a:t>ρ</a:t>
            </a:r>
            <a:r>
              <a:rPr lang="en-US" altLang="en-US" sz="2000" baseline="0" dirty="0"/>
              <a:t> ~ 1.8 to 3.5	silicates + ices + Fe</a:t>
            </a:r>
          </a:p>
          <a:p>
            <a:pPr eaLnBrk="1" hangingPunct="1">
              <a:spcBef>
                <a:spcPct val="0"/>
              </a:spcBef>
              <a:buFontTx/>
              <a:buNone/>
            </a:pPr>
            <a:r>
              <a:rPr lang="en-US" altLang="en-US" sz="2000" baseline="0" dirty="0"/>
              <a:t>		4 </a:t>
            </a:r>
            <a:r>
              <a:rPr lang="en-US" altLang="en-US" sz="2000" baseline="0" dirty="0" err="1"/>
              <a:t>jovian</a:t>
            </a:r>
            <a:r>
              <a:rPr lang="en-US" altLang="en-US" sz="2000" baseline="0" dirty="0"/>
              <a:t>		  </a:t>
            </a:r>
            <a:r>
              <a:rPr lang="en-US" altLang="en-US" sz="2000" baseline="0" dirty="0" err="1"/>
              <a:t>ρ</a:t>
            </a:r>
            <a:r>
              <a:rPr lang="en-US" altLang="en-US" sz="2000" baseline="0" dirty="0"/>
              <a:t> ~ 0.7 to 1.6	H + He gas/liquid + ices</a:t>
            </a:r>
          </a:p>
          <a:p>
            <a:pPr eaLnBrk="1" hangingPunct="1">
              <a:spcBef>
                <a:spcPct val="0"/>
              </a:spcBef>
              <a:buFontTx/>
              <a:buNone/>
            </a:pPr>
            <a:r>
              <a:rPr lang="en-US" altLang="en-US" sz="2000" baseline="0" dirty="0"/>
              <a:t>		small moons	  </a:t>
            </a:r>
            <a:r>
              <a:rPr lang="en-US" altLang="en-US" sz="2000" baseline="0" dirty="0" err="1"/>
              <a:t>ρ</a:t>
            </a:r>
            <a:r>
              <a:rPr lang="en-US" altLang="en-US" sz="2000" baseline="0" dirty="0"/>
              <a:t> ~ 0.3 to 1.9	icy, porous</a:t>
            </a:r>
          </a:p>
          <a:p>
            <a:pPr eaLnBrk="1" hangingPunct="1">
              <a:spcBef>
                <a:spcPct val="0"/>
              </a:spcBef>
              <a:buFontTx/>
              <a:buNone/>
            </a:pPr>
            <a:endParaRPr lang="en-US" altLang="en-US" sz="2000" baseline="0" dirty="0"/>
          </a:p>
          <a:p>
            <a:pPr eaLnBrk="1" hangingPunct="1">
              <a:spcBef>
                <a:spcPct val="0"/>
              </a:spcBef>
              <a:buFontTx/>
              <a:buNone/>
            </a:pPr>
            <a:r>
              <a:rPr lang="en-US" altLang="en-US" sz="2000" baseline="0" dirty="0"/>
              <a:t>	2. moment of inertia: I = 0.4 MR</a:t>
            </a:r>
            <a:r>
              <a:rPr lang="en-US" altLang="en-US" sz="2000" baseline="30000" dirty="0"/>
              <a:t>2</a:t>
            </a:r>
            <a:r>
              <a:rPr lang="en-US" altLang="en-US" sz="2000" baseline="0" dirty="0"/>
              <a:t> for constant density uniform sphere</a:t>
            </a:r>
            <a:endParaRPr lang="en-US" altLang="en-US" sz="2000" baseline="30000" dirty="0"/>
          </a:p>
          <a:p>
            <a:pPr eaLnBrk="1" hangingPunct="1">
              <a:spcBef>
                <a:spcPct val="0"/>
              </a:spcBef>
              <a:buFontTx/>
              <a:buNone/>
            </a:pPr>
            <a:endParaRPr lang="en-US" altLang="en-US" sz="2000" baseline="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1059">
                                            <p:txEl>
                                              <p:pRg st="2" end="2"/>
                                            </p:txEl>
                                          </p:spTgt>
                                        </p:tgtEl>
                                        <p:attrNameLst>
                                          <p:attrName>style.visibility</p:attrName>
                                        </p:attrNameLst>
                                      </p:cBhvr>
                                      <p:to>
                                        <p:strVal val="visible"/>
                                      </p:to>
                                    </p:set>
                                    <p:animEffect transition="in" filter="fade">
                                      <p:cBhvr>
                                        <p:cTn id="7" dur="2000"/>
                                        <p:tgtEl>
                                          <p:spTgt spid="30105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1059">
                                            <p:txEl>
                                              <p:pRg st="3" end="3"/>
                                            </p:txEl>
                                          </p:spTgt>
                                        </p:tgtEl>
                                        <p:attrNameLst>
                                          <p:attrName>style.visibility</p:attrName>
                                        </p:attrNameLst>
                                      </p:cBhvr>
                                      <p:to>
                                        <p:strVal val="visible"/>
                                      </p:to>
                                    </p:set>
                                    <p:animEffect transition="in" filter="fade">
                                      <p:cBhvr>
                                        <p:cTn id="12" dur="2000"/>
                                        <p:tgtEl>
                                          <p:spTgt spid="301059">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01059">
                                            <p:txEl>
                                              <p:pRg st="4" end="4"/>
                                            </p:txEl>
                                          </p:spTgt>
                                        </p:tgtEl>
                                        <p:attrNameLst>
                                          <p:attrName>style.visibility</p:attrName>
                                        </p:attrNameLst>
                                      </p:cBhvr>
                                      <p:to>
                                        <p:strVal val="visible"/>
                                      </p:to>
                                    </p:set>
                                    <p:animEffect transition="in" filter="fade">
                                      <p:cBhvr>
                                        <p:cTn id="17" dur="2000"/>
                                        <p:tgtEl>
                                          <p:spTgt spid="301059">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01059">
                                            <p:txEl>
                                              <p:pRg st="5" end="5"/>
                                            </p:txEl>
                                          </p:spTgt>
                                        </p:tgtEl>
                                        <p:attrNameLst>
                                          <p:attrName>style.visibility</p:attrName>
                                        </p:attrNameLst>
                                      </p:cBhvr>
                                      <p:to>
                                        <p:strVal val="visible"/>
                                      </p:to>
                                    </p:set>
                                    <p:animEffect transition="in" filter="fade">
                                      <p:cBhvr>
                                        <p:cTn id="22" dur="2000"/>
                                        <p:tgtEl>
                                          <p:spTgt spid="301059">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01059">
                                            <p:txEl>
                                              <p:pRg st="6" end="6"/>
                                            </p:txEl>
                                          </p:spTgt>
                                        </p:tgtEl>
                                        <p:attrNameLst>
                                          <p:attrName>style.visibility</p:attrName>
                                        </p:attrNameLst>
                                      </p:cBhvr>
                                      <p:to>
                                        <p:strVal val="visible"/>
                                      </p:to>
                                    </p:set>
                                    <p:animEffect transition="in" filter="fade">
                                      <p:cBhvr>
                                        <p:cTn id="27" dur="2000"/>
                                        <p:tgtEl>
                                          <p:spTgt spid="301059">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01059">
                                            <p:txEl>
                                              <p:pRg st="8" end="8"/>
                                            </p:txEl>
                                          </p:spTgt>
                                        </p:tgtEl>
                                        <p:attrNameLst>
                                          <p:attrName>style.visibility</p:attrName>
                                        </p:attrNameLst>
                                      </p:cBhvr>
                                      <p:to>
                                        <p:strVal val="visible"/>
                                      </p:to>
                                    </p:set>
                                    <p:animEffect transition="in" filter="fade">
                                      <p:cBhvr>
                                        <p:cTn id="32" dur="2000"/>
                                        <p:tgtEl>
                                          <p:spTgt spid="30105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Box 4">
            <a:extLst>
              <a:ext uri="{FF2B5EF4-FFF2-40B4-BE49-F238E27FC236}">
                <a16:creationId xmlns:a16="http://schemas.microsoft.com/office/drawing/2014/main" id="{E2712818-239B-0FC5-EC74-4EA34A94940C}"/>
              </a:ext>
            </a:extLst>
          </p:cNvPr>
          <p:cNvSpPr txBox="1">
            <a:spLocks noChangeArrowheads="1"/>
          </p:cNvSpPr>
          <p:nvPr/>
        </p:nvSpPr>
        <p:spPr bwMode="auto">
          <a:xfrm>
            <a:off x="2819400" y="822325"/>
            <a:ext cx="5791200" cy="5694363"/>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defRPr/>
            </a:pPr>
            <a:r>
              <a:rPr lang="en-US" altLang="en-US" sz="2000" b="1" i="1" baseline="0" dirty="0">
                <a:solidFill>
                  <a:schemeClr val="accent2"/>
                </a:solidFill>
              </a:rPr>
              <a:t>		   </a:t>
            </a:r>
            <a:r>
              <a:rPr lang="en-US" altLang="en-US" sz="2000" b="1" i="1" baseline="0" dirty="0" err="1">
                <a:solidFill>
                  <a:schemeClr val="accent2"/>
                </a:solidFill>
              </a:rPr>
              <a:t>ρ</a:t>
            </a:r>
            <a:r>
              <a:rPr lang="en-US" altLang="en-US" sz="2000" b="1" i="1" baseline="0" dirty="0">
                <a:solidFill>
                  <a:schemeClr val="accent2"/>
                </a:solidFill>
              </a:rPr>
              <a:t>                I/MR</a:t>
            </a:r>
            <a:r>
              <a:rPr lang="en-US" altLang="en-US" sz="2000" b="1" i="1" baseline="30000" dirty="0">
                <a:solidFill>
                  <a:schemeClr val="accent2"/>
                </a:solidFill>
              </a:rPr>
              <a:t>2</a:t>
            </a:r>
          </a:p>
          <a:p>
            <a:pPr eaLnBrk="1" hangingPunct="1">
              <a:spcBef>
                <a:spcPct val="0"/>
              </a:spcBef>
              <a:buFontTx/>
              <a:buNone/>
              <a:defRPr/>
            </a:pPr>
            <a:r>
              <a:rPr lang="en-US" altLang="en-US" sz="2000" b="1" i="1" baseline="0" dirty="0">
                <a:solidFill>
                  <a:schemeClr val="accent2"/>
                </a:solidFill>
              </a:rPr>
              <a:t>		g/cm</a:t>
            </a:r>
            <a:r>
              <a:rPr lang="en-US" altLang="en-US" sz="2000" b="1" i="1" baseline="30000" dirty="0">
                <a:solidFill>
                  <a:schemeClr val="accent2"/>
                </a:solidFill>
              </a:rPr>
              <a:t>3</a:t>
            </a:r>
            <a:r>
              <a:rPr lang="en-US" altLang="en-US" sz="2000" b="1" i="1" baseline="0" dirty="0">
                <a:solidFill>
                  <a:schemeClr val="accent2"/>
                </a:solidFill>
              </a:rPr>
              <a:t>	0.4 if uniform</a:t>
            </a:r>
            <a:endParaRPr lang="en-US" altLang="en-US" sz="2000" baseline="0" dirty="0"/>
          </a:p>
          <a:p>
            <a:pPr eaLnBrk="1" hangingPunct="1">
              <a:spcBef>
                <a:spcPct val="0"/>
              </a:spcBef>
              <a:buFontTx/>
              <a:buNone/>
              <a:defRPr/>
            </a:pPr>
            <a:r>
              <a:rPr lang="en-US" altLang="en-US" sz="1800" baseline="0" dirty="0"/>
              <a:t>Sun		</a:t>
            </a:r>
            <a:r>
              <a:rPr lang="en-US" altLang="en-US" sz="1800" baseline="0" dirty="0">
                <a:solidFill>
                  <a:schemeClr val="accent1">
                    <a:lumMod val="75000"/>
                  </a:schemeClr>
                </a:solidFill>
              </a:rPr>
              <a:t>1.41	      0.07	extreme structure</a:t>
            </a:r>
          </a:p>
          <a:p>
            <a:pPr eaLnBrk="1" hangingPunct="1">
              <a:spcBef>
                <a:spcPct val="0"/>
              </a:spcBef>
              <a:buFontTx/>
              <a:buNone/>
              <a:defRPr/>
            </a:pPr>
            <a:r>
              <a:rPr lang="en-US" altLang="en-US" sz="1800" baseline="0" dirty="0"/>
              <a:t>Mercury		5.43	      0.33</a:t>
            </a:r>
          </a:p>
          <a:p>
            <a:pPr eaLnBrk="1" hangingPunct="1">
              <a:spcBef>
                <a:spcPct val="0"/>
              </a:spcBef>
              <a:buFontTx/>
              <a:buNone/>
              <a:defRPr/>
            </a:pPr>
            <a:r>
              <a:rPr lang="en-US" altLang="en-US" sz="1800" baseline="0" dirty="0"/>
              <a:t>Venus		5.20	      0.33</a:t>
            </a:r>
          </a:p>
          <a:p>
            <a:pPr eaLnBrk="1" hangingPunct="1">
              <a:spcBef>
                <a:spcPct val="0"/>
              </a:spcBef>
              <a:buFontTx/>
              <a:buNone/>
              <a:defRPr/>
            </a:pPr>
            <a:r>
              <a:rPr lang="en-US" altLang="en-US" sz="1800" baseline="0" dirty="0"/>
              <a:t>Earth		5.52	      0.33</a:t>
            </a:r>
          </a:p>
          <a:p>
            <a:pPr eaLnBrk="1" hangingPunct="1">
              <a:spcBef>
                <a:spcPct val="0"/>
              </a:spcBef>
              <a:buFontTx/>
              <a:buNone/>
              <a:defRPr/>
            </a:pPr>
            <a:r>
              <a:rPr lang="en-US" altLang="en-US" sz="1800" baseline="0" dirty="0"/>
              <a:t>     Moon		</a:t>
            </a:r>
            <a:r>
              <a:rPr lang="en-US" altLang="en-US" sz="1800" baseline="0" dirty="0">
                <a:solidFill>
                  <a:schemeClr val="accent2"/>
                </a:solidFill>
              </a:rPr>
              <a:t>3.34	      0.39	nearly uniform</a:t>
            </a:r>
          </a:p>
          <a:p>
            <a:pPr eaLnBrk="1" hangingPunct="1">
              <a:spcBef>
                <a:spcPct val="0"/>
              </a:spcBef>
              <a:buFontTx/>
              <a:buNone/>
              <a:defRPr/>
            </a:pPr>
            <a:r>
              <a:rPr lang="en-US" altLang="en-US" sz="1800" baseline="0" dirty="0"/>
              <a:t>Mars		</a:t>
            </a:r>
            <a:r>
              <a:rPr lang="en-US" altLang="en-US" sz="1800" baseline="0" dirty="0">
                <a:solidFill>
                  <a:schemeClr val="accent2"/>
                </a:solidFill>
              </a:rPr>
              <a:t>3.93	      0.37	nearly uniform</a:t>
            </a:r>
          </a:p>
          <a:p>
            <a:pPr eaLnBrk="1" hangingPunct="1">
              <a:spcBef>
                <a:spcPct val="0"/>
              </a:spcBef>
              <a:buFontTx/>
              <a:buNone/>
              <a:defRPr/>
            </a:pPr>
            <a:r>
              <a:rPr lang="en-US" altLang="en-US" sz="1800" baseline="0" dirty="0"/>
              <a:t>Jupiter		</a:t>
            </a:r>
            <a:r>
              <a:rPr lang="en-US" altLang="en-US" sz="1800" baseline="0" dirty="0">
                <a:solidFill>
                  <a:srgbClr val="FF0000"/>
                </a:solidFill>
              </a:rPr>
              <a:t>1.33	      0.28	serious structure</a:t>
            </a:r>
          </a:p>
          <a:p>
            <a:pPr eaLnBrk="1" hangingPunct="1">
              <a:spcBef>
                <a:spcPct val="0"/>
              </a:spcBef>
              <a:buFontTx/>
              <a:buNone/>
              <a:defRPr/>
            </a:pPr>
            <a:r>
              <a:rPr lang="en-US" altLang="en-US" sz="1800" baseline="0" dirty="0"/>
              <a:t>     Io		</a:t>
            </a:r>
            <a:r>
              <a:rPr lang="en-US" altLang="en-US" sz="1800" baseline="0" dirty="0">
                <a:solidFill>
                  <a:schemeClr val="accent2"/>
                </a:solidFill>
              </a:rPr>
              <a:t>3.53	      0.38	nearly uniform</a:t>
            </a:r>
          </a:p>
          <a:p>
            <a:pPr eaLnBrk="1" hangingPunct="1">
              <a:spcBef>
                <a:spcPct val="0"/>
              </a:spcBef>
              <a:buFontTx/>
              <a:buNone/>
              <a:defRPr/>
            </a:pPr>
            <a:r>
              <a:rPr lang="en-US" altLang="en-US" sz="1800" baseline="0" dirty="0"/>
              <a:t>     Europa	3.02	      0.35</a:t>
            </a:r>
          </a:p>
          <a:p>
            <a:pPr eaLnBrk="1" hangingPunct="1">
              <a:spcBef>
                <a:spcPct val="0"/>
              </a:spcBef>
              <a:buFontTx/>
              <a:buNone/>
              <a:defRPr/>
            </a:pPr>
            <a:r>
              <a:rPr lang="en-US" altLang="en-US" sz="1800" baseline="0" dirty="0"/>
              <a:t>     Ganymede	1.94	      0.31</a:t>
            </a:r>
          </a:p>
          <a:p>
            <a:pPr eaLnBrk="1" hangingPunct="1">
              <a:spcBef>
                <a:spcPct val="0"/>
              </a:spcBef>
              <a:buFontTx/>
              <a:buNone/>
              <a:defRPr/>
            </a:pPr>
            <a:r>
              <a:rPr lang="en-US" altLang="en-US" sz="1800" baseline="0" dirty="0"/>
              <a:t>     </a:t>
            </a:r>
            <a:r>
              <a:rPr lang="en-US" altLang="en-US" sz="1800" baseline="0" dirty="0" err="1"/>
              <a:t>Callisto</a:t>
            </a:r>
            <a:r>
              <a:rPr lang="en-US" altLang="en-US" sz="1800" baseline="0" dirty="0"/>
              <a:t>	1.85	      0.36</a:t>
            </a:r>
          </a:p>
          <a:p>
            <a:pPr eaLnBrk="1" hangingPunct="1">
              <a:spcBef>
                <a:spcPct val="0"/>
              </a:spcBef>
              <a:buFontTx/>
              <a:buNone/>
              <a:defRPr/>
            </a:pPr>
            <a:r>
              <a:rPr lang="en-US" altLang="en-US" sz="1800" baseline="0" dirty="0"/>
              <a:t>Saturn		</a:t>
            </a:r>
            <a:r>
              <a:rPr lang="en-US" altLang="en-US" sz="1800" baseline="0" dirty="0">
                <a:solidFill>
                  <a:srgbClr val="FF0000"/>
                </a:solidFill>
              </a:rPr>
              <a:t>0.69</a:t>
            </a:r>
            <a:r>
              <a:rPr lang="en-US" altLang="en-US" sz="1800" baseline="0" dirty="0"/>
              <a:t>	      </a:t>
            </a:r>
            <a:r>
              <a:rPr lang="en-US" altLang="en-US" sz="1800" baseline="0" dirty="0">
                <a:solidFill>
                  <a:srgbClr val="FF0000"/>
                </a:solidFill>
              </a:rPr>
              <a:t>0.21	serious structure</a:t>
            </a:r>
            <a:endParaRPr lang="en-US" altLang="en-US" sz="1800" baseline="0" dirty="0"/>
          </a:p>
          <a:p>
            <a:pPr eaLnBrk="1" hangingPunct="1">
              <a:spcBef>
                <a:spcPct val="0"/>
              </a:spcBef>
              <a:buFontTx/>
              <a:buNone/>
              <a:defRPr/>
            </a:pPr>
            <a:r>
              <a:rPr lang="en-US" altLang="en-US" sz="1800" baseline="0" dirty="0"/>
              <a:t>     Titan		1.88	      0.34</a:t>
            </a:r>
          </a:p>
          <a:p>
            <a:pPr eaLnBrk="1" hangingPunct="1">
              <a:spcBef>
                <a:spcPct val="0"/>
              </a:spcBef>
              <a:buFontTx/>
              <a:buNone/>
              <a:defRPr/>
            </a:pPr>
            <a:r>
              <a:rPr lang="en-US" altLang="en-US" sz="1800" baseline="0" dirty="0"/>
              <a:t>Uranus		</a:t>
            </a:r>
            <a:r>
              <a:rPr lang="en-US" altLang="en-US" sz="1800" baseline="0" dirty="0">
                <a:solidFill>
                  <a:srgbClr val="FF0000"/>
                </a:solidFill>
              </a:rPr>
              <a:t>1.32	      0.23	serious structure</a:t>
            </a:r>
          </a:p>
          <a:p>
            <a:pPr eaLnBrk="1" hangingPunct="1">
              <a:spcBef>
                <a:spcPct val="0"/>
              </a:spcBef>
              <a:buFontTx/>
              <a:buNone/>
              <a:defRPr/>
            </a:pPr>
            <a:r>
              <a:rPr lang="en-US" altLang="en-US" sz="1800" baseline="0" dirty="0"/>
              <a:t>Neptune		</a:t>
            </a:r>
            <a:r>
              <a:rPr lang="en-US" altLang="en-US" sz="1800" baseline="0" dirty="0">
                <a:solidFill>
                  <a:srgbClr val="FF0000"/>
                </a:solidFill>
              </a:rPr>
              <a:t>1.64	      0.23	serious structure</a:t>
            </a:r>
          </a:p>
          <a:p>
            <a:pPr eaLnBrk="1" hangingPunct="1">
              <a:spcBef>
                <a:spcPct val="0"/>
              </a:spcBef>
              <a:buFontTx/>
              <a:buNone/>
              <a:defRPr/>
            </a:pPr>
            <a:r>
              <a:rPr lang="en-US" altLang="en-US" sz="1800" i="1" baseline="0" dirty="0"/>
              <a:t>     Triton		2.05	        …</a:t>
            </a:r>
          </a:p>
          <a:p>
            <a:pPr eaLnBrk="1" hangingPunct="1">
              <a:spcBef>
                <a:spcPct val="0"/>
              </a:spcBef>
              <a:buFontTx/>
              <a:buNone/>
              <a:defRPr/>
            </a:pPr>
            <a:r>
              <a:rPr lang="en-US" altLang="en-US" sz="1800" i="1" baseline="0" dirty="0"/>
              <a:t>Pluto		1.85	      0.31</a:t>
            </a:r>
          </a:p>
          <a:p>
            <a:pPr eaLnBrk="1" hangingPunct="1">
              <a:spcBef>
                <a:spcPct val="0"/>
              </a:spcBef>
              <a:buFontTx/>
              <a:buNone/>
              <a:defRPr/>
            </a:pPr>
            <a:r>
              <a:rPr lang="en-US" altLang="en-US" sz="1800" i="1" baseline="0" dirty="0"/>
              <a:t>     Charon	1.71	        …</a:t>
            </a:r>
          </a:p>
        </p:txBody>
      </p:sp>
      <p:sp>
        <p:nvSpPr>
          <p:cNvPr id="52226" name="Rectangle 5">
            <a:extLst>
              <a:ext uri="{FF2B5EF4-FFF2-40B4-BE49-F238E27FC236}">
                <a16:creationId xmlns:a16="http://schemas.microsoft.com/office/drawing/2014/main" id="{7E6BC4B9-91D6-596F-6D9C-18ED6D7F38B7}"/>
              </a:ext>
            </a:extLst>
          </p:cNvPr>
          <p:cNvSpPr>
            <a:spLocks noChangeArrowheads="1"/>
          </p:cNvSpPr>
          <p:nvPr/>
        </p:nvSpPr>
        <p:spPr bwMode="auto">
          <a:xfrm>
            <a:off x="304800" y="838200"/>
            <a:ext cx="2230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baseline="0">
                <a:solidFill>
                  <a:srgbClr val="FF0000"/>
                </a:solidFill>
              </a:rPr>
              <a:t>densities and </a:t>
            </a:r>
          </a:p>
          <a:p>
            <a:pPr eaLnBrk="1" hangingPunct="1">
              <a:spcBef>
                <a:spcPct val="0"/>
              </a:spcBef>
              <a:buFontTx/>
              <a:buNone/>
            </a:pPr>
            <a:r>
              <a:rPr lang="en-US" altLang="en-US" sz="2000" b="1" baseline="0">
                <a:solidFill>
                  <a:srgbClr val="FF0000"/>
                </a:solidFill>
              </a:rPr>
              <a:t>moments of inertia</a:t>
            </a:r>
          </a:p>
        </p:txBody>
      </p:sp>
      <p:sp>
        <p:nvSpPr>
          <p:cNvPr id="52227" name="Rectangle 2">
            <a:extLst>
              <a:ext uri="{FF2B5EF4-FFF2-40B4-BE49-F238E27FC236}">
                <a16:creationId xmlns:a16="http://schemas.microsoft.com/office/drawing/2014/main" id="{00FB9775-7409-C31E-F438-8C42E1B408B7}"/>
              </a:ext>
            </a:extLst>
          </p:cNvPr>
          <p:cNvSpPr>
            <a:spLocks noGrp="1" noChangeArrowheads="1"/>
          </p:cNvSpPr>
          <p:nvPr>
            <p:ph type="title"/>
          </p:nvPr>
        </p:nvSpPr>
        <p:spPr>
          <a:xfrm>
            <a:off x="0" y="0"/>
            <a:ext cx="9144000" cy="838200"/>
          </a:xfrm>
        </p:spPr>
        <p:txBody>
          <a:bodyPr/>
          <a:lstStyle/>
          <a:p>
            <a:pPr eaLnBrk="1" hangingPunct="1"/>
            <a:r>
              <a:rPr lang="en-US" altLang="en-US" b="1">
                <a:ea typeface="ＭＳ Ｐゴシック" panose="020B0600070205080204" pitchFamily="34" charset="-128"/>
              </a:rPr>
              <a:t>Planetary Interiors: Observations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7041">
                                            <p:txEl>
                                              <p:pRg st="2" end="2"/>
                                            </p:txEl>
                                          </p:spTgt>
                                        </p:tgtEl>
                                        <p:attrNameLst>
                                          <p:attrName>style.visibility</p:attrName>
                                        </p:attrNameLst>
                                      </p:cBhvr>
                                      <p:to>
                                        <p:strVal val="visible"/>
                                      </p:to>
                                    </p:set>
                                    <p:animEffect transition="in" filter="fade">
                                      <p:cBhvr>
                                        <p:cTn id="7" dur="2000"/>
                                        <p:tgtEl>
                                          <p:spTgt spid="87041">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7041">
                                            <p:txEl>
                                              <p:pRg st="8" end="8"/>
                                            </p:txEl>
                                          </p:spTgt>
                                        </p:tgtEl>
                                        <p:attrNameLst>
                                          <p:attrName>style.visibility</p:attrName>
                                        </p:attrNameLst>
                                      </p:cBhvr>
                                      <p:to>
                                        <p:strVal val="visible"/>
                                      </p:to>
                                    </p:set>
                                    <p:animEffect transition="in" filter="fade">
                                      <p:cBhvr>
                                        <p:cTn id="12" dur="2000"/>
                                        <p:tgtEl>
                                          <p:spTgt spid="87041">
                                            <p:txEl>
                                              <p:pRg st="8" end="8"/>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7041">
                                            <p:txEl>
                                              <p:pRg st="13" end="13"/>
                                            </p:txEl>
                                          </p:spTgt>
                                        </p:tgtEl>
                                        <p:attrNameLst>
                                          <p:attrName>style.visibility</p:attrName>
                                        </p:attrNameLst>
                                      </p:cBhvr>
                                      <p:to>
                                        <p:strVal val="visible"/>
                                      </p:to>
                                    </p:set>
                                    <p:animEffect transition="in" filter="fade">
                                      <p:cBhvr>
                                        <p:cTn id="15" dur="2000"/>
                                        <p:tgtEl>
                                          <p:spTgt spid="87041">
                                            <p:txEl>
                                              <p:pRg st="13" end="1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7041">
                                            <p:txEl>
                                              <p:pRg st="15" end="15"/>
                                            </p:txEl>
                                          </p:spTgt>
                                        </p:tgtEl>
                                        <p:attrNameLst>
                                          <p:attrName>style.visibility</p:attrName>
                                        </p:attrNameLst>
                                      </p:cBhvr>
                                      <p:to>
                                        <p:strVal val="visible"/>
                                      </p:to>
                                    </p:set>
                                    <p:animEffect transition="in" filter="fade">
                                      <p:cBhvr>
                                        <p:cTn id="18" dur="2000"/>
                                        <p:tgtEl>
                                          <p:spTgt spid="87041">
                                            <p:txEl>
                                              <p:pRg st="15" end="1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7041">
                                            <p:txEl>
                                              <p:pRg st="16" end="16"/>
                                            </p:txEl>
                                          </p:spTgt>
                                        </p:tgtEl>
                                        <p:attrNameLst>
                                          <p:attrName>style.visibility</p:attrName>
                                        </p:attrNameLst>
                                      </p:cBhvr>
                                      <p:to>
                                        <p:strVal val="visible"/>
                                      </p:to>
                                    </p:set>
                                    <p:animEffect transition="in" filter="fade">
                                      <p:cBhvr>
                                        <p:cTn id="21" dur="2000"/>
                                        <p:tgtEl>
                                          <p:spTgt spid="87041">
                                            <p:txEl>
                                              <p:pRg st="16" end="16"/>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87041">
                                            <p:txEl>
                                              <p:pRg st="6" end="6"/>
                                            </p:txEl>
                                          </p:spTgt>
                                        </p:tgtEl>
                                        <p:attrNameLst>
                                          <p:attrName>style.visibility</p:attrName>
                                        </p:attrNameLst>
                                      </p:cBhvr>
                                      <p:to>
                                        <p:strVal val="visible"/>
                                      </p:to>
                                    </p:set>
                                    <p:animEffect transition="in" filter="fade">
                                      <p:cBhvr>
                                        <p:cTn id="26" dur="2000"/>
                                        <p:tgtEl>
                                          <p:spTgt spid="87041">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7041">
                                            <p:txEl>
                                              <p:pRg st="7" end="7"/>
                                            </p:txEl>
                                          </p:spTgt>
                                        </p:tgtEl>
                                        <p:attrNameLst>
                                          <p:attrName>style.visibility</p:attrName>
                                        </p:attrNameLst>
                                      </p:cBhvr>
                                      <p:to>
                                        <p:strVal val="visible"/>
                                      </p:to>
                                    </p:set>
                                    <p:animEffect transition="in" filter="fade">
                                      <p:cBhvr>
                                        <p:cTn id="29" dur="2000"/>
                                        <p:tgtEl>
                                          <p:spTgt spid="87041">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87041">
                                            <p:txEl>
                                              <p:pRg st="9" end="9"/>
                                            </p:txEl>
                                          </p:spTgt>
                                        </p:tgtEl>
                                        <p:attrNameLst>
                                          <p:attrName>style.visibility</p:attrName>
                                        </p:attrNameLst>
                                      </p:cBhvr>
                                      <p:to>
                                        <p:strVal val="visible"/>
                                      </p:to>
                                    </p:set>
                                    <p:animEffect transition="in" filter="fade">
                                      <p:cBhvr>
                                        <p:cTn id="32" dur="2000"/>
                                        <p:tgtEl>
                                          <p:spTgt spid="87041">
                                            <p:txEl>
                                              <p:pRg st="9" end="9"/>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87041">
                                            <p:txEl>
                                              <p:pRg st="3" end="3"/>
                                            </p:txEl>
                                          </p:spTgt>
                                        </p:tgtEl>
                                        <p:attrNameLst>
                                          <p:attrName>style.visibility</p:attrName>
                                        </p:attrNameLst>
                                      </p:cBhvr>
                                      <p:to>
                                        <p:strVal val="visible"/>
                                      </p:to>
                                    </p:set>
                                    <p:animEffect transition="in" filter="fade">
                                      <p:cBhvr>
                                        <p:cTn id="37" dur="2000"/>
                                        <p:tgtEl>
                                          <p:spTgt spid="87041">
                                            <p:txEl>
                                              <p:pRg st="3" end="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87041">
                                            <p:txEl>
                                              <p:pRg st="4" end="4"/>
                                            </p:txEl>
                                          </p:spTgt>
                                        </p:tgtEl>
                                        <p:attrNameLst>
                                          <p:attrName>style.visibility</p:attrName>
                                        </p:attrNameLst>
                                      </p:cBhvr>
                                      <p:to>
                                        <p:strVal val="visible"/>
                                      </p:to>
                                    </p:set>
                                    <p:animEffect transition="in" filter="fade">
                                      <p:cBhvr>
                                        <p:cTn id="40" dur="2000"/>
                                        <p:tgtEl>
                                          <p:spTgt spid="87041">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87041">
                                            <p:txEl>
                                              <p:pRg st="5" end="5"/>
                                            </p:txEl>
                                          </p:spTgt>
                                        </p:tgtEl>
                                        <p:attrNameLst>
                                          <p:attrName>style.visibility</p:attrName>
                                        </p:attrNameLst>
                                      </p:cBhvr>
                                      <p:to>
                                        <p:strVal val="visible"/>
                                      </p:to>
                                    </p:set>
                                    <p:animEffect transition="in" filter="fade">
                                      <p:cBhvr>
                                        <p:cTn id="43" dur="2000"/>
                                        <p:tgtEl>
                                          <p:spTgt spid="87041">
                                            <p:txEl>
                                              <p:pRg st="5" end="5"/>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87041">
                                            <p:txEl>
                                              <p:pRg st="10" end="10"/>
                                            </p:txEl>
                                          </p:spTgt>
                                        </p:tgtEl>
                                        <p:attrNameLst>
                                          <p:attrName>style.visibility</p:attrName>
                                        </p:attrNameLst>
                                      </p:cBhvr>
                                      <p:to>
                                        <p:strVal val="visible"/>
                                      </p:to>
                                    </p:set>
                                    <p:animEffect transition="in" filter="fade">
                                      <p:cBhvr>
                                        <p:cTn id="46" dur="2000"/>
                                        <p:tgtEl>
                                          <p:spTgt spid="87041">
                                            <p:txEl>
                                              <p:pRg st="10" end="1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87041">
                                            <p:txEl>
                                              <p:pRg st="11" end="11"/>
                                            </p:txEl>
                                          </p:spTgt>
                                        </p:tgtEl>
                                        <p:attrNameLst>
                                          <p:attrName>style.visibility</p:attrName>
                                        </p:attrNameLst>
                                      </p:cBhvr>
                                      <p:to>
                                        <p:strVal val="visible"/>
                                      </p:to>
                                    </p:set>
                                    <p:animEffect transition="in" filter="fade">
                                      <p:cBhvr>
                                        <p:cTn id="49" dur="2000"/>
                                        <p:tgtEl>
                                          <p:spTgt spid="87041">
                                            <p:txEl>
                                              <p:pRg st="11" end="11"/>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87041">
                                            <p:txEl>
                                              <p:pRg st="12" end="12"/>
                                            </p:txEl>
                                          </p:spTgt>
                                        </p:tgtEl>
                                        <p:attrNameLst>
                                          <p:attrName>style.visibility</p:attrName>
                                        </p:attrNameLst>
                                      </p:cBhvr>
                                      <p:to>
                                        <p:strVal val="visible"/>
                                      </p:to>
                                    </p:set>
                                    <p:animEffect transition="in" filter="fade">
                                      <p:cBhvr>
                                        <p:cTn id="52" dur="2000"/>
                                        <p:tgtEl>
                                          <p:spTgt spid="87041">
                                            <p:txEl>
                                              <p:pRg st="12" end="12"/>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87041">
                                            <p:txEl>
                                              <p:pRg st="14" end="14"/>
                                            </p:txEl>
                                          </p:spTgt>
                                        </p:tgtEl>
                                        <p:attrNameLst>
                                          <p:attrName>style.visibility</p:attrName>
                                        </p:attrNameLst>
                                      </p:cBhvr>
                                      <p:to>
                                        <p:strVal val="visible"/>
                                      </p:to>
                                    </p:set>
                                    <p:animEffect transition="in" filter="fade">
                                      <p:cBhvr>
                                        <p:cTn id="55" dur="2000"/>
                                        <p:tgtEl>
                                          <p:spTgt spid="87041">
                                            <p:txEl>
                                              <p:pRg st="14" end="14"/>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87041">
                                            <p:txEl>
                                              <p:pRg st="17" end="17"/>
                                            </p:txEl>
                                          </p:spTgt>
                                        </p:tgtEl>
                                        <p:attrNameLst>
                                          <p:attrName>style.visibility</p:attrName>
                                        </p:attrNameLst>
                                      </p:cBhvr>
                                      <p:to>
                                        <p:strVal val="visible"/>
                                      </p:to>
                                    </p:set>
                                    <p:animEffect transition="in" filter="fade">
                                      <p:cBhvr>
                                        <p:cTn id="60" dur="2000"/>
                                        <p:tgtEl>
                                          <p:spTgt spid="87041">
                                            <p:txEl>
                                              <p:pRg st="17" end="17"/>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87041">
                                            <p:txEl>
                                              <p:pRg st="18" end="18"/>
                                            </p:txEl>
                                          </p:spTgt>
                                        </p:tgtEl>
                                        <p:attrNameLst>
                                          <p:attrName>style.visibility</p:attrName>
                                        </p:attrNameLst>
                                      </p:cBhvr>
                                      <p:to>
                                        <p:strVal val="visible"/>
                                      </p:to>
                                    </p:set>
                                    <p:animEffect transition="in" filter="fade">
                                      <p:cBhvr>
                                        <p:cTn id="63" dur="2000"/>
                                        <p:tgtEl>
                                          <p:spTgt spid="87041">
                                            <p:txEl>
                                              <p:pRg st="18" end="18"/>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87041">
                                            <p:txEl>
                                              <p:pRg st="19" end="19"/>
                                            </p:txEl>
                                          </p:spTgt>
                                        </p:tgtEl>
                                        <p:attrNameLst>
                                          <p:attrName>style.visibility</p:attrName>
                                        </p:attrNameLst>
                                      </p:cBhvr>
                                      <p:to>
                                        <p:strVal val="visible"/>
                                      </p:to>
                                    </p:set>
                                    <p:animEffect transition="in" filter="fade">
                                      <p:cBhvr>
                                        <p:cTn id="66" dur="2000"/>
                                        <p:tgtEl>
                                          <p:spTgt spid="87041">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817B28A1-134C-A3E4-6B9F-FC7A5B986DEC}"/>
              </a:ext>
            </a:extLst>
          </p:cNvPr>
          <p:cNvSpPr>
            <a:spLocks noGrp="1" noChangeArrowheads="1"/>
          </p:cNvSpPr>
          <p:nvPr>
            <p:ph type="title"/>
          </p:nvPr>
        </p:nvSpPr>
        <p:spPr>
          <a:xfrm>
            <a:off x="0" y="0"/>
            <a:ext cx="9144000" cy="838200"/>
          </a:xfrm>
        </p:spPr>
        <p:txBody>
          <a:bodyPr/>
          <a:lstStyle/>
          <a:p>
            <a:pPr eaLnBrk="1" hangingPunct="1"/>
            <a:r>
              <a:rPr lang="en-US" altLang="en-US" b="1">
                <a:ea typeface="ＭＳ Ｐゴシック" panose="020B0600070205080204" pitchFamily="34" charset="-128"/>
              </a:rPr>
              <a:t>Planetary Interiors: Observations</a:t>
            </a:r>
          </a:p>
        </p:txBody>
      </p:sp>
      <p:sp>
        <p:nvSpPr>
          <p:cNvPr id="301059" name="Text Box 3">
            <a:extLst>
              <a:ext uri="{FF2B5EF4-FFF2-40B4-BE49-F238E27FC236}">
                <a16:creationId xmlns:a16="http://schemas.microsoft.com/office/drawing/2014/main" id="{934F4092-6F8C-8361-A79A-B9B2D9A7DA12}"/>
              </a:ext>
            </a:extLst>
          </p:cNvPr>
          <p:cNvSpPr txBox="1">
            <a:spLocks noChangeArrowheads="1"/>
          </p:cNvSpPr>
          <p:nvPr/>
        </p:nvSpPr>
        <p:spPr bwMode="auto">
          <a:xfrm>
            <a:off x="304800" y="974725"/>
            <a:ext cx="86106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baseline="0" dirty="0">
                <a:solidFill>
                  <a:srgbClr val="FF0000"/>
                </a:solidFill>
              </a:rPr>
              <a:t>observations</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1. mass + size </a:t>
            </a:r>
            <a:r>
              <a:rPr lang="en-US" altLang="en-US" sz="2000" baseline="0" dirty="0">
                <a:solidFill>
                  <a:srgbClr val="000000"/>
                </a:solidFill>
                <a:sym typeface="Wingdings" pitchFamily="2" charset="2"/>
              </a:rPr>
              <a:t></a:t>
            </a:r>
            <a:r>
              <a:rPr lang="en-US" altLang="en-US" sz="2000" baseline="0" dirty="0">
                <a:solidFill>
                  <a:srgbClr val="000000"/>
                </a:solidFill>
              </a:rPr>
              <a:t> density</a:t>
            </a:r>
          </a:p>
          <a:p>
            <a:pPr eaLnBrk="1" hangingPunct="1">
              <a:spcBef>
                <a:spcPct val="0"/>
              </a:spcBef>
              <a:buFontTx/>
              <a:buNone/>
            </a:pPr>
            <a:r>
              <a:rPr lang="en-US" altLang="en-US" sz="2000" baseline="0" dirty="0">
                <a:solidFill>
                  <a:srgbClr val="000000"/>
                </a:solidFill>
              </a:rPr>
              <a:t>     		4 terrestrial	  </a:t>
            </a:r>
            <a:r>
              <a:rPr lang="en-US" altLang="en-US" sz="2000" baseline="0" dirty="0" err="1">
                <a:solidFill>
                  <a:srgbClr val="000000"/>
                </a:solidFill>
              </a:rPr>
              <a:t>ρ</a:t>
            </a:r>
            <a:r>
              <a:rPr lang="en-US" altLang="en-US" sz="2000" baseline="0" dirty="0">
                <a:solidFill>
                  <a:srgbClr val="000000"/>
                </a:solidFill>
              </a:rPr>
              <a:t> ~ 3.9 to 5.6	silicates + Fe/X core</a:t>
            </a:r>
          </a:p>
          <a:p>
            <a:pPr eaLnBrk="1" hangingPunct="1">
              <a:spcBef>
                <a:spcPct val="0"/>
              </a:spcBef>
              <a:buFontTx/>
              <a:buNone/>
            </a:pPr>
            <a:r>
              <a:rPr lang="en-US" altLang="en-US" sz="2000" baseline="0" dirty="0">
                <a:solidFill>
                  <a:srgbClr val="000000"/>
                </a:solidFill>
              </a:rPr>
              <a:t>		7 dwarfs + Pluto	  </a:t>
            </a:r>
            <a:r>
              <a:rPr lang="en-US" altLang="en-US" sz="2000" baseline="0" dirty="0" err="1">
                <a:solidFill>
                  <a:srgbClr val="000000"/>
                </a:solidFill>
              </a:rPr>
              <a:t>ρ</a:t>
            </a:r>
            <a:r>
              <a:rPr lang="en-US" altLang="en-US" sz="2000" baseline="0" dirty="0">
                <a:solidFill>
                  <a:srgbClr val="000000"/>
                </a:solidFill>
              </a:rPr>
              <a:t> ~ 1.8 to 3.5	silicates + ices + Fe</a:t>
            </a:r>
          </a:p>
          <a:p>
            <a:pPr eaLnBrk="1" hangingPunct="1">
              <a:spcBef>
                <a:spcPct val="0"/>
              </a:spcBef>
              <a:buFontTx/>
              <a:buNone/>
            </a:pPr>
            <a:r>
              <a:rPr lang="en-US" altLang="en-US" sz="2000" baseline="0" dirty="0">
                <a:solidFill>
                  <a:srgbClr val="000000"/>
                </a:solidFill>
              </a:rPr>
              <a:t>		4 </a:t>
            </a:r>
            <a:r>
              <a:rPr lang="en-US" altLang="en-US" sz="2000" baseline="0" dirty="0" err="1">
                <a:solidFill>
                  <a:srgbClr val="000000"/>
                </a:solidFill>
              </a:rPr>
              <a:t>jovian</a:t>
            </a:r>
            <a:r>
              <a:rPr lang="en-US" altLang="en-US" sz="2000" baseline="0" dirty="0">
                <a:solidFill>
                  <a:srgbClr val="000000"/>
                </a:solidFill>
              </a:rPr>
              <a:t>		  </a:t>
            </a:r>
            <a:r>
              <a:rPr lang="en-US" altLang="en-US" sz="2000" baseline="0" dirty="0" err="1">
                <a:solidFill>
                  <a:srgbClr val="000000"/>
                </a:solidFill>
              </a:rPr>
              <a:t>ρ</a:t>
            </a:r>
            <a:r>
              <a:rPr lang="en-US" altLang="en-US" sz="2000" baseline="0" dirty="0">
                <a:solidFill>
                  <a:srgbClr val="000000"/>
                </a:solidFill>
              </a:rPr>
              <a:t> ~ 0.7 to 1.6	H + He gas/liquid + ices</a:t>
            </a:r>
          </a:p>
          <a:p>
            <a:pPr eaLnBrk="1" hangingPunct="1">
              <a:spcBef>
                <a:spcPct val="0"/>
              </a:spcBef>
              <a:buFontTx/>
              <a:buNone/>
            </a:pPr>
            <a:r>
              <a:rPr lang="en-US" altLang="en-US" sz="2000" baseline="0" dirty="0">
                <a:solidFill>
                  <a:srgbClr val="000000"/>
                </a:solidFill>
              </a:rPr>
              <a:t>		small moons	  </a:t>
            </a:r>
            <a:r>
              <a:rPr lang="en-US" altLang="en-US" sz="2000" baseline="0" dirty="0" err="1">
                <a:solidFill>
                  <a:srgbClr val="000000"/>
                </a:solidFill>
              </a:rPr>
              <a:t>ρ</a:t>
            </a:r>
            <a:r>
              <a:rPr lang="en-US" altLang="en-US" sz="2000" baseline="0" dirty="0">
                <a:solidFill>
                  <a:srgbClr val="000000"/>
                </a:solidFill>
              </a:rPr>
              <a:t> ~ 0.3 to 1.9	icy, porous</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2. moment of inertia: I = 0.4 MR</a:t>
            </a:r>
            <a:r>
              <a:rPr lang="en-US" altLang="en-US" sz="2000" baseline="30000" dirty="0">
                <a:solidFill>
                  <a:srgbClr val="000000"/>
                </a:solidFill>
              </a:rPr>
              <a:t>2</a:t>
            </a:r>
            <a:r>
              <a:rPr lang="en-US" altLang="en-US" sz="2000" baseline="0" dirty="0">
                <a:solidFill>
                  <a:srgbClr val="000000"/>
                </a:solidFill>
              </a:rPr>
              <a:t> for constant density uniform sphere</a:t>
            </a:r>
            <a:endParaRPr lang="en-US" altLang="en-US" sz="2000" baseline="30000" dirty="0">
              <a:solidFill>
                <a:srgbClr val="000000"/>
              </a:solidFill>
            </a:endParaRP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3. rotation period + geometric oblateness</a:t>
            </a:r>
          </a:p>
          <a:p>
            <a:pPr eaLnBrk="1" hangingPunct="1">
              <a:spcBef>
                <a:spcPct val="0"/>
              </a:spcBef>
              <a:buFontTx/>
              <a:buNone/>
            </a:pPr>
            <a:r>
              <a:rPr lang="en-US" altLang="en-US" sz="2000" baseline="0" dirty="0">
                <a:solidFill>
                  <a:srgbClr val="000000"/>
                </a:solidFill>
              </a:rPr>
              <a:t>		“</a:t>
            </a:r>
            <a:r>
              <a:rPr lang="en-US" altLang="ja-JP" sz="2000" baseline="0" dirty="0">
                <a:solidFill>
                  <a:srgbClr val="000000"/>
                </a:solidFill>
              </a:rPr>
              <a:t>oblate spheroid” is equilibrium shape due to gravity + rotation</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4. gravity field</a:t>
            </a:r>
          </a:p>
          <a:p>
            <a:pPr eaLnBrk="1" hangingPunct="1">
              <a:spcBef>
                <a:spcPct val="0"/>
              </a:spcBef>
              <a:buFontTx/>
              <a:buNone/>
            </a:pPr>
            <a:r>
              <a:rPr lang="en-US" altLang="en-US" sz="2000" baseline="0" dirty="0">
                <a:solidFill>
                  <a:srgbClr val="000000"/>
                </a:solidFill>
              </a:rPr>
              <a:t>		spacecraft orbits</a:t>
            </a:r>
          </a:p>
          <a:p>
            <a:pPr eaLnBrk="1" hangingPunct="1">
              <a:spcBef>
                <a:spcPct val="0"/>
              </a:spcBef>
              <a:buFontTx/>
              <a:buNone/>
            </a:pPr>
            <a:r>
              <a:rPr lang="en-US" altLang="en-US" sz="2000" baseline="0" dirty="0">
                <a:solidFill>
                  <a:srgbClr val="000000"/>
                </a:solidFill>
              </a:rPr>
              <a:t>		</a:t>
            </a:r>
            <a:r>
              <a:rPr lang="en-US" altLang="en-US" sz="2000" baseline="0" dirty="0" err="1">
                <a:solidFill>
                  <a:srgbClr val="000000"/>
                </a:solidFill>
              </a:rPr>
              <a:t>periapse</a:t>
            </a:r>
            <a:r>
              <a:rPr lang="en-US" altLang="en-US" sz="2000" baseline="0" dirty="0">
                <a:solidFill>
                  <a:srgbClr val="000000"/>
                </a:solidFill>
              </a:rPr>
              <a:t> precession rates of moons/rings</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5. magnetic field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1059">
                                            <p:txEl>
                                              <p:pRg st="10" end="10"/>
                                            </p:txEl>
                                          </p:spTgt>
                                        </p:tgtEl>
                                        <p:attrNameLst>
                                          <p:attrName>style.visibility</p:attrName>
                                        </p:attrNameLst>
                                      </p:cBhvr>
                                      <p:to>
                                        <p:strVal val="visible"/>
                                      </p:to>
                                    </p:set>
                                    <p:animEffect transition="in" filter="fade">
                                      <p:cBhvr>
                                        <p:cTn id="7" dur="2000"/>
                                        <p:tgtEl>
                                          <p:spTgt spid="301059">
                                            <p:txEl>
                                              <p:pRg st="10" end="1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1059">
                                            <p:txEl>
                                              <p:pRg st="11" end="11"/>
                                            </p:txEl>
                                          </p:spTgt>
                                        </p:tgtEl>
                                        <p:attrNameLst>
                                          <p:attrName>style.visibility</p:attrName>
                                        </p:attrNameLst>
                                      </p:cBhvr>
                                      <p:to>
                                        <p:strVal val="visible"/>
                                      </p:to>
                                    </p:set>
                                    <p:animEffect transition="in" filter="fade">
                                      <p:cBhvr>
                                        <p:cTn id="10" dur="2000"/>
                                        <p:tgtEl>
                                          <p:spTgt spid="301059">
                                            <p:txEl>
                                              <p:pRg st="11" end="1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1059">
                                            <p:txEl>
                                              <p:pRg st="13" end="13"/>
                                            </p:txEl>
                                          </p:spTgt>
                                        </p:tgtEl>
                                        <p:attrNameLst>
                                          <p:attrName>style.visibility</p:attrName>
                                        </p:attrNameLst>
                                      </p:cBhvr>
                                      <p:to>
                                        <p:strVal val="visible"/>
                                      </p:to>
                                    </p:set>
                                    <p:animEffect transition="in" filter="fade">
                                      <p:cBhvr>
                                        <p:cTn id="15" dur="2000"/>
                                        <p:tgtEl>
                                          <p:spTgt spid="301059">
                                            <p:txEl>
                                              <p:pRg st="13" end="1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1059">
                                            <p:txEl>
                                              <p:pRg st="14" end="14"/>
                                            </p:txEl>
                                          </p:spTgt>
                                        </p:tgtEl>
                                        <p:attrNameLst>
                                          <p:attrName>style.visibility</p:attrName>
                                        </p:attrNameLst>
                                      </p:cBhvr>
                                      <p:to>
                                        <p:strVal val="visible"/>
                                      </p:to>
                                    </p:set>
                                    <p:animEffect transition="in" filter="fade">
                                      <p:cBhvr>
                                        <p:cTn id="18" dur="2000"/>
                                        <p:tgtEl>
                                          <p:spTgt spid="301059">
                                            <p:txEl>
                                              <p:pRg st="14" end="1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1059">
                                            <p:txEl>
                                              <p:pRg st="15" end="15"/>
                                            </p:txEl>
                                          </p:spTgt>
                                        </p:tgtEl>
                                        <p:attrNameLst>
                                          <p:attrName>style.visibility</p:attrName>
                                        </p:attrNameLst>
                                      </p:cBhvr>
                                      <p:to>
                                        <p:strVal val="visible"/>
                                      </p:to>
                                    </p:set>
                                    <p:animEffect transition="in" filter="fade">
                                      <p:cBhvr>
                                        <p:cTn id="21" dur="2000"/>
                                        <p:tgtEl>
                                          <p:spTgt spid="301059">
                                            <p:txEl>
                                              <p:pRg st="15" end="15"/>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1059">
                                            <p:txEl>
                                              <p:pRg st="17" end="17"/>
                                            </p:txEl>
                                          </p:spTgt>
                                        </p:tgtEl>
                                        <p:attrNameLst>
                                          <p:attrName>style.visibility</p:attrName>
                                        </p:attrNameLst>
                                      </p:cBhvr>
                                      <p:to>
                                        <p:strVal val="visible"/>
                                      </p:to>
                                    </p:set>
                                    <p:animEffect transition="in" filter="fade">
                                      <p:cBhvr>
                                        <p:cTn id="26" dur="2000"/>
                                        <p:tgtEl>
                                          <p:spTgt spid="301059">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9"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BF014EF7-B7BB-3AD9-23BF-FF48F1CAFB05}"/>
              </a:ext>
            </a:extLst>
          </p:cNvPr>
          <p:cNvSpPr>
            <a:spLocks noGrp="1" noChangeArrowheads="1"/>
          </p:cNvSpPr>
          <p:nvPr>
            <p:ph type="title"/>
          </p:nvPr>
        </p:nvSpPr>
        <p:spPr>
          <a:xfrm>
            <a:off x="0" y="0"/>
            <a:ext cx="9144000" cy="838200"/>
          </a:xfrm>
        </p:spPr>
        <p:txBody>
          <a:bodyPr/>
          <a:lstStyle/>
          <a:p>
            <a:pPr eaLnBrk="1" hangingPunct="1"/>
            <a:r>
              <a:rPr lang="en-US" altLang="en-US" b="1">
                <a:ea typeface="ＭＳ Ｐゴシック" panose="020B0600070205080204" pitchFamily="34" charset="-128"/>
              </a:rPr>
              <a:t>Planetary Interiors: Observations</a:t>
            </a:r>
          </a:p>
        </p:txBody>
      </p:sp>
      <p:sp>
        <p:nvSpPr>
          <p:cNvPr id="277507" name="Text Box 3">
            <a:extLst>
              <a:ext uri="{FF2B5EF4-FFF2-40B4-BE49-F238E27FC236}">
                <a16:creationId xmlns:a16="http://schemas.microsoft.com/office/drawing/2014/main" id="{B3F3B2D0-341E-DA64-BC32-424D3472BE39}"/>
              </a:ext>
            </a:extLst>
          </p:cNvPr>
          <p:cNvSpPr txBox="1">
            <a:spLocks noChangeArrowheads="1"/>
          </p:cNvSpPr>
          <p:nvPr/>
        </p:nvSpPr>
        <p:spPr bwMode="auto">
          <a:xfrm>
            <a:off x="304800" y="982663"/>
            <a:ext cx="8610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baseline="0" dirty="0">
                <a:solidFill>
                  <a:srgbClr val="FF0000"/>
                </a:solidFill>
              </a:rPr>
              <a:t>observations</a:t>
            </a:r>
            <a:r>
              <a:rPr lang="en-US" altLang="en-US" sz="2000" b="1" i="1" baseline="0" dirty="0">
                <a:solidFill>
                  <a:srgbClr val="000000"/>
                </a:solidFill>
              </a:rPr>
              <a:t> </a:t>
            </a:r>
            <a:endParaRPr lang="en-US" altLang="en-US" sz="2000" baseline="0" dirty="0">
              <a:solidFill>
                <a:srgbClr val="000000"/>
              </a:solidFill>
            </a:endParaRP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6. energy output</a:t>
            </a:r>
          </a:p>
          <a:p>
            <a:pPr eaLnBrk="1" hangingPunct="1">
              <a:spcBef>
                <a:spcPct val="0"/>
              </a:spcBef>
              <a:buFontTx/>
              <a:buNone/>
            </a:pPr>
            <a:r>
              <a:rPr lang="en-US" altLang="en-US" sz="2000" baseline="0" dirty="0">
                <a:solidFill>
                  <a:srgbClr val="000000"/>
                </a:solidFill>
              </a:rPr>
              <a:t>		accretion/gravitational differentiation</a:t>
            </a:r>
          </a:p>
          <a:p>
            <a:pPr eaLnBrk="1" hangingPunct="1">
              <a:spcBef>
                <a:spcPct val="0"/>
              </a:spcBef>
              <a:buFontTx/>
              <a:buNone/>
            </a:pPr>
            <a:r>
              <a:rPr lang="en-US" altLang="en-US" sz="2000" baseline="0" dirty="0">
                <a:solidFill>
                  <a:srgbClr val="000000"/>
                </a:solidFill>
              </a:rPr>
              <a:t>			Jupiter hot, He recently unmixed</a:t>
            </a:r>
          </a:p>
          <a:p>
            <a:pPr eaLnBrk="1" hangingPunct="1">
              <a:spcBef>
                <a:spcPct val="0"/>
              </a:spcBef>
              <a:buFontTx/>
              <a:buNone/>
            </a:pPr>
            <a:r>
              <a:rPr lang="en-US" altLang="en-US" sz="2000" baseline="0" dirty="0">
                <a:solidFill>
                  <a:srgbClr val="000000"/>
                </a:solidFill>
              </a:rPr>
              <a:t>			Saturn warm, He raining out for long time</a:t>
            </a:r>
          </a:p>
          <a:p>
            <a:pPr eaLnBrk="1" hangingPunct="1">
              <a:spcBef>
                <a:spcPct val="0"/>
              </a:spcBef>
              <a:buFontTx/>
              <a:buNone/>
            </a:pPr>
            <a:r>
              <a:rPr lang="en-US" altLang="en-US" sz="2000" baseline="0" dirty="0">
                <a:solidFill>
                  <a:srgbClr val="000000"/>
                </a:solidFill>
              </a:rPr>
              <a:t>		radioactive heating (~half of Earth output; other half primordial)</a:t>
            </a:r>
          </a:p>
          <a:p>
            <a:pPr eaLnBrk="1" hangingPunct="1">
              <a:spcBef>
                <a:spcPct val="0"/>
              </a:spcBef>
              <a:buFontTx/>
              <a:buNone/>
            </a:pPr>
            <a:r>
              <a:rPr lang="en-US" altLang="en-US" sz="2000" baseline="0" dirty="0">
                <a:solidFill>
                  <a:srgbClr val="000000"/>
                </a:solidFill>
              </a:rPr>
              <a:t>			</a:t>
            </a:r>
            <a:r>
              <a:rPr lang="en-US" altLang="en-US" sz="2000" baseline="30000" dirty="0">
                <a:solidFill>
                  <a:srgbClr val="000000"/>
                </a:solidFill>
              </a:rPr>
              <a:t>235</a:t>
            </a:r>
            <a:r>
              <a:rPr lang="en-US" altLang="en-US" sz="2000" baseline="0" dirty="0">
                <a:solidFill>
                  <a:srgbClr val="000000"/>
                </a:solidFill>
              </a:rPr>
              <a:t>U (0.7 </a:t>
            </a:r>
            <a:r>
              <a:rPr lang="en-US" altLang="en-US" sz="2000" baseline="0" dirty="0" err="1">
                <a:solidFill>
                  <a:srgbClr val="000000"/>
                </a:solidFill>
              </a:rPr>
              <a:t>Gyr</a:t>
            </a:r>
            <a:r>
              <a:rPr lang="en-US" altLang="en-US" sz="2000" baseline="0" dirty="0">
                <a:solidFill>
                  <a:srgbClr val="000000"/>
                </a:solidFill>
              </a:rPr>
              <a:t>), </a:t>
            </a:r>
            <a:r>
              <a:rPr lang="en-US" altLang="en-US" sz="2000" baseline="30000" dirty="0">
                <a:solidFill>
                  <a:srgbClr val="000000"/>
                </a:solidFill>
              </a:rPr>
              <a:t>40</a:t>
            </a:r>
            <a:r>
              <a:rPr lang="en-US" altLang="en-US" sz="2000" baseline="0" dirty="0">
                <a:solidFill>
                  <a:srgbClr val="000000"/>
                </a:solidFill>
              </a:rPr>
              <a:t>K (1.4), </a:t>
            </a:r>
            <a:r>
              <a:rPr lang="en-US" altLang="en-US" sz="2000" baseline="30000" dirty="0">
                <a:solidFill>
                  <a:srgbClr val="000000"/>
                </a:solidFill>
              </a:rPr>
              <a:t>238</a:t>
            </a:r>
            <a:r>
              <a:rPr lang="en-US" altLang="en-US" sz="2000" baseline="0" dirty="0">
                <a:solidFill>
                  <a:srgbClr val="000000"/>
                </a:solidFill>
              </a:rPr>
              <a:t>U (4.5), </a:t>
            </a:r>
            <a:r>
              <a:rPr lang="en-US" altLang="en-US" sz="2000" baseline="30000" dirty="0">
                <a:solidFill>
                  <a:srgbClr val="000000"/>
                </a:solidFill>
              </a:rPr>
              <a:t>232</a:t>
            </a:r>
            <a:r>
              <a:rPr lang="en-US" altLang="en-US" sz="2000" baseline="0" dirty="0">
                <a:solidFill>
                  <a:srgbClr val="000000"/>
                </a:solidFill>
              </a:rPr>
              <a:t>Th (14.1)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7507">
                                            <p:txEl>
                                              <p:pRg st="2" end="2"/>
                                            </p:txEl>
                                          </p:spTgt>
                                        </p:tgtEl>
                                        <p:attrNameLst>
                                          <p:attrName>style.visibility</p:attrName>
                                        </p:attrNameLst>
                                      </p:cBhvr>
                                      <p:to>
                                        <p:strVal val="visible"/>
                                      </p:to>
                                    </p:set>
                                    <p:animEffect transition="in" filter="fade">
                                      <p:cBhvr>
                                        <p:cTn id="7" dur="2000"/>
                                        <p:tgtEl>
                                          <p:spTgt spid="277507">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7507">
                                            <p:txEl>
                                              <p:pRg st="3" end="3"/>
                                            </p:txEl>
                                          </p:spTgt>
                                        </p:tgtEl>
                                        <p:attrNameLst>
                                          <p:attrName>style.visibility</p:attrName>
                                        </p:attrNameLst>
                                      </p:cBhvr>
                                      <p:to>
                                        <p:strVal val="visible"/>
                                      </p:to>
                                    </p:set>
                                    <p:animEffect transition="in" filter="fade">
                                      <p:cBhvr>
                                        <p:cTn id="10" dur="2000"/>
                                        <p:tgtEl>
                                          <p:spTgt spid="277507">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7507">
                                            <p:txEl>
                                              <p:pRg st="4" end="4"/>
                                            </p:txEl>
                                          </p:spTgt>
                                        </p:tgtEl>
                                        <p:attrNameLst>
                                          <p:attrName>style.visibility</p:attrName>
                                        </p:attrNameLst>
                                      </p:cBhvr>
                                      <p:to>
                                        <p:strVal val="visible"/>
                                      </p:to>
                                    </p:set>
                                    <p:animEffect transition="in" filter="fade">
                                      <p:cBhvr>
                                        <p:cTn id="13" dur="2000"/>
                                        <p:tgtEl>
                                          <p:spTgt spid="277507">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7507">
                                            <p:txEl>
                                              <p:pRg st="5" end="5"/>
                                            </p:txEl>
                                          </p:spTgt>
                                        </p:tgtEl>
                                        <p:attrNameLst>
                                          <p:attrName>style.visibility</p:attrName>
                                        </p:attrNameLst>
                                      </p:cBhvr>
                                      <p:to>
                                        <p:strVal val="visible"/>
                                      </p:to>
                                    </p:set>
                                    <p:animEffect transition="in" filter="fade">
                                      <p:cBhvr>
                                        <p:cTn id="16" dur="2000"/>
                                        <p:tgtEl>
                                          <p:spTgt spid="277507">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7507">
                                            <p:txEl>
                                              <p:pRg st="6" end="6"/>
                                            </p:txEl>
                                          </p:spTgt>
                                        </p:tgtEl>
                                        <p:attrNameLst>
                                          <p:attrName>style.visibility</p:attrName>
                                        </p:attrNameLst>
                                      </p:cBhvr>
                                      <p:to>
                                        <p:strVal val="visible"/>
                                      </p:to>
                                    </p:set>
                                    <p:animEffect transition="in" filter="fade">
                                      <p:cBhvr>
                                        <p:cTn id="21" dur="2000"/>
                                        <p:tgtEl>
                                          <p:spTgt spid="277507">
                                            <p:txEl>
                                              <p:pRg st="6" end="6"/>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7507">
                                            <p:txEl>
                                              <p:pRg st="7" end="7"/>
                                            </p:txEl>
                                          </p:spTgt>
                                        </p:tgtEl>
                                        <p:attrNameLst>
                                          <p:attrName>style.visibility</p:attrName>
                                        </p:attrNameLst>
                                      </p:cBhvr>
                                      <p:to>
                                        <p:strVal val="visible"/>
                                      </p:to>
                                    </p:set>
                                    <p:animEffect transition="in" filter="fade">
                                      <p:cBhvr>
                                        <p:cTn id="24" dur="2000"/>
                                        <p:tgtEl>
                                          <p:spTgt spid="2775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uiExpand="1" build="p"/>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7663</TotalTime>
  <Words>2711</Words>
  <Application>Microsoft Macintosh PowerPoint</Application>
  <PresentationFormat>On-screen Show (4:3)</PresentationFormat>
  <Paragraphs>354</Paragraphs>
  <Slides>24</Slides>
  <Notes>24</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ＭＳ Ｐゴシック</vt:lpstr>
      <vt:lpstr>Cambria Math</vt:lpstr>
      <vt:lpstr>Times New Roman</vt:lpstr>
      <vt:lpstr>Wingdings</vt:lpstr>
      <vt:lpstr>Default Design</vt:lpstr>
      <vt:lpstr>2_Default Design</vt:lpstr>
      <vt:lpstr>Planetary Interiors I</vt:lpstr>
      <vt:lpstr>SSE!</vt:lpstr>
      <vt:lpstr>Solar System Explorers Boo! Day</vt:lpstr>
      <vt:lpstr>PowerPoint Presentation</vt:lpstr>
      <vt:lpstr>Planetary Interiors I</vt:lpstr>
      <vt:lpstr>Planetary Interiors: Observations</vt:lpstr>
      <vt:lpstr>Planetary Interiors: Observations</vt:lpstr>
      <vt:lpstr>Planetary Interiors: Observations</vt:lpstr>
      <vt:lpstr>Planetary Interiors: Observations</vt:lpstr>
      <vt:lpstr>Radioactive Heating</vt:lpstr>
      <vt:lpstr>Planetary Interiors: Observations</vt:lpstr>
      <vt:lpstr>Gravity vs. Pressure</vt:lpstr>
      <vt:lpstr>Equations of State</vt:lpstr>
      <vt:lpstr>Earth’s Interior</vt:lpstr>
      <vt:lpstr>Earth’s Geoid</vt:lpstr>
      <vt:lpstr>Earth’s Interior</vt:lpstr>
      <vt:lpstr>Earth’s Magnetic Field</vt:lpstr>
      <vt:lpstr>Flipping Magnetic Field!</vt:lpstr>
      <vt:lpstr>Paleomagnetic Records</vt:lpstr>
      <vt:lpstr>Earth Structure</vt:lpstr>
      <vt:lpstr>Earth Structure</vt:lpstr>
      <vt:lpstr>Earth Layers</vt:lpstr>
      <vt:lpstr>Other Terrestrial Worlds</vt:lpstr>
      <vt:lpstr>PowerPoint Presentation</vt:lpstr>
    </vt:vector>
  </TitlesOfParts>
  <Company>Georgia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System Formation</dc:title>
  <dc:creator>Unknown User</dc:creator>
  <cp:lastModifiedBy>Manzano Pisco</cp:lastModifiedBy>
  <cp:revision>266</cp:revision>
  <cp:lastPrinted>2003-02-11T19:04:25Z</cp:lastPrinted>
  <dcterms:created xsi:type="dcterms:W3CDTF">2012-03-27T17:37:59Z</dcterms:created>
  <dcterms:modified xsi:type="dcterms:W3CDTF">2024-11-01T15:20:25Z</dcterms:modified>
</cp:coreProperties>
</file>