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777" r:id="rId2"/>
    <p:sldMasterId id="2147484980" r:id="rId3"/>
  </p:sldMasterIdLst>
  <p:notesMasterIdLst>
    <p:notesMasterId r:id="rId37"/>
  </p:notesMasterIdLst>
  <p:handoutMasterIdLst>
    <p:handoutMasterId r:id="rId38"/>
  </p:handoutMasterIdLst>
  <p:sldIdLst>
    <p:sldId id="457" r:id="rId4"/>
    <p:sldId id="458" r:id="rId5"/>
    <p:sldId id="554" r:id="rId6"/>
    <p:sldId id="401" r:id="rId7"/>
    <p:sldId id="496" r:id="rId8"/>
    <p:sldId id="428" r:id="rId9"/>
    <p:sldId id="426" r:id="rId10"/>
    <p:sldId id="461" r:id="rId11"/>
    <p:sldId id="550" r:id="rId12"/>
    <p:sldId id="427" r:id="rId13"/>
    <p:sldId id="430" r:id="rId14"/>
    <p:sldId id="556" r:id="rId15"/>
    <p:sldId id="555" r:id="rId16"/>
    <p:sldId id="460" r:id="rId17"/>
    <p:sldId id="469" r:id="rId18"/>
    <p:sldId id="468" r:id="rId19"/>
    <p:sldId id="466" r:id="rId20"/>
    <p:sldId id="459" r:id="rId21"/>
    <p:sldId id="467" r:id="rId22"/>
    <p:sldId id="497" r:id="rId23"/>
    <p:sldId id="498" r:id="rId24"/>
    <p:sldId id="499" r:id="rId25"/>
    <p:sldId id="500" r:id="rId26"/>
    <p:sldId id="471" r:id="rId27"/>
    <p:sldId id="501" r:id="rId28"/>
    <p:sldId id="502" r:id="rId29"/>
    <p:sldId id="503" r:id="rId30"/>
    <p:sldId id="472" r:id="rId31"/>
    <p:sldId id="504" r:id="rId32"/>
    <p:sldId id="505" r:id="rId33"/>
    <p:sldId id="553" r:id="rId34"/>
    <p:sldId id="363" r:id="rId35"/>
    <p:sldId id="413" r:id="rId36"/>
  </p:sldIdLst>
  <p:sldSz cx="9144000" cy="6858000" type="screen4x3"/>
  <p:notesSz cx="6858000" cy="9144000"/>
  <p:defaultTextStyle>
    <a:defPPr>
      <a:defRPr lang="en-US"/>
    </a:defPPr>
    <a:lvl1pPr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84"/>
    <p:restoredTop sz="84919"/>
  </p:normalViewPr>
  <p:slideViewPr>
    <p:cSldViewPr>
      <p:cViewPr varScale="1">
        <p:scale>
          <a:sx n="106" d="100"/>
          <a:sy n="106" d="100"/>
        </p:scale>
        <p:origin x="176" y="1504"/>
      </p:cViewPr>
      <p:guideLst>
        <p:guide orient="horz" pos="2112"/>
        <p:guide pos="2880"/>
      </p:guideLst>
    </p:cSldViewPr>
  </p:slideViewPr>
  <p:outlineViewPr>
    <p:cViewPr>
      <p:scale>
        <a:sx n="25" d="100"/>
        <a:sy n="25" d="100"/>
      </p:scale>
      <p:origin x="0" y="0"/>
    </p:cViewPr>
    <p:sldLst>
      <p:sld r:id="rId1" collapse="1"/>
      <p:sld r:id="rId2" collapse="1"/>
      <p:sld r:id="rId3"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slide" Target="slides/slide2.xml"/><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B5ECA26E-E63C-ED0B-6F17-1BB0F2C1E5C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3" name="Rectangle 3">
            <a:extLst>
              <a:ext uri="{FF2B5EF4-FFF2-40B4-BE49-F238E27FC236}">
                <a16:creationId xmlns:a16="http://schemas.microsoft.com/office/drawing/2014/main" id="{1A6098C9-1373-4A5D-9E34-F694ADCFA733}"/>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4" name="Rectangle 4">
            <a:extLst>
              <a:ext uri="{FF2B5EF4-FFF2-40B4-BE49-F238E27FC236}">
                <a16:creationId xmlns:a16="http://schemas.microsoft.com/office/drawing/2014/main" id="{9EA17244-73B5-8942-1CA6-938152CBE833}"/>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5" name="Rectangle 5">
            <a:extLst>
              <a:ext uri="{FF2B5EF4-FFF2-40B4-BE49-F238E27FC236}">
                <a16:creationId xmlns:a16="http://schemas.microsoft.com/office/drawing/2014/main" id="{F640703F-1069-BA6B-E9CE-E9DD8A1C95C8}"/>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D92D7DC5-EEFD-7143-A650-3BB9831E0B37}"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1293D73-11E2-9307-C327-18FEA41048A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5" name="Rectangle 3">
            <a:extLst>
              <a:ext uri="{FF2B5EF4-FFF2-40B4-BE49-F238E27FC236}">
                <a16:creationId xmlns:a16="http://schemas.microsoft.com/office/drawing/2014/main" id="{9AEE717A-8B92-F2E3-7A3F-50400987398A}"/>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62468" name="Rectangle 4">
            <a:extLst>
              <a:ext uri="{FF2B5EF4-FFF2-40B4-BE49-F238E27FC236}">
                <a16:creationId xmlns:a16="http://schemas.microsoft.com/office/drawing/2014/main" id="{EB02EDA0-66F5-4149-2A09-2C84C67E427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8B58FE52-113D-17FB-5EDA-97EA68B698AD}"/>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C275E342-1B53-64DD-21A5-A72F53D4F3AE}"/>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9" name="Rectangle 7">
            <a:extLst>
              <a:ext uri="{FF2B5EF4-FFF2-40B4-BE49-F238E27FC236}">
                <a16:creationId xmlns:a16="http://schemas.microsoft.com/office/drawing/2014/main" id="{3F677147-7DCA-6260-4A07-37FAB7FFDAF2}"/>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D290B27C-AE96-3445-9357-2514B0DEE15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6">
            <a:extLst>
              <a:ext uri="{FF2B5EF4-FFF2-40B4-BE49-F238E27FC236}">
                <a16:creationId xmlns:a16="http://schemas.microsoft.com/office/drawing/2014/main" id="{C2E631FF-0EA3-15DE-62C9-350DC152DB1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t>Planetary Sciences</a:t>
            </a:r>
          </a:p>
        </p:txBody>
      </p:sp>
      <p:sp>
        <p:nvSpPr>
          <p:cNvPr id="65538" name="Rectangle 7">
            <a:extLst>
              <a:ext uri="{FF2B5EF4-FFF2-40B4-BE49-F238E27FC236}">
                <a16:creationId xmlns:a16="http://schemas.microsoft.com/office/drawing/2014/main" id="{11762609-C25B-1667-50D1-D53FBDEFC1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A067715-C03C-1249-9D42-7CF4BD0F3A49}" type="slidenum">
              <a:rPr lang="en-US" altLang="en-US" smtClean="0"/>
              <a:pPr>
                <a:spcBef>
                  <a:spcPct val="0"/>
                </a:spcBef>
              </a:pPr>
              <a:t>1</a:t>
            </a:fld>
            <a:endParaRPr lang="en-US" altLang="en-US"/>
          </a:p>
        </p:txBody>
      </p:sp>
      <p:sp>
        <p:nvSpPr>
          <p:cNvPr id="65539" name="Rectangle 2">
            <a:extLst>
              <a:ext uri="{FF2B5EF4-FFF2-40B4-BE49-F238E27FC236}">
                <a16:creationId xmlns:a16="http://schemas.microsoft.com/office/drawing/2014/main" id="{F80504FB-AD56-2F4D-6C17-D3BBDD3C285C}"/>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35BA8526-2944-788B-800B-D4A6376E95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high-resolution map of the Moon’s gravity — a force created by surface structures such as mountains and craters, as well as deeper structures below the surface … Beneath its surface, the moon’s crust is almost completely pulverized. The finding suggests that, in its first billion years, the moon — and probably other planets like Earth — may have endured much more fracturing from massive impacts than previously thought.  Compared to the surface, the map of the interior looked extraordinarily smooth. In fact, the team found that most of the moon’s local gravity is due to surface features, such as crater rims and mountains. Except for the large impact basins, the moon’s upper crust, largely lacks dense rock structures, and is instead likely made of porous, pulverized material.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Moon’s crust, ranging in thickness from 34 to 43 kilometers, is much thinner than planetary geologists had previously suspected. The crust beneath some major basins is nearly nonexistent, indicating that early impacts may have excavated the lunar mantle, providing a window into the interior. </a:t>
            </a:r>
          </a:p>
          <a:p>
            <a:pPr eaLnBrk="1" hangingPunct="1"/>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To generate the gravity map, GRAIL’s two probes measure the changing distance between themselves as they orbit in tight formation around the Moon. As one of the probes flies over a large mass, such as a mountain or dense, underground rock, the stronger local gravity will pull that probe ahead, widening the space between the two spacecraft. Scientists can translate this changing distance into a gravitational map, representing the gravity produced by both the surface structures and the interior. </a:t>
            </a:r>
          </a:p>
          <a:p>
            <a:r>
              <a:rPr lang="en-US" altLang="en-US">
                <a:latin typeface="Times New Roman" panose="02020603050405020304" pitchFamily="18" charset="0"/>
                <a:ea typeface="ＭＳ Ｐゴシック" panose="020B0600070205080204" pitchFamily="34" charset="-128"/>
              </a:rPr>
              <a:t>To find the gravitational field for the moon’s interior alone, Zuber’s team used topographic measurements from another of their instruments, a laser altimeter aboard the Lunar Reconnaissance Orbiter, a separate spacecraft in orbit around the moon. The scientists calculated the gravitational field expected to be produced by the moon’s topography — its surface structures alone — then subtracted that field from the field measured by GRAIL. </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9674C98C-6A08-9C54-1C5C-25DFE14E67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0E56DE1-1C61-5C4A-9D26-3C97E7F09914}" type="slidenum">
              <a:rPr lang="en-US" altLang="en-US" smtClean="0"/>
              <a:pPr>
                <a:spcBef>
                  <a:spcPct val="0"/>
                </a:spcBef>
              </a:pPr>
              <a:t>10</a:t>
            </a:fld>
            <a:endParaRPr lang="en-US" altLang="en-US"/>
          </a:p>
        </p:txBody>
      </p:sp>
      <p:sp>
        <p:nvSpPr>
          <p:cNvPr id="79874" name="Rectangle 2">
            <a:extLst>
              <a:ext uri="{FF2B5EF4-FFF2-40B4-BE49-F238E27FC236}">
                <a16:creationId xmlns:a16="http://schemas.microsoft.com/office/drawing/2014/main" id="{C918C4B8-C458-0828-64A4-08D3F1D6D926}"/>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A6A7DCAD-7E9B-9F85-ECE5-A3ED233C8A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done by Magellan</a:t>
            </a:r>
          </a:p>
          <a:p>
            <a:pPr eaLnBrk="1" hangingPunct="1"/>
            <a:r>
              <a:rPr lang="en-US" altLang="en-US">
                <a:latin typeface="Times New Roman" panose="02020603050405020304" pitchFamily="18" charset="0"/>
                <a:ea typeface="ＭＳ Ｐゴシック" panose="020B0600070205080204" pitchFamily="34" charset="-128"/>
              </a:rPr>
              <a:t>blue is low free-air gravity, red is high free-air gravity … opposite of Mars!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AFD27623-D4D4-3D01-AD24-3FE5EF8DBA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49B0AE4-B802-8349-ADF0-A1509F5A50F7}" type="slidenum">
              <a:rPr lang="en-US" altLang="en-US" smtClean="0"/>
              <a:pPr>
                <a:spcBef>
                  <a:spcPct val="0"/>
                </a:spcBef>
              </a:pPr>
              <a:t>11</a:t>
            </a:fld>
            <a:endParaRPr lang="en-US" altLang="en-US"/>
          </a:p>
        </p:txBody>
      </p:sp>
      <p:sp>
        <p:nvSpPr>
          <p:cNvPr id="81922" name="Rectangle 2">
            <a:extLst>
              <a:ext uri="{FF2B5EF4-FFF2-40B4-BE49-F238E27FC236}">
                <a16:creationId xmlns:a16="http://schemas.microsoft.com/office/drawing/2014/main" id="{FD44291E-8F4C-4209-A952-F529AF79BDD6}"/>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0624BFAF-15D3-8880-C365-EBD12AD801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opposite of Mars!</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dirty="0"/>
              <a:t>The gravity field of Venus is highly correlated with the surface topography, which indicates the mechanism of topographic support is unlike the Earth, and may be controlled by processes deep in the interior. Details of the global tectonics on Venus are still unresolved --- https://</a:t>
            </a:r>
            <a:r>
              <a:rPr lang="en-US" dirty="0" err="1"/>
              <a:t>nssdc.gsfc.nasa.gov</a:t>
            </a:r>
            <a:r>
              <a:rPr lang="en-US" dirty="0"/>
              <a:t>/planetary/</a:t>
            </a:r>
            <a:r>
              <a:rPr lang="en-US" dirty="0" err="1"/>
              <a:t>magellan.html</a:t>
            </a:r>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01465-675C-AF07-FB14-A414891C585C}"/>
            </a:ext>
          </a:extLst>
        </p:cNvPr>
        <p:cNvGrpSpPr/>
        <p:nvPr/>
      </p:nvGrpSpPr>
      <p:grpSpPr>
        <a:xfrm>
          <a:off x="0" y="0"/>
          <a:ext cx="0" cy="0"/>
          <a:chOff x="0" y="0"/>
          <a:chExt cx="0" cy="0"/>
        </a:xfrm>
      </p:grpSpPr>
      <p:sp>
        <p:nvSpPr>
          <p:cNvPr id="79873" name="Rectangle 7">
            <a:extLst>
              <a:ext uri="{FF2B5EF4-FFF2-40B4-BE49-F238E27FC236}">
                <a16:creationId xmlns:a16="http://schemas.microsoft.com/office/drawing/2014/main" id="{D777B4B3-3C89-1CAF-6267-2085FAB151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E56DE1-1C61-5C4A-9D26-3C97E7F0991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9874" name="Rectangle 2">
            <a:extLst>
              <a:ext uri="{FF2B5EF4-FFF2-40B4-BE49-F238E27FC236}">
                <a16:creationId xmlns:a16="http://schemas.microsoft.com/office/drawing/2014/main" id="{BDD51D99-DBB3-2EAA-A539-949248299D5A}"/>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DAE0E44C-CA15-2FA8-BCBF-62CA643B15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done by Magellan</a:t>
            </a:r>
          </a:p>
          <a:p>
            <a:pPr eaLnBrk="1" hangingPunct="1"/>
            <a:r>
              <a:rPr lang="en-US" altLang="en-US">
                <a:latin typeface="Times New Roman" panose="02020603050405020304" pitchFamily="18" charset="0"/>
                <a:ea typeface="ＭＳ Ｐゴシック" panose="020B0600070205080204" pitchFamily="34" charset="-128"/>
              </a:rPr>
              <a:t>blue is low free-air gravity, red is high free-air gravity … opposite of Mars!</a:t>
            </a:r>
          </a:p>
        </p:txBody>
      </p:sp>
    </p:spTree>
    <p:extLst>
      <p:ext uri="{BB962C8B-B14F-4D97-AF65-F5344CB8AC3E}">
        <p14:creationId xmlns:p14="http://schemas.microsoft.com/office/powerpoint/2010/main" val="1182169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948B5-2DEE-DBB0-AA11-923063A13978}"/>
            </a:ext>
          </a:extLst>
        </p:cNvPr>
        <p:cNvGrpSpPr/>
        <p:nvPr/>
      </p:nvGrpSpPr>
      <p:grpSpPr>
        <a:xfrm>
          <a:off x="0" y="0"/>
          <a:ext cx="0" cy="0"/>
          <a:chOff x="0" y="0"/>
          <a:chExt cx="0" cy="0"/>
        </a:xfrm>
      </p:grpSpPr>
      <p:sp>
        <p:nvSpPr>
          <p:cNvPr id="75777" name="Rectangle 7">
            <a:extLst>
              <a:ext uri="{FF2B5EF4-FFF2-40B4-BE49-F238E27FC236}">
                <a16:creationId xmlns:a16="http://schemas.microsoft.com/office/drawing/2014/main" id="{352A8E2D-B963-3FA2-CAC5-AFC6629E36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745F99-D847-334A-BBB2-B999820CD6F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5778" name="Rectangle 2">
            <a:extLst>
              <a:ext uri="{FF2B5EF4-FFF2-40B4-BE49-F238E27FC236}">
                <a16:creationId xmlns:a16="http://schemas.microsoft.com/office/drawing/2014/main" id="{C2964929-4101-3B80-E044-971C9EE17E22}"/>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C0FE91B1-78C4-5557-5561-5E97FB8B65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unlike Earth, gravity traces features --- blue is low gravity, red is high</a:t>
            </a:r>
          </a:p>
        </p:txBody>
      </p:sp>
    </p:spTree>
    <p:extLst>
      <p:ext uri="{BB962C8B-B14F-4D97-AF65-F5344CB8AC3E}">
        <p14:creationId xmlns:p14="http://schemas.microsoft.com/office/powerpoint/2010/main" val="3982789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917D75D7-ED5E-ED45-229A-358090C0FE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6694EB8-43C1-F146-ABE6-2C4B34E1DA91}" type="slidenum">
              <a:rPr lang="en-US" altLang="en-US" smtClean="0"/>
              <a:pPr>
                <a:spcBef>
                  <a:spcPct val="0"/>
                </a:spcBef>
              </a:pPr>
              <a:t>14</a:t>
            </a:fld>
            <a:endParaRPr lang="en-US" altLang="en-US"/>
          </a:p>
        </p:txBody>
      </p:sp>
      <p:sp>
        <p:nvSpPr>
          <p:cNvPr id="83970" name="Rectangle 2">
            <a:extLst>
              <a:ext uri="{FF2B5EF4-FFF2-40B4-BE49-F238E27FC236}">
                <a16:creationId xmlns:a16="http://schemas.microsoft.com/office/drawing/2014/main" id="{4E964B95-0D3A-24FD-85FA-423070D1B883}"/>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89C11822-DEC3-5F6C-A0C3-DBDEDF85C2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796DE6C0-50F1-2D13-0952-622A01FCFB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1414384-FD8A-CC47-A8E7-14F895C889B1}" type="slidenum">
              <a:rPr lang="en-US" altLang="en-US" smtClean="0"/>
              <a:pPr>
                <a:spcBef>
                  <a:spcPct val="0"/>
                </a:spcBef>
              </a:pPr>
              <a:t>15</a:t>
            </a:fld>
            <a:endParaRPr lang="en-US" altLang="en-US"/>
          </a:p>
        </p:txBody>
      </p:sp>
      <p:sp>
        <p:nvSpPr>
          <p:cNvPr id="88066" name="Rectangle 2">
            <a:extLst>
              <a:ext uri="{FF2B5EF4-FFF2-40B4-BE49-F238E27FC236}">
                <a16:creationId xmlns:a16="http://schemas.microsoft.com/office/drawing/2014/main" id="{21C552CE-FABE-48AC-8C85-5356C386B1EA}"/>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CE5B7AC6-49F9-816C-CD4B-5940C2E637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A0E65C47-7E07-E53B-8750-8C5749AA0A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A46372-1092-6C46-AEC2-3D3D8FFBD9B6}" type="slidenum">
              <a:rPr lang="en-US" altLang="en-US" smtClean="0"/>
              <a:pPr>
                <a:spcBef>
                  <a:spcPct val="0"/>
                </a:spcBef>
              </a:pPr>
              <a:t>16</a:t>
            </a:fld>
            <a:endParaRPr lang="en-US" altLang="en-US"/>
          </a:p>
        </p:txBody>
      </p:sp>
      <p:sp>
        <p:nvSpPr>
          <p:cNvPr id="90114" name="Rectangle 2">
            <a:extLst>
              <a:ext uri="{FF2B5EF4-FFF2-40B4-BE49-F238E27FC236}">
                <a16:creationId xmlns:a16="http://schemas.microsoft.com/office/drawing/2014/main" id="{2ECFDCD2-CEB7-7A95-EA1E-D5D1D168D121}"/>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144DA160-FA16-21C6-A14F-86FBC382B2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3E5A3D7D-4B81-7471-C736-EE86C64C83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655461B-406B-3D45-A7CD-498B6B9EB651}" type="slidenum">
              <a:rPr lang="en-US" altLang="en-US" smtClean="0"/>
              <a:pPr>
                <a:spcBef>
                  <a:spcPct val="0"/>
                </a:spcBef>
              </a:pPr>
              <a:t>17</a:t>
            </a:fld>
            <a:endParaRPr lang="en-US" altLang="en-US"/>
          </a:p>
        </p:txBody>
      </p:sp>
      <p:sp>
        <p:nvSpPr>
          <p:cNvPr id="92162" name="Rectangle 2">
            <a:extLst>
              <a:ext uri="{FF2B5EF4-FFF2-40B4-BE49-F238E27FC236}">
                <a16:creationId xmlns:a16="http://schemas.microsoft.com/office/drawing/2014/main" id="{4F9C8413-3174-AAB2-8448-B17F29D6234A}"/>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10D65FEA-55E5-6B0E-70D2-1111A43288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Ice Ic = cubic ice … Ih = hexagonal ice (natural snow and ice on Earth = snowflakes)</a:t>
            </a:r>
          </a:p>
          <a:p>
            <a:pPr eaLnBrk="1" hangingPunct="1"/>
            <a:r>
              <a:rPr lang="en-US" altLang="en-US">
                <a:latin typeface="Times New Roman" panose="02020603050405020304" pitchFamily="18" charset="0"/>
                <a:ea typeface="ＭＳ Ｐゴシック" panose="020B0600070205080204" pitchFamily="34" charset="-128"/>
              </a:rPr>
              <a:t>Ice nine is fictional solid polymorph of water from Kurt Vonnegut’s Cat’s Cradle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F32E6713-9C2F-69C3-8DA3-2B6EB53DDC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4B470D4-1CD1-6948-A814-9ADE4DEB5E0D}" type="slidenum">
              <a:rPr lang="en-US" altLang="en-US" smtClean="0"/>
              <a:pPr>
                <a:spcBef>
                  <a:spcPct val="0"/>
                </a:spcBef>
              </a:pPr>
              <a:t>18</a:t>
            </a:fld>
            <a:endParaRPr lang="en-US" altLang="en-US"/>
          </a:p>
        </p:txBody>
      </p:sp>
      <p:sp>
        <p:nvSpPr>
          <p:cNvPr id="94210" name="Rectangle 2">
            <a:extLst>
              <a:ext uri="{FF2B5EF4-FFF2-40B4-BE49-F238E27FC236}">
                <a16:creationId xmlns:a16="http://schemas.microsoft.com/office/drawing/2014/main" id="{725453C0-0F5D-1333-16C1-ECA0A0E2BD33}"/>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6FAF0A61-D729-B2FC-A2A7-B1749A4A0D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CE4C2508-9607-C6D4-2C95-4FCF14C581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0B49E8E-75A0-4A4F-81C6-C95B2FEAE88F}" type="slidenum">
              <a:rPr lang="en-US" altLang="en-US" smtClean="0"/>
              <a:pPr>
                <a:spcBef>
                  <a:spcPct val="0"/>
                </a:spcBef>
              </a:pPr>
              <a:t>19</a:t>
            </a:fld>
            <a:endParaRPr lang="en-US" altLang="en-US"/>
          </a:p>
        </p:txBody>
      </p:sp>
      <p:sp>
        <p:nvSpPr>
          <p:cNvPr id="96258" name="Rectangle 2">
            <a:extLst>
              <a:ext uri="{FF2B5EF4-FFF2-40B4-BE49-F238E27FC236}">
                <a16:creationId xmlns:a16="http://schemas.microsoft.com/office/drawing/2014/main" id="{E0BE621B-D5A4-A736-37AD-8667F1E93D71}"/>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A0DD192D-3F19-C5C8-6DD6-60B7E0102A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6">
            <a:extLst>
              <a:ext uri="{FF2B5EF4-FFF2-40B4-BE49-F238E27FC236}">
                <a16:creationId xmlns:a16="http://schemas.microsoft.com/office/drawing/2014/main" id="{8936F880-DDFB-05F9-823E-C5CBDF92D9F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t>Planetary Sciences</a:t>
            </a:r>
          </a:p>
        </p:txBody>
      </p:sp>
      <p:sp>
        <p:nvSpPr>
          <p:cNvPr id="67586" name="Rectangle 7">
            <a:extLst>
              <a:ext uri="{FF2B5EF4-FFF2-40B4-BE49-F238E27FC236}">
                <a16:creationId xmlns:a16="http://schemas.microsoft.com/office/drawing/2014/main" id="{6027D1D0-7EC1-9174-864E-A4AB2316F4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5AF69E3-67E3-DA40-87EF-0F52B3918B82}" type="slidenum">
              <a:rPr lang="en-US" altLang="en-US" smtClean="0"/>
              <a:pPr>
                <a:spcBef>
                  <a:spcPct val="0"/>
                </a:spcBef>
              </a:pPr>
              <a:t>2</a:t>
            </a:fld>
            <a:endParaRPr lang="en-US" altLang="en-US"/>
          </a:p>
        </p:txBody>
      </p:sp>
      <p:sp>
        <p:nvSpPr>
          <p:cNvPr id="67587" name="Rectangle 2">
            <a:extLst>
              <a:ext uri="{FF2B5EF4-FFF2-40B4-BE49-F238E27FC236}">
                <a16:creationId xmlns:a16="http://schemas.microsoft.com/office/drawing/2014/main" id="{489F5A26-A6D9-35A1-00C6-3234B1C8202D}"/>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E6065A2E-F84A-60C1-69E8-70AC475A2E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6B332065-06DE-CF3F-3D79-9594E32F51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C2E3047-7796-EF4B-AF6C-14E1CFF4996E}" type="slidenum">
              <a:rPr lang="en-US" altLang="en-US" smtClean="0">
                <a:solidFill>
                  <a:srgbClr val="000000"/>
                </a:solidFill>
              </a:rPr>
              <a:pPr>
                <a:spcBef>
                  <a:spcPct val="0"/>
                </a:spcBef>
              </a:pPr>
              <a:t>20</a:t>
            </a:fld>
            <a:endParaRPr lang="en-US" altLang="en-US">
              <a:solidFill>
                <a:srgbClr val="000000"/>
              </a:solidFill>
            </a:endParaRPr>
          </a:p>
        </p:txBody>
      </p:sp>
      <p:sp>
        <p:nvSpPr>
          <p:cNvPr id="98306" name="Rectangle 2">
            <a:extLst>
              <a:ext uri="{FF2B5EF4-FFF2-40B4-BE49-F238E27FC236}">
                <a16:creationId xmlns:a16="http://schemas.microsoft.com/office/drawing/2014/main" id="{93A4693A-ECD5-23CA-9269-C64E3BF8604C}"/>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5EA4B66A-B1EF-9C4A-812D-463C0ABF9B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07BFB514-91FE-EBB9-B5E4-1549576911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3A4C558-8F81-3543-86FE-2BDDDA834E0A}" type="slidenum">
              <a:rPr lang="en-US" altLang="en-US" smtClean="0">
                <a:solidFill>
                  <a:srgbClr val="000000"/>
                </a:solidFill>
              </a:rPr>
              <a:pPr>
                <a:spcBef>
                  <a:spcPct val="0"/>
                </a:spcBef>
              </a:pPr>
              <a:t>21</a:t>
            </a:fld>
            <a:endParaRPr lang="en-US" altLang="en-US">
              <a:solidFill>
                <a:srgbClr val="000000"/>
              </a:solidFill>
            </a:endParaRPr>
          </a:p>
        </p:txBody>
      </p:sp>
      <p:sp>
        <p:nvSpPr>
          <p:cNvPr id="100354" name="Rectangle 2">
            <a:extLst>
              <a:ext uri="{FF2B5EF4-FFF2-40B4-BE49-F238E27FC236}">
                <a16:creationId xmlns:a16="http://schemas.microsoft.com/office/drawing/2014/main" id="{5DF6CD46-9957-9E30-CAFA-B745479572FF}"/>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A4954623-5D71-777A-9DE2-6EDB21F5A6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74848F92-78DD-5441-F038-E9DB98553F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7C3BE7D-8AF4-BD44-94AA-9F371C425A01}" type="slidenum">
              <a:rPr lang="en-US" altLang="en-US" smtClean="0">
                <a:solidFill>
                  <a:srgbClr val="000000"/>
                </a:solidFill>
              </a:rPr>
              <a:pPr>
                <a:spcBef>
                  <a:spcPct val="0"/>
                </a:spcBef>
              </a:pPr>
              <a:t>22</a:t>
            </a:fld>
            <a:endParaRPr lang="en-US" altLang="en-US">
              <a:solidFill>
                <a:srgbClr val="000000"/>
              </a:solidFill>
            </a:endParaRPr>
          </a:p>
        </p:txBody>
      </p:sp>
      <p:sp>
        <p:nvSpPr>
          <p:cNvPr id="102402" name="Rectangle 2">
            <a:extLst>
              <a:ext uri="{FF2B5EF4-FFF2-40B4-BE49-F238E27FC236}">
                <a16:creationId xmlns:a16="http://schemas.microsoft.com/office/drawing/2014/main" id="{725187AB-37A6-363E-D839-69B55F331392}"/>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F7235AED-4441-77C5-D5D1-748A92AD37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Jupiter may also have He rain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31BAB936-2873-EBF9-0588-502AB7CD53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EB77EC6-8302-ED49-98A4-310F82E1E739}" type="slidenum">
              <a:rPr lang="en-US" altLang="en-US" smtClean="0">
                <a:solidFill>
                  <a:srgbClr val="000000"/>
                </a:solidFill>
              </a:rPr>
              <a:pPr>
                <a:spcBef>
                  <a:spcPct val="0"/>
                </a:spcBef>
              </a:pPr>
              <a:t>23</a:t>
            </a:fld>
            <a:endParaRPr lang="en-US" altLang="en-US">
              <a:solidFill>
                <a:srgbClr val="000000"/>
              </a:solidFill>
            </a:endParaRPr>
          </a:p>
        </p:txBody>
      </p:sp>
      <p:sp>
        <p:nvSpPr>
          <p:cNvPr id="104450" name="Rectangle 2">
            <a:extLst>
              <a:ext uri="{FF2B5EF4-FFF2-40B4-BE49-F238E27FC236}">
                <a16:creationId xmlns:a16="http://schemas.microsoft.com/office/drawing/2014/main" id="{A7519D79-CB70-CE0B-9B50-0D58077F4BAF}"/>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44F0984B-914C-860B-9B8C-DB97ED11C2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fuzzy or distinct layers?  … unknown</a:t>
            </a:r>
          </a:p>
          <a:p>
            <a:pPr eaLnBrk="1" hangingPunct="1"/>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Sketches of the internal structures of Jupiter and Saturn as inferred from structure models. For each planet, two possible structures are shown: one consisting of distinct layers and one with a gradual distribution of heavy elements. The core masses of Jupiter and Saturn are not well constrained; for Saturn, the inhomogeneous region could extend down all the way to the center, resulting in a “helium core.”</a:t>
            </a: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8420CFF0-E58B-BC5C-1C01-2EF186ACEB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E6A7DF2-D2CD-BE48-AE00-35F57371D10E}" type="slidenum">
              <a:rPr lang="en-US" altLang="en-US" smtClean="0">
                <a:solidFill>
                  <a:srgbClr val="000000"/>
                </a:solidFill>
              </a:rPr>
              <a:pPr>
                <a:spcBef>
                  <a:spcPct val="0"/>
                </a:spcBef>
              </a:pPr>
              <a:t>24</a:t>
            </a:fld>
            <a:endParaRPr lang="en-US" altLang="en-US">
              <a:solidFill>
                <a:srgbClr val="000000"/>
              </a:solidFill>
            </a:endParaRPr>
          </a:p>
        </p:txBody>
      </p:sp>
      <p:sp>
        <p:nvSpPr>
          <p:cNvPr id="106498" name="Rectangle 2">
            <a:extLst>
              <a:ext uri="{FF2B5EF4-FFF2-40B4-BE49-F238E27FC236}">
                <a16:creationId xmlns:a16="http://schemas.microsoft.com/office/drawing/2014/main" id="{CA6B589C-91B0-AEB0-51C5-D1E283AD2500}"/>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3B8916E7-6610-3FC7-7619-4B474CFEB7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9198DFBE-0113-D47C-D370-E7043F85D6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61929B7-E0D7-4140-B5EC-E04E1E9A42D9}" type="slidenum">
              <a:rPr lang="en-US" altLang="en-US" smtClean="0">
                <a:solidFill>
                  <a:srgbClr val="000000"/>
                </a:solidFill>
              </a:rPr>
              <a:pPr>
                <a:spcBef>
                  <a:spcPct val="0"/>
                </a:spcBef>
              </a:pPr>
              <a:t>25</a:t>
            </a:fld>
            <a:endParaRPr lang="en-US" altLang="en-US">
              <a:solidFill>
                <a:srgbClr val="000000"/>
              </a:solidFill>
            </a:endParaRPr>
          </a:p>
        </p:txBody>
      </p:sp>
      <p:sp>
        <p:nvSpPr>
          <p:cNvPr id="108546" name="Rectangle 2">
            <a:extLst>
              <a:ext uri="{FF2B5EF4-FFF2-40B4-BE49-F238E27FC236}">
                <a16:creationId xmlns:a16="http://schemas.microsoft.com/office/drawing/2014/main" id="{A63EE5B8-07B5-D6C2-F878-FE22AE09CDED}"/>
              </a:ext>
            </a:extLst>
          </p:cNvPr>
          <p:cNvSpPr>
            <a:spLocks noGrp="1" noRot="1" noChangeAspect="1" noChangeArrowheads="1" noTextEdit="1"/>
          </p:cNvSpPr>
          <p:nvPr>
            <p:ph type="sldImg"/>
          </p:nvPr>
        </p:nvSpPr>
        <p:spPr>
          <a:ln/>
        </p:spPr>
      </p:sp>
      <p:sp>
        <p:nvSpPr>
          <p:cNvPr id="108547" name="Rectangle 3">
            <a:extLst>
              <a:ext uri="{FF2B5EF4-FFF2-40B4-BE49-F238E27FC236}">
                <a16:creationId xmlns:a16="http://schemas.microsoft.com/office/drawing/2014/main" id="{DF4CB5BD-748B-80A0-FBA2-BF51927BF8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6ADAD80B-47F5-4CEF-9132-0A693DA072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6694BD2-8DE8-624C-A6EC-EE47BF8AAF72}" type="slidenum">
              <a:rPr lang="en-US" altLang="en-US" smtClean="0">
                <a:solidFill>
                  <a:srgbClr val="000000"/>
                </a:solidFill>
              </a:rPr>
              <a:pPr>
                <a:spcBef>
                  <a:spcPct val="0"/>
                </a:spcBef>
              </a:pPr>
              <a:t>26</a:t>
            </a:fld>
            <a:endParaRPr lang="en-US" altLang="en-US">
              <a:solidFill>
                <a:srgbClr val="000000"/>
              </a:solidFill>
            </a:endParaRPr>
          </a:p>
        </p:txBody>
      </p:sp>
      <p:sp>
        <p:nvSpPr>
          <p:cNvPr id="110594" name="Rectangle 2">
            <a:extLst>
              <a:ext uri="{FF2B5EF4-FFF2-40B4-BE49-F238E27FC236}">
                <a16:creationId xmlns:a16="http://schemas.microsoft.com/office/drawing/2014/main" id="{9D365F1E-4701-A5C0-7F85-3CD41B6296C6}"/>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37B41549-9612-C84F-1508-DAF2836ECA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87D966EF-8F7E-D7A7-C0A9-5E7FFB2F43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74AD67C-0F22-1041-B777-B94D0877EDAE}" type="slidenum">
              <a:rPr lang="en-US" altLang="en-US" smtClean="0">
                <a:solidFill>
                  <a:srgbClr val="000000"/>
                </a:solidFill>
              </a:rPr>
              <a:pPr>
                <a:spcBef>
                  <a:spcPct val="0"/>
                </a:spcBef>
              </a:pPr>
              <a:t>27</a:t>
            </a:fld>
            <a:endParaRPr lang="en-US" altLang="en-US">
              <a:solidFill>
                <a:srgbClr val="000000"/>
              </a:solidFill>
            </a:endParaRPr>
          </a:p>
        </p:txBody>
      </p:sp>
      <p:sp>
        <p:nvSpPr>
          <p:cNvPr id="112642" name="Rectangle 2">
            <a:extLst>
              <a:ext uri="{FF2B5EF4-FFF2-40B4-BE49-F238E27FC236}">
                <a16:creationId xmlns:a16="http://schemas.microsoft.com/office/drawing/2014/main" id="{DBD0E810-EFD2-62CB-7F68-CD30440618C8}"/>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B5402B09-F05D-6ABD-F67F-F228CE431E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4223B401-4048-1130-2AB5-06EECB6C00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2A570EB-5AC8-004B-B284-D895D4F371C6}" type="slidenum">
              <a:rPr lang="en-US" altLang="en-US" smtClean="0">
                <a:solidFill>
                  <a:srgbClr val="000000"/>
                </a:solidFill>
              </a:rPr>
              <a:pPr>
                <a:spcBef>
                  <a:spcPct val="0"/>
                </a:spcBef>
              </a:pPr>
              <a:t>28</a:t>
            </a:fld>
            <a:endParaRPr lang="en-US" altLang="en-US">
              <a:solidFill>
                <a:srgbClr val="000000"/>
              </a:solidFill>
            </a:endParaRPr>
          </a:p>
        </p:txBody>
      </p:sp>
      <p:sp>
        <p:nvSpPr>
          <p:cNvPr id="114690" name="Rectangle 2">
            <a:extLst>
              <a:ext uri="{FF2B5EF4-FFF2-40B4-BE49-F238E27FC236}">
                <a16:creationId xmlns:a16="http://schemas.microsoft.com/office/drawing/2014/main" id="{C81774B5-FBAD-BCED-2C09-4C9219609E56}"/>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334EC47A-FE64-2F2D-8092-26BA774E8F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42630D0B-3CAE-5C74-5EBB-E54C5F9D21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C2CE674-A307-2942-BE3F-C79625EAB4CF}" type="slidenum">
              <a:rPr lang="en-US" altLang="en-US" smtClean="0">
                <a:solidFill>
                  <a:srgbClr val="000000"/>
                </a:solidFill>
              </a:rPr>
              <a:pPr>
                <a:spcBef>
                  <a:spcPct val="0"/>
                </a:spcBef>
              </a:pPr>
              <a:t>29</a:t>
            </a:fld>
            <a:endParaRPr lang="en-US" altLang="en-US">
              <a:solidFill>
                <a:srgbClr val="000000"/>
              </a:solidFill>
            </a:endParaRPr>
          </a:p>
        </p:txBody>
      </p:sp>
      <p:sp>
        <p:nvSpPr>
          <p:cNvPr id="116738" name="Rectangle 2">
            <a:extLst>
              <a:ext uri="{FF2B5EF4-FFF2-40B4-BE49-F238E27FC236}">
                <a16:creationId xmlns:a16="http://schemas.microsoft.com/office/drawing/2014/main" id="{DB546ABF-0306-2BC0-9700-3BD84D862EAC}"/>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C0583A2B-0B18-9871-C337-A910B771EB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6237C-03A4-152D-CEDF-931306F38F6E}"/>
            </a:ext>
          </a:extLst>
        </p:cNvPr>
        <p:cNvGrpSpPr/>
        <p:nvPr/>
      </p:nvGrpSpPr>
      <p:grpSpPr>
        <a:xfrm>
          <a:off x="0" y="0"/>
          <a:ext cx="0" cy="0"/>
          <a:chOff x="0" y="0"/>
          <a:chExt cx="0" cy="0"/>
        </a:xfrm>
      </p:grpSpPr>
      <p:sp>
        <p:nvSpPr>
          <p:cNvPr id="67585" name="Rectangle 6">
            <a:extLst>
              <a:ext uri="{FF2B5EF4-FFF2-40B4-BE49-F238E27FC236}">
                <a16:creationId xmlns:a16="http://schemas.microsoft.com/office/drawing/2014/main" id="{77AB5D2E-2517-6153-D0E6-47928DEF31B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Planetary Sciences</a:t>
            </a:r>
          </a:p>
        </p:txBody>
      </p:sp>
      <p:sp>
        <p:nvSpPr>
          <p:cNvPr id="67586" name="Rectangle 7">
            <a:extLst>
              <a:ext uri="{FF2B5EF4-FFF2-40B4-BE49-F238E27FC236}">
                <a16:creationId xmlns:a16="http://schemas.microsoft.com/office/drawing/2014/main" id="{7D7CC449-885B-4E83-BEFA-AB3AAF56DC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AF69E3-67E3-DA40-87EF-0F52B3918B8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7587" name="Rectangle 2">
            <a:extLst>
              <a:ext uri="{FF2B5EF4-FFF2-40B4-BE49-F238E27FC236}">
                <a16:creationId xmlns:a16="http://schemas.microsoft.com/office/drawing/2014/main" id="{726CBEEA-A636-0151-46A4-E51D6FE92E06}"/>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7B4F3A14-1D03-F240-5329-ACFCD502C7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6523226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AED24FED-2209-CE88-65DB-36C6565607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EE42FA9-623B-0E46-A5F5-C6D92F7DAA91}" type="slidenum">
              <a:rPr lang="en-US" altLang="en-US" smtClean="0">
                <a:solidFill>
                  <a:srgbClr val="000000"/>
                </a:solidFill>
              </a:rPr>
              <a:pPr>
                <a:spcBef>
                  <a:spcPct val="0"/>
                </a:spcBef>
              </a:pPr>
              <a:t>30</a:t>
            </a:fld>
            <a:endParaRPr lang="en-US" altLang="en-US">
              <a:solidFill>
                <a:srgbClr val="000000"/>
              </a:solidFill>
            </a:endParaRPr>
          </a:p>
        </p:txBody>
      </p:sp>
      <p:sp>
        <p:nvSpPr>
          <p:cNvPr id="118786" name="Rectangle 2">
            <a:extLst>
              <a:ext uri="{FF2B5EF4-FFF2-40B4-BE49-F238E27FC236}">
                <a16:creationId xmlns:a16="http://schemas.microsoft.com/office/drawing/2014/main" id="{7973A42D-8E98-4747-B5FD-5B86D733B04A}"/>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3FDE0F66-CA38-BD24-C30A-9DA78CDD38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6479BCCF-0C0B-7CBE-3040-C49823D229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5D9768-5CB9-0047-890D-9A80D0C8539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72034" name="Rectangle 2">
            <a:extLst>
              <a:ext uri="{FF2B5EF4-FFF2-40B4-BE49-F238E27FC236}">
                <a16:creationId xmlns:a16="http://schemas.microsoft.com/office/drawing/2014/main" id="{47AF361D-58F7-A653-F63F-3F7E14DA4C3C}"/>
              </a:ext>
            </a:extLst>
          </p:cNvPr>
          <p:cNvSpPr>
            <a:spLocks noGrp="1" noRot="1" noChangeAspect="1" noChangeArrowheads="1" noTextEdit="1"/>
          </p:cNvSpPr>
          <p:nvPr>
            <p:ph type="sldImg"/>
          </p:nvPr>
        </p:nvSpPr>
        <p:spPr>
          <a:solidFill>
            <a:srgbClr val="FFFFFF"/>
          </a:solidFill>
          <a:ln/>
        </p:spPr>
      </p:sp>
      <p:sp>
        <p:nvSpPr>
          <p:cNvPr id="172035" name="Rectangle 3">
            <a:extLst>
              <a:ext uri="{FF2B5EF4-FFF2-40B4-BE49-F238E27FC236}">
                <a16:creationId xmlns:a16="http://schemas.microsoft.com/office/drawing/2014/main" id="{B06398AA-6419-99FF-774E-F8866B89F45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BA077A-4677-5546-B2F6-0478DD89E3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3730" name="Rectangle 2"/>
          <p:cNvSpPr>
            <a:spLocks noGrp="1" noRot="1" noChangeAspect="1" noChangeArrowheads="1" noTextEdit="1"/>
          </p:cNvSpPr>
          <p:nvPr>
            <p:ph type="sldImg"/>
          </p:nvPr>
        </p:nvSpPr>
        <p:spPr>
          <a:solidFill>
            <a:srgbClr val="FFFFFF"/>
          </a:solidFill>
          <a:ln/>
        </p:spPr>
      </p:sp>
      <p:sp>
        <p:nvSpPr>
          <p:cNvPr id="73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437BF86F-DB32-D860-0EAF-12E7B2512F8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7D8A2276-063C-6746-9293-1678D5418FA5}" type="slidenum">
              <a:rPr lang="en-US" altLang="en-US" baseline="0">
                <a:solidFill>
                  <a:srgbClr val="000000"/>
                </a:solidFill>
              </a:rPr>
              <a:pPr algn="r" eaLnBrk="1" hangingPunct="1">
                <a:spcBef>
                  <a:spcPct val="0"/>
                </a:spcBef>
              </a:pPr>
              <a:t>33</a:t>
            </a:fld>
            <a:endParaRPr lang="en-US" altLang="en-US" baseline="0">
              <a:solidFill>
                <a:srgbClr val="000000"/>
              </a:solidFill>
            </a:endParaRPr>
          </a:p>
        </p:txBody>
      </p:sp>
      <p:sp>
        <p:nvSpPr>
          <p:cNvPr id="135170" name="Rectangle 2">
            <a:extLst>
              <a:ext uri="{FF2B5EF4-FFF2-40B4-BE49-F238E27FC236}">
                <a16:creationId xmlns:a16="http://schemas.microsoft.com/office/drawing/2014/main" id="{1FE15279-9F1E-FCEF-AF79-B23B3F935CE4}"/>
              </a:ext>
            </a:extLst>
          </p:cNvPr>
          <p:cNvSpPr>
            <a:spLocks noGrp="1" noRot="1" noChangeAspect="1" noChangeArrowheads="1" noTextEdit="1"/>
          </p:cNvSpPr>
          <p:nvPr>
            <p:ph type="sldImg"/>
          </p:nvPr>
        </p:nvSpPr>
        <p:spPr>
          <a:solidFill>
            <a:srgbClr val="FFFFFF"/>
          </a:solidFill>
          <a:ln/>
        </p:spPr>
      </p:sp>
      <p:sp>
        <p:nvSpPr>
          <p:cNvPr id="135171" name="Rectangle 3">
            <a:extLst>
              <a:ext uri="{FF2B5EF4-FFF2-40B4-BE49-F238E27FC236}">
                <a16:creationId xmlns:a16="http://schemas.microsoft.com/office/drawing/2014/main" id="{8D925928-F558-A7BB-5EEC-5D3157433309}"/>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0E455596-05AB-6A05-4B8D-B6BEF3604D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F55BC17-D0F1-3B45-AD33-689D9EB73B36}" type="slidenum">
              <a:rPr lang="en-US" altLang="en-US" smtClean="0"/>
              <a:pPr>
                <a:spcBef>
                  <a:spcPct val="0"/>
                </a:spcBef>
              </a:pPr>
              <a:t>4</a:t>
            </a:fld>
            <a:endParaRPr lang="en-US" altLang="en-US"/>
          </a:p>
        </p:txBody>
      </p:sp>
      <p:sp>
        <p:nvSpPr>
          <p:cNvPr id="71682" name="Rectangle 2">
            <a:extLst>
              <a:ext uri="{FF2B5EF4-FFF2-40B4-BE49-F238E27FC236}">
                <a16:creationId xmlns:a16="http://schemas.microsoft.com/office/drawing/2014/main" id="{443271B9-C674-B8CE-274F-D8AA74B1EF6F}"/>
              </a:ext>
            </a:extLst>
          </p:cNvPr>
          <p:cNvSpPr>
            <a:spLocks noGrp="1" noRot="1" noChangeAspect="1" noChangeArrowheads="1" noTextEdit="1"/>
          </p:cNvSpPr>
          <p:nvPr>
            <p:ph type="sldImg"/>
          </p:nvPr>
        </p:nvSpPr>
        <p:spPr>
          <a:solidFill>
            <a:srgbClr val="FFFFFF"/>
          </a:solidFill>
          <a:ln/>
        </p:spPr>
      </p:sp>
      <p:sp>
        <p:nvSpPr>
          <p:cNvPr id="71683" name="Rectangle 3">
            <a:extLst>
              <a:ext uri="{FF2B5EF4-FFF2-40B4-BE49-F238E27FC236}">
                <a16:creationId xmlns:a16="http://schemas.microsoft.com/office/drawing/2014/main" id="{293B9BD0-E0FA-25C2-0C95-B7F813ECE69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4D23F96B-F676-12A7-178B-7D281D96FA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B18C818-7D3C-DF4A-9C66-1767B1302A87}" type="slidenum">
              <a:rPr lang="en-US" altLang="en-US" smtClean="0">
                <a:solidFill>
                  <a:srgbClr val="000000"/>
                </a:solidFill>
              </a:rPr>
              <a:pPr>
                <a:spcBef>
                  <a:spcPct val="0"/>
                </a:spcBef>
              </a:pPr>
              <a:t>5</a:t>
            </a:fld>
            <a:endParaRPr lang="en-US" altLang="en-US">
              <a:solidFill>
                <a:srgbClr val="000000"/>
              </a:solidFill>
            </a:endParaRPr>
          </a:p>
        </p:txBody>
      </p:sp>
      <p:sp>
        <p:nvSpPr>
          <p:cNvPr id="86018" name="Rectangle 2">
            <a:extLst>
              <a:ext uri="{FF2B5EF4-FFF2-40B4-BE49-F238E27FC236}">
                <a16:creationId xmlns:a16="http://schemas.microsoft.com/office/drawing/2014/main" id="{A8900416-651B-B104-D726-EB4EEE9F6261}"/>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0564CB12-F110-537B-6D6F-705238C929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You may experience problems on the surface, but many of them are driven by the interior … </a:t>
            </a:r>
          </a:p>
          <a:p>
            <a:pPr eaLnBrk="1" hangingPunct="1"/>
            <a:r>
              <a:rPr lang="en-US" altLang="en-US" dirty="0">
                <a:latin typeface="Times New Roman" panose="02020603050405020304" pitchFamily="18" charset="0"/>
                <a:ea typeface="ＭＳ Ｐゴシック" panose="020B0600070205080204" pitchFamily="34" charset="-128"/>
              </a:rPr>
              <a:t>Earthquakes</a:t>
            </a:r>
          </a:p>
          <a:p>
            <a:pPr eaLnBrk="1" hangingPunct="1"/>
            <a:r>
              <a:rPr lang="en-US" altLang="en-US" dirty="0">
                <a:latin typeface="Times New Roman" panose="02020603050405020304" pitchFamily="18" charset="0"/>
                <a:ea typeface="ＭＳ Ｐゴシック" panose="020B0600070205080204" pitchFamily="34" charset="-128"/>
              </a:rPr>
              <a:t>volcanoes on Io</a:t>
            </a:r>
          </a:p>
          <a:p>
            <a:pPr eaLnBrk="1" hangingPunct="1"/>
            <a:r>
              <a:rPr lang="en-US" altLang="en-US" dirty="0">
                <a:latin typeface="Times New Roman" panose="02020603050405020304" pitchFamily="18" charset="0"/>
                <a:ea typeface="ＭＳ Ｐゴシック" panose="020B0600070205080204" pitchFamily="34" charset="-128"/>
              </a:rPr>
              <a:t>cracking on Europa</a:t>
            </a:r>
          </a:p>
          <a:p>
            <a:pPr eaLnBrk="1" hangingPunct="1"/>
            <a:r>
              <a:rPr lang="en-US" altLang="en-US" dirty="0">
                <a:latin typeface="Times New Roman" panose="02020603050405020304" pitchFamily="18" charset="0"/>
                <a:ea typeface="ＭＳ Ｐゴシック" panose="020B0600070205080204" pitchFamily="34" charset="-128"/>
              </a:rPr>
              <a:t>N2 plumes on Triton</a:t>
            </a:r>
          </a:p>
          <a:p>
            <a:pPr eaLnBrk="1" hangingPunct="1"/>
            <a:r>
              <a:rPr lang="en-US" altLang="en-US" dirty="0">
                <a:latin typeface="Times New Roman" panose="02020603050405020304" pitchFamily="18" charset="0"/>
                <a:ea typeface="ＭＳ Ｐゴシック" panose="020B0600070205080204" pitchFamily="34" charset="-128"/>
              </a:rPr>
              <a:t>charged particles on Ganymede/Callisto from Jupiter</a:t>
            </a:r>
          </a:p>
          <a:p>
            <a:pPr eaLnBrk="1" hangingPunct="1"/>
            <a:r>
              <a:rPr lang="en-US" altLang="en-US" dirty="0">
                <a:latin typeface="Times New Roman" panose="02020603050405020304" pitchFamily="18" charset="0"/>
                <a:ea typeface="ＭＳ Ｐゴシック" panose="020B0600070205080204" pitchFamily="34" charset="-128"/>
              </a:rPr>
              <a:t>sandstorm on Mars</a:t>
            </a:r>
          </a:p>
          <a:p>
            <a:pPr eaLnBrk="1" hangingPunct="1"/>
            <a:r>
              <a:rPr lang="en-US" altLang="en-US" dirty="0">
                <a:latin typeface="Times New Roman" panose="02020603050405020304" pitchFamily="18" charset="0"/>
                <a:ea typeface="ＭＳ Ｐゴシック" panose="020B0600070205080204" pitchFamily="34" charset="-128"/>
              </a:rPr>
              <a:t>slipping into methane lake on Titan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270654CD-97E4-07F5-8570-02BF54335E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50480E0-7DC0-5D41-8A33-E100AAE94D9C}" type="slidenum">
              <a:rPr lang="en-US" altLang="en-US" smtClean="0"/>
              <a:pPr>
                <a:spcBef>
                  <a:spcPct val="0"/>
                </a:spcBef>
              </a:pPr>
              <a:t>6</a:t>
            </a:fld>
            <a:endParaRPr lang="en-US" altLang="en-US"/>
          </a:p>
        </p:txBody>
      </p:sp>
      <p:sp>
        <p:nvSpPr>
          <p:cNvPr id="73730" name="Rectangle 2">
            <a:extLst>
              <a:ext uri="{FF2B5EF4-FFF2-40B4-BE49-F238E27FC236}">
                <a16:creationId xmlns:a16="http://schemas.microsoft.com/office/drawing/2014/main" id="{AC320836-384D-A18C-1A61-769CEB64F19F}"/>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F630034B-092E-716C-6A77-21C503B44C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C3AB08A2-E186-E589-CC0C-0F4AC4EB2F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F745F99-D847-334A-BBB2-B999820CD6FD}" type="slidenum">
              <a:rPr lang="en-US" altLang="en-US" smtClean="0"/>
              <a:pPr>
                <a:spcBef>
                  <a:spcPct val="0"/>
                </a:spcBef>
              </a:pPr>
              <a:t>7</a:t>
            </a:fld>
            <a:endParaRPr lang="en-US" altLang="en-US"/>
          </a:p>
        </p:txBody>
      </p:sp>
      <p:sp>
        <p:nvSpPr>
          <p:cNvPr id="75778" name="Rectangle 2">
            <a:extLst>
              <a:ext uri="{FF2B5EF4-FFF2-40B4-BE49-F238E27FC236}">
                <a16:creationId xmlns:a16="http://schemas.microsoft.com/office/drawing/2014/main" id="{14761527-ABA4-6B58-F4CD-741E0F2F8BBB}"/>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B99A81F9-83A4-63AF-B18D-44AF5511E3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unlike Earth, gravity traces features --- blue is low gravity, red is high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9FE8AE36-B805-5532-2A13-A111C11C3C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7649577-8B0D-5A4B-9A7B-3B5327E36AA5}" type="slidenum">
              <a:rPr lang="en-US" altLang="en-US" smtClean="0"/>
              <a:pPr>
                <a:spcBef>
                  <a:spcPct val="0"/>
                </a:spcBef>
              </a:pPr>
              <a:t>8</a:t>
            </a:fld>
            <a:endParaRPr lang="en-US" altLang="en-US"/>
          </a:p>
        </p:txBody>
      </p:sp>
      <p:sp>
        <p:nvSpPr>
          <p:cNvPr id="77826" name="Rectangle 2">
            <a:extLst>
              <a:ext uri="{FF2B5EF4-FFF2-40B4-BE49-F238E27FC236}">
                <a16:creationId xmlns:a16="http://schemas.microsoft.com/office/drawing/2014/main" id="{2B75EA9D-3115-665E-D645-CC81BA842C77}"/>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76594A3D-79A5-5E70-4F3A-CD245371C7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unlike Earth, gravity traces features --- blue is low gravity, red is high</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9FE8AE36-B805-5532-2A13-A111C11C3C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649577-8B0D-5A4B-9A7B-3B5327E36AA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7826" name="Rectangle 2">
            <a:extLst>
              <a:ext uri="{FF2B5EF4-FFF2-40B4-BE49-F238E27FC236}">
                <a16:creationId xmlns:a16="http://schemas.microsoft.com/office/drawing/2014/main" id="{2B75EA9D-3115-665E-D645-CC81BA842C77}"/>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76594A3D-79A5-5E70-4F3A-CD245371C7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S waves can’t travel in fluid</a:t>
            </a:r>
          </a:p>
          <a:p>
            <a:pPr eaLnBrk="1" hangingPunct="1"/>
            <a:r>
              <a:rPr lang="en-US" altLang="en-US" dirty="0" err="1">
                <a:latin typeface="Times New Roman" panose="02020603050405020304" pitchFamily="18" charset="0"/>
                <a:ea typeface="ＭＳ Ｐゴシック" panose="020B0600070205080204" pitchFamily="34" charset="-128"/>
              </a:rPr>
              <a:t>Tharsis</a:t>
            </a:r>
            <a:r>
              <a:rPr lang="en-US" altLang="en-US" dirty="0">
                <a:latin typeface="Times New Roman" panose="02020603050405020304" pitchFamily="18" charset="0"/>
                <a:ea typeface="ＭＳ Ｐゴシック" panose="020B0600070205080204" pitchFamily="34" charset="-128"/>
              </a:rPr>
              <a:t> is in core shadow for </a:t>
            </a:r>
            <a:r>
              <a:rPr lang="en-US" altLang="en-US" dirty="0" err="1">
                <a:latin typeface="Times New Roman" panose="02020603050405020304" pitchFamily="18" charset="0"/>
                <a:ea typeface="ＭＳ Ｐゴシック" panose="020B0600070205080204" pitchFamily="34" charset="-128"/>
              </a:rPr>
              <a:t>InSight</a:t>
            </a:r>
            <a:r>
              <a:rPr lang="en-US" altLang="en-US" dirty="0">
                <a:latin typeface="Times New Roman" panose="02020603050405020304" pitchFamily="18" charset="0"/>
                <a:ea typeface="ＭＳ Ｐゴシック" panose="020B0600070205080204" pitchFamily="34" charset="-128"/>
              </a:rPr>
              <a:t> lander, so the most active part of Mars isn’t even studied from </a:t>
            </a:r>
            <a:r>
              <a:rPr lang="en-US" altLang="en-US" dirty="0" err="1">
                <a:latin typeface="Times New Roman" panose="02020603050405020304" pitchFamily="18" charset="0"/>
                <a:ea typeface="ＭＳ Ｐゴシック" panose="020B0600070205080204" pitchFamily="34" charset="-128"/>
              </a:rPr>
              <a:t>InSight’s</a:t>
            </a:r>
            <a:r>
              <a:rPr lang="en-US" altLang="en-US" dirty="0">
                <a:latin typeface="Times New Roman" panose="02020603050405020304" pitchFamily="18" charset="0"/>
                <a:ea typeface="ＭＳ Ｐゴシック" panose="020B0600070205080204" pitchFamily="34" charset="-128"/>
              </a:rPr>
              <a:t> location</a:t>
            </a:r>
          </a:p>
        </p:txBody>
      </p:sp>
    </p:spTree>
    <p:extLst>
      <p:ext uri="{BB962C8B-B14F-4D97-AF65-F5344CB8AC3E}">
        <p14:creationId xmlns:p14="http://schemas.microsoft.com/office/powerpoint/2010/main" val="345864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89A9996-A837-B16E-273D-180AC61697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4C8B15-0D5D-CE64-B12E-ED32F04E271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C7AF222-327B-B317-03C7-9DCE021AD0AA}"/>
              </a:ext>
            </a:extLst>
          </p:cNvPr>
          <p:cNvSpPr>
            <a:spLocks noGrp="1" noChangeArrowheads="1"/>
          </p:cNvSpPr>
          <p:nvPr>
            <p:ph type="sldNum" sz="quarter" idx="12"/>
          </p:nvPr>
        </p:nvSpPr>
        <p:spPr>
          <a:ln/>
        </p:spPr>
        <p:txBody>
          <a:bodyPr/>
          <a:lstStyle>
            <a:lvl1pPr>
              <a:defRPr/>
            </a:lvl1pPr>
          </a:lstStyle>
          <a:p>
            <a:pPr>
              <a:defRPr/>
            </a:pPr>
            <a:fld id="{34AB0BF1-BBB3-9B45-B373-3C704D9B046D}" type="slidenum">
              <a:rPr lang="en-US" altLang="en-US"/>
              <a:pPr>
                <a:defRPr/>
              </a:pPr>
              <a:t>‹#›</a:t>
            </a:fld>
            <a:endParaRPr lang="en-US" altLang="en-US"/>
          </a:p>
        </p:txBody>
      </p:sp>
    </p:spTree>
    <p:extLst>
      <p:ext uri="{BB962C8B-B14F-4D97-AF65-F5344CB8AC3E}">
        <p14:creationId xmlns:p14="http://schemas.microsoft.com/office/powerpoint/2010/main" val="3016195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0FD4504-ED82-7657-B89A-D8C5FA1AC1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4B9C50-A065-E62A-F724-558540B533D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1DD3840-BFB7-3A3B-BF15-6178BCC87C06}"/>
              </a:ext>
            </a:extLst>
          </p:cNvPr>
          <p:cNvSpPr>
            <a:spLocks noGrp="1" noChangeArrowheads="1"/>
          </p:cNvSpPr>
          <p:nvPr>
            <p:ph type="sldNum" sz="quarter" idx="12"/>
          </p:nvPr>
        </p:nvSpPr>
        <p:spPr>
          <a:ln/>
        </p:spPr>
        <p:txBody>
          <a:bodyPr/>
          <a:lstStyle>
            <a:lvl1pPr>
              <a:defRPr/>
            </a:lvl1pPr>
          </a:lstStyle>
          <a:p>
            <a:pPr>
              <a:defRPr/>
            </a:pPr>
            <a:fld id="{76573246-14DA-C843-8A33-070F4A69C5CA}" type="slidenum">
              <a:rPr lang="en-US" altLang="en-US"/>
              <a:pPr>
                <a:defRPr/>
              </a:pPr>
              <a:t>‹#›</a:t>
            </a:fld>
            <a:endParaRPr lang="en-US" altLang="en-US"/>
          </a:p>
        </p:txBody>
      </p:sp>
    </p:spTree>
    <p:extLst>
      <p:ext uri="{BB962C8B-B14F-4D97-AF65-F5344CB8AC3E}">
        <p14:creationId xmlns:p14="http://schemas.microsoft.com/office/powerpoint/2010/main" val="1274924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DF0B76A-2F76-B4C4-A541-4B4A26CF1A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6A2027-3E99-0B29-39A2-A7D24607C8D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0ABD3FB-22C9-EA5F-640B-F946F7223F5A}"/>
              </a:ext>
            </a:extLst>
          </p:cNvPr>
          <p:cNvSpPr>
            <a:spLocks noGrp="1" noChangeArrowheads="1"/>
          </p:cNvSpPr>
          <p:nvPr>
            <p:ph type="sldNum" sz="quarter" idx="12"/>
          </p:nvPr>
        </p:nvSpPr>
        <p:spPr>
          <a:ln/>
        </p:spPr>
        <p:txBody>
          <a:bodyPr/>
          <a:lstStyle>
            <a:lvl1pPr>
              <a:defRPr/>
            </a:lvl1pPr>
          </a:lstStyle>
          <a:p>
            <a:pPr>
              <a:defRPr/>
            </a:pPr>
            <a:fld id="{541EF8C3-FCD9-A24F-B79D-5D9EA853C558}" type="slidenum">
              <a:rPr lang="en-US" altLang="en-US"/>
              <a:pPr>
                <a:defRPr/>
              </a:pPr>
              <a:t>‹#›</a:t>
            </a:fld>
            <a:endParaRPr lang="en-US" altLang="en-US"/>
          </a:p>
        </p:txBody>
      </p:sp>
    </p:spTree>
    <p:extLst>
      <p:ext uri="{BB962C8B-B14F-4D97-AF65-F5344CB8AC3E}">
        <p14:creationId xmlns:p14="http://schemas.microsoft.com/office/powerpoint/2010/main" val="53053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00FCEFB-D78D-C287-EEE9-7B468D5B274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ADB0C8-0934-7271-2044-6AAFE98DA47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61D28A0-CE11-0492-BECE-18F062F62430}"/>
              </a:ext>
            </a:extLst>
          </p:cNvPr>
          <p:cNvSpPr>
            <a:spLocks noGrp="1" noChangeArrowheads="1"/>
          </p:cNvSpPr>
          <p:nvPr>
            <p:ph type="sldNum" sz="quarter" idx="12"/>
          </p:nvPr>
        </p:nvSpPr>
        <p:spPr>
          <a:ln/>
        </p:spPr>
        <p:txBody>
          <a:bodyPr/>
          <a:lstStyle>
            <a:lvl1pPr>
              <a:defRPr/>
            </a:lvl1pPr>
          </a:lstStyle>
          <a:p>
            <a:pPr>
              <a:defRPr/>
            </a:pPr>
            <a:fld id="{2F4C6E17-8F87-754D-B574-809DF741083F}" type="slidenum">
              <a:rPr lang="en-US" altLang="en-US"/>
              <a:pPr>
                <a:defRPr/>
              </a:pPr>
              <a:t>‹#›</a:t>
            </a:fld>
            <a:endParaRPr lang="en-US" altLang="en-US"/>
          </a:p>
        </p:txBody>
      </p:sp>
    </p:spTree>
    <p:extLst>
      <p:ext uri="{BB962C8B-B14F-4D97-AF65-F5344CB8AC3E}">
        <p14:creationId xmlns:p14="http://schemas.microsoft.com/office/powerpoint/2010/main" val="3985728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B1762DF-82C9-AD1B-9A67-7266FC96E1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27DBB3-A7E2-5DD6-EC1C-550D44EB20B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FC9AB7B-5FD1-BEC4-0A26-71E394B142F4}"/>
              </a:ext>
            </a:extLst>
          </p:cNvPr>
          <p:cNvSpPr>
            <a:spLocks noGrp="1" noChangeArrowheads="1"/>
          </p:cNvSpPr>
          <p:nvPr>
            <p:ph type="sldNum" sz="quarter" idx="12"/>
          </p:nvPr>
        </p:nvSpPr>
        <p:spPr>
          <a:ln/>
        </p:spPr>
        <p:txBody>
          <a:bodyPr/>
          <a:lstStyle>
            <a:lvl1pPr>
              <a:defRPr/>
            </a:lvl1pPr>
          </a:lstStyle>
          <a:p>
            <a:pPr>
              <a:defRPr/>
            </a:pPr>
            <a:fld id="{68208E03-1AAC-8A4E-93AF-35636F9854E4}" type="slidenum">
              <a:rPr lang="en-US" altLang="en-US"/>
              <a:pPr>
                <a:defRPr/>
              </a:pPr>
              <a:t>‹#›</a:t>
            </a:fld>
            <a:endParaRPr lang="en-US" altLang="en-US"/>
          </a:p>
        </p:txBody>
      </p:sp>
    </p:spTree>
    <p:extLst>
      <p:ext uri="{BB962C8B-B14F-4D97-AF65-F5344CB8AC3E}">
        <p14:creationId xmlns:p14="http://schemas.microsoft.com/office/powerpoint/2010/main" val="4081914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497868A-8041-AADF-952C-90E1465DDC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F1F13C-3FC9-F65D-4619-A40EA92DF6D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1C5322B-20C5-898C-39DE-53E397ABD33F}"/>
              </a:ext>
            </a:extLst>
          </p:cNvPr>
          <p:cNvSpPr>
            <a:spLocks noGrp="1" noChangeArrowheads="1"/>
          </p:cNvSpPr>
          <p:nvPr>
            <p:ph type="sldNum" sz="quarter" idx="12"/>
          </p:nvPr>
        </p:nvSpPr>
        <p:spPr>
          <a:ln/>
        </p:spPr>
        <p:txBody>
          <a:bodyPr/>
          <a:lstStyle>
            <a:lvl1pPr>
              <a:defRPr/>
            </a:lvl1pPr>
          </a:lstStyle>
          <a:p>
            <a:pPr>
              <a:defRPr/>
            </a:pPr>
            <a:fld id="{A0AC55BE-F800-2945-BB21-04BC58724257}" type="slidenum">
              <a:rPr lang="en-US" altLang="en-US"/>
              <a:pPr>
                <a:defRPr/>
              </a:pPr>
              <a:t>‹#›</a:t>
            </a:fld>
            <a:endParaRPr lang="en-US" altLang="en-US"/>
          </a:p>
        </p:txBody>
      </p:sp>
    </p:spTree>
    <p:extLst>
      <p:ext uri="{BB962C8B-B14F-4D97-AF65-F5344CB8AC3E}">
        <p14:creationId xmlns:p14="http://schemas.microsoft.com/office/powerpoint/2010/main" val="813526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9172EF8-C85E-A791-5C51-4263970C205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8FF894-BE6B-3E99-47CC-7DA6371166B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137661B9-9AA0-8BC9-AB0D-2A8CE58CFDD5}"/>
              </a:ext>
            </a:extLst>
          </p:cNvPr>
          <p:cNvSpPr>
            <a:spLocks noGrp="1" noChangeArrowheads="1"/>
          </p:cNvSpPr>
          <p:nvPr>
            <p:ph type="sldNum" sz="quarter" idx="12"/>
          </p:nvPr>
        </p:nvSpPr>
        <p:spPr>
          <a:ln/>
        </p:spPr>
        <p:txBody>
          <a:bodyPr/>
          <a:lstStyle>
            <a:lvl1pPr>
              <a:defRPr/>
            </a:lvl1pPr>
          </a:lstStyle>
          <a:p>
            <a:pPr>
              <a:defRPr/>
            </a:pPr>
            <a:fld id="{9FB33C2B-6725-AF43-85FF-9823666BB557}" type="slidenum">
              <a:rPr lang="en-US" altLang="en-US"/>
              <a:pPr>
                <a:defRPr/>
              </a:pPr>
              <a:t>‹#›</a:t>
            </a:fld>
            <a:endParaRPr lang="en-US" altLang="en-US"/>
          </a:p>
        </p:txBody>
      </p:sp>
    </p:spTree>
    <p:extLst>
      <p:ext uri="{BB962C8B-B14F-4D97-AF65-F5344CB8AC3E}">
        <p14:creationId xmlns:p14="http://schemas.microsoft.com/office/powerpoint/2010/main" val="2445484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B768B24-8862-D9F4-93E0-3928FE38C00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CD85FA3-E0D8-5F2B-37DA-56635E75118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10588E8D-1B17-3770-0D7F-F6ADB04CB2FE}"/>
              </a:ext>
            </a:extLst>
          </p:cNvPr>
          <p:cNvSpPr>
            <a:spLocks noGrp="1" noChangeArrowheads="1"/>
          </p:cNvSpPr>
          <p:nvPr>
            <p:ph type="sldNum" sz="quarter" idx="12"/>
          </p:nvPr>
        </p:nvSpPr>
        <p:spPr>
          <a:ln/>
        </p:spPr>
        <p:txBody>
          <a:bodyPr/>
          <a:lstStyle>
            <a:lvl1pPr>
              <a:defRPr/>
            </a:lvl1pPr>
          </a:lstStyle>
          <a:p>
            <a:pPr>
              <a:defRPr/>
            </a:pPr>
            <a:fld id="{5AA64ABB-C13B-2E48-8069-383FAE0A3DDF}" type="slidenum">
              <a:rPr lang="en-US" altLang="en-US"/>
              <a:pPr>
                <a:defRPr/>
              </a:pPr>
              <a:t>‹#›</a:t>
            </a:fld>
            <a:endParaRPr lang="en-US" altLang="en-US"/>
          </a:p>
        </p:txBody>
      </p:sp>
    </p:spTree>
    <p:extLst>
      <p:ext uri="{BB962C8B-B14F-4D97-AF65-F5344CB8AC3E}">
        <p14:creationId xmlns:p14="http://schemas.microsoft.com/office/powerpoint/2010/main" val="123071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5F03BBF-879D-0A1F-09AF-5194A2FAFA2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E59CF81-C24A-79E0-E8AE-16B78E2F600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0129844F-2734-DFC3-0BB4-722AF5E08D07}"/>
              </a:ext>
            </a:extLst>
          </p:cNvPr>
          <p:cNvSpPr>
            <a:spLocks noGrp="1" noChangeArrowheads="1"/>
          </p:cNvSpPr>
          <p:nvPr>
            <p:ph type="sldNum" sz="quarter" idx="12"/>
          </p:nvPr>
        </p:nvSpPr>
        <p:spPr>
          <a:ln/>
        </p:spPr>
        <p:txBody>
          <a:bodyPr/>
          <a:lstStyle>
            <a:lvl1pPr>
              <a:defRPr/>
            </a:lvl1pPr>
          </a:lstStyle>
          <a:p>
            <a:pPr>
              <a:defRPr/>
            </a:pPr>
            <a:fld id="{E52E37CB-5917-1744-9B20-CB654EC1E601}" type="slidenum">
              <a:rPr lang="en-US" altLang="en-US"/>
              <a:pPr>
                <a:defRPr/>
              </a:pPr>
              <a:t>‹#›</a:t>
            </a:fld>
            <a:endParaRPr lang="en-US" altLang="en-US"/>
          </a:p>
        </p:txBody>
      </p:sp>
    </p:spTree>
    <p:extLst>
      <p:ext uri="{BB962C8B-B14F-4D97-AF65-F5344CB8AC3E}">
        <p14:creationId xmlns:p14="http://schemas.microsoft.com/office/powerpoint/2010/main" val="434853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BDC9FF7-2461-6590-6AD6-27D60EF1F7A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8427D8C-744D-59B2-E13B-09EE00503AA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A06F9D95-A838-DE50-6D95-5E88E4A8D458}"/>
              </a:ext>
            </a:extLst>
          </p:cNvPr>
          <p:cNvSpPr>
            <a:spLocks noGrp="1" noChangeArrowheads="1"/>
          </p:cNvSpPr>
          <p:nvPr>
            <p:ph type="sldNum" sz="quarter" idx="12"/>
          </p:nvPr>
        </p:nvSpPr>
        <p:spPr>
          <a:ln/>
        </p:spPr>
        <p:txBody>
          <a:bodyPr/>
          <a:lstStyle>
            <a:lvl1pPr>
              <a:defRPr/>
            </a:lvl1pPr>
          </a:lstStyle>
          <a:p>
            <a:pPr>
              <a:defRPr/>
            </a:pPr>
            <a:fld id="{FC8C9D80-F57A-F346-BF5E-CD3668E36D39}" type="slidenum">
              <a:rPr lang="en-US" altLang="en-US"/>
              <a:pPr>
                <a:defRPr/>
              </a:pPr>
              <a:t>‹#›</a:t>
            </a:fld>
            <a:endParaRPr lang="en-US" altLang="en-US"/>
          </a:p>
        </p:txBody>
      </p:sp>
    </p:spTree>
    <p:extLst>
      <p:ext uri="{BB962C8B-B14F-4D97-AF65-F5344CB8AC3E}">
        <p14:creationId xmlns:p14="http://schemas.microsoft.com/office/powerpoint/2010/main" val="612697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D7FE4DF-21C0-816C-0B5F-879322297B4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26A67C5-4641-FC5B-99A7-B7DF643091D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DF5A9365-E339-B85B-FEEA-91BFE3BE0066}"/>
              </a:ext>
            </a:extLst>
          </p:cNvPr>
          <p:cNvSpPr>
            <a:spLocks noGrp="1" noChangeArrowheads="1"/>
          </p:cNvSpPr>
          <p:nvPr>
            <p:ph type="sldNum" sz="quarter" idx="12"/>
          </p:nvPr>
        </p:nvSpPr>
        <p:spPr>
          <a:ln/>
        </p:spPr>
        <p:txBody>
          <a:bodyPr/>
          <a:lstStyle>
            <a:lvl1pPr>
              <a:defRPr/>
            </a:lvl1pPr>
          </a:lstStyle>
          <a:p>
            <a:pPr>
              <a:defRPr/>
            </a:pPr>
            <a:fld id="{B2C03FA3-DB88-2F44-AA11-A68D125D7A80}" type="slidenum">
              <a:rPr lang="en-US" altLang="en-US"/>
              <a:pPr>
                <a:defRPr/>
              </a:pPr>
              <a:t>‹#›</a:t>
            </a:fld>
            <a:endParaRPr lang="en-US" altLang="en-US"/>
          </a:p>
        </p:txBody>
      </p:sp>
    </p:spTree>
    <p:extLst>
      <p:ext uri="{BB962C8B-B14F-4D97-AF65-F5344CB8AC3E}">
        <p14:creationId xmlns:p14="http://schemas.microsoft.com/office/powerpoint/2010/main" val="3567912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B35E34-88C9-A8D2-D061-32D638D89A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A830909-B890-D26E-546A-8F824929846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B2BD262-2C96-9FD4-6343-9C36B8337D6B}"/>
              </a:ext>
            </a:extLst>
          </p:cNvPr>
          <p:cNvSpPr>
            <a:spLocks noGrp="1" noChangeArrowheads="1"/>
          </p:cNvSpPr>
          <p:nvPr>
            <p:ph type="sldNum" sz="quarter" idx="12"/>
          </p:nvPr>
        </p:nvSpPr>
        <p:spPr>
          <a:ln/>
        </p:spPr>
        <p:txBody>
          <a:bodyPr/>
          <a:lstStyle>
            <a:lvl1pPr>
              <a:defRPr/>
            </a:lvl1pPr>
          </a:lstStyle>
          <a:p>
            <a:pPr>
              <a:defRPr/>
            </a:pPr>
            <a:fld id="{22CCBF65-F148-164C-BD6C-B5C19E1B3460}" type="slidenum">
              <a:rPr lang="en-US" altLang="en-US"/>
              <a:pPr>
                <a:defRPr/>
              </a:pPr>
              <a:t>‹#›</a:t>
            </a:fld>
            <a:endParaRPr lang="en-US" altLang="en-US"/>
          </a:p>
        </p:txBody>
      </p:sp>
    </p:spTree>
    <p:extLst>
      <p:ext uri="{BB962C8B-B14F-4D97-AF65-F5344CB8AC3E}">
        <p14:creationId xmlns:p14="http://schemas.microsoft.com/office/powerpoint/2010/main" val="849478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FE9DA6E-14D1-259E-9DFD-CFEF5260D8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A02F9BD-B560-CD5C-AD96-22A76191CB6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870E17B7-5ED8-37C9-81A2-2B0DEB5D4EF4}"/>
              </a:ext>
            </a:extLst>
          </p:cNvPr>
          <p:cNvSpPr>
            <a:spLocks noGrp="1" noChangeArrowheads="1"/>
          </p:cNvSpPr>
          <p:nvPr>
            <p:ph type="sldNum" sz="quarter" idx="12"/>
          </p:nvPr>
        </p:nvSpPr>
        <p:spPr>
          <a:ln/>
        </p:spPr>
        <p:txBody>
          <a:bodyPr/>
          <a:lstStyle>
            <a:lvl1pPr>
              <a:defRPr/>
            </a:lvl1pPr>
          </a:lstStyle>
          <a:p>
            <a:pPr>
              <a:defRPr/>
            </a:pPr>
            <a:fld id="{6751B80F-00B6-2A41-939A-6E9A359D2C06}" type="slidenum">
              <a:rPr lang="en-US" altLang="en-US"/>
              <a:pPr>
                <a:defRPr/>
              </a:pPr>
              <a:t>‹#›</a:t>
            </a:fld>
            <a:endParaRPr lang="en-US" altLang="en-US"/>
          </a:p>
        </p:txBody>
      </p:sp>
    </p:spTree>
    <p:extLst>
      <p:ext uri="{BB962C8B-B14F-4D97-AF65-F5344CB8AC3E}">
        <p14:creationId xmlns:p14="http://schemas.microsoft.com/office/powerpoint/2010/main" val="4243674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49C3D3-7565-FADD-B0AB-4E4F8B93283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7BE602D-0ADA-219C-1F6F-196A18F4600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294951B-14D3-8D2D-9422-0B021D753EDC}"/>
              </a:ext>
            </a:extLst>
          </p:cNvPr>
          <p:cNvSpPr>
            <a:spLocks noGrp="1" noChangeArrowheads="1"/>
          </p:cNvSpPr>
          <p:nvPr>
            <p:ph type="sldNum" sz="quarter" idx="12"/>
          </p:nvPr>
        </p:nvSpPr>
        <p:spPr>
          <a:ln/>
        </p:spPr>
        <p:txBody>
          <a:bodyPr/>
          <a:lstStyle>
            <a:lvl1pPr>
              <a:defRPr/>
            </a:lvl1pPr>
          </a:lstStyle>
          <a:p>
            <a:pPr>
              <a:defRPr/>
            </a:pPr>
            <a:fld id="{D2B0D49F-F30F-1646-8C2D-1151D08EA6B4}" type="slidenum">
              <a:rPr lang="en-US" altLang="en-US"/>
              <a:pPr>
                <a:defRPr/>
              </a:pPr>
              <a:t>‹#›</a:t>
            </a:fld>
            <a:endParaRPr lang="en-US" altLang="en-US"/>
          </a:p>
        </p:txBody>
      </p:sp>
    </p:spTree>
    <p:extLst>
      <p:ext uri="{BB962C8B-B14F-4D97-AF65-F5344CB8AC3E}">
        <p14:creationId xmlns:p14="http://schemas.microsoft.com/office/powerpoint/2010/main" val="1250338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EE9003F-6334-DA23-4853-4EB05B4104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78EBD36-4A85-251A-B3DA-087F0374DBE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7DA867B-B0BE-72E2-86BD-1C9098A3FF1C}"/>
              </a:ext>
            </a:extLst>
          </p:cNvPr>
          <p:cNvSpPr>
            <a:spLocks noGrp="1" noChangeArrowheads="1"/>
          </p:cNvSpPr>
          <p:nvPr>
            <p:ph type="sldNum" sz="quarter" idx="12"/>
          </p:nvPr>
        </p:nvSpPr>
        <p:spPr>
          <a:ln/>
        </p:spPr>
        <p:txBody>
          <a:bodyPr/>
          <a:lstStyle>
            <a:lvl1pPr>
              <a:defRPr/>
            </a:lvl1pPr>
          </a:lstStyle>
          <a:p>
            <a:pPr>
              <a:defRPr/>
            </a:pPr>
            <a:fld id="{44963EE8-840A-7F42-A7F1-6DDCBF8F20E0}" type="slidenum">
              <a:rPr lang="en-US" altLang="en-US"/>
              <a:pPr>
                <a:defRPr/>
              </a:pPr>
              <a:t>‹#›</a:t>
            </a:fld>
            <a:endParaRPr lang="en-US" altLang="en-US"/>
          </a:p>
        </p:txBody>
      </p:sp>
    </p:spTree>
    <p:extLst>
      <p:ext uri="{BB962C8B-B14F-4D97-AF65-F5344CB8AC3E}">
        <p14:creationId xmlns:p14="http://schemas.microsoft.com/office/powerpoint/2010/main" val="22565738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059AADD0-B57E-A849-9DA6-FC9F5579E9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8980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EC766032-DCC7-3541-8DE1-B9175A4A28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0062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4A321345-A678-2E4D-B4FA-8548A16D0E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14848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FF814290-B418-4340-8F98-FA154A3219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47175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9" name="Rectangle 6"/>
          <p:cNvSpPr>
            <a:spLocks noGrp="1" noChangeArrowheads="1"/>
          </p:cNvSpPr>
          <p:nvPr>
            <p:ph type="sldNum" sz="quarter" idx="12"/>
          </p:nvPr>
        </p:nvSpPr>
        <p:spPr>
          <a:ln/>
        </p:spPr>
        <p:txBody>
          <a:bodyPr/>
          <a:lstStyle>
            <a:lvl1pPr>
              <a:defRPr/>
            </a:lvl1pPr>
          </a:lstStyle>
          <a:p>
            <a:pPr>
              <a:defRPr/>
            </a:pPr>
            <a:fld id="{BC5AEF19-D502-D94D-8EE3-D9800237AE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2901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5" name="Rectangle 6"/>
          <p:cNvSpPr>
            <a:spLocks noGrp="1" noChangeArrowheads="1"/>
          </p:cNvSpPr>
          <p:nvPr>
            <p:ph type="sldNum" sz="quarter" idx="12"/>
          </p:nvPr>
        </p:nvSpPr>
        <p:spPr>
          <a:ln/>
        </p:spPr>
        <p:txBody>
          <a:bodyPr/>
          <a:lstStyle>
            <a:lvl1pPr>
              <a:defRPr/>
            </a:lvl1pPr>
          </a:lstStyle>
          <a:p>
            <a:pPr>
              <a:defRPr/>
            </a:pPr>
            <a:fld id="{2C8DD9D0-6A22-B645-9359-0651AB8D18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55674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4" name="Rectangle 6"/>
          <p:cNvSpPr>
            <a:spLocks noGrp="1" noChangeArrowheads="1"/>
          </p:cNvSpPr>
          <p:nvPr>
            <p:ph type="sldNum" sz="quarter" idx="12"/>
          </p:nvPr>
        </p:nvSpPr>
        <p:spPr>
          <a:ln/>
        </p:spPr>
        <p:txBody>
          <a:bodyPr/>
          <a:lstStyle>
            <a:lvl1pPr>
              <a:defRPr/>
            </a:lvl1pPr>
          </a:lstStyle>
          <a:p>
            <a:pPr>
              <a:defRPr/>
            </a:pPr>
            <a:fld id="{EDBCD07B-42B3-B940-B888-E602CD3C40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9572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2DB5B6D-D2AB-EFEA-62C7-292A16F703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6AED3F-568F-5E22-8A2C-C77ABD26953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D7C9C46-E6F9-0038-A6B6-286B7D6AD806}"/>
              </a:ext>
            </a:extLst>
          </p:cNvPr>
          <p:cNvSpPr>
            <a:spLocks noGrp="1" noChangeArrowheads="1"/>
          </p:cNvSpPr>
          <p:nvPr>
            <p:ph type="sldNum" sz="quarter" idx="12"/>
          </p:nvPr>
        </p:nvSpPr>
        <p:spPr>
          <a:ln/>
        </p:spPr>
        <p:txBody>
          <a:bodyPr/>
          <a:lstStyle>
            <a:lvl1pPr>
              <a:defRPr/>
            </a:lvl1pPr>
          </a:lstStyle>
          <a:p>
            <a:pPr>
              <a:defRPr/>
            </a:pPr>
            <a:fld id="{BD8D6022-E69F-0040-81BF-D95D66EFC05C}" type="slidenum">
              <a:rPr lang="en-US" altLang="en-US"/>
              <a:pPr>
                <a:defRPr/>
              </a:pPr>
              <a:t>‹#›</a:t>
            </a:fld>
            <a:endParaRPr lang="en-US" altLang="en-US"/>
          </a:p>
        </p:txBody>
      </p:sp>
    </p:spTree>
    <p:extLst>
      <p:ext uri="{BB962C8B-B14F-4D97-AF65-F5344CB8AC3E}">
        <p14:creationId xmlns:p14="http://schemas.microsoft.com/office/powerpoint/2010/main" val="3422418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EB434762-5279-0944-B019-F8B4F9651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21516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B3C98756-F213-4043-A2B8-C66BEA4988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14325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A5041F19-9A47-F543-A3FD-E96BC0E424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05781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24F20434-F0CE-BF4E-8DF9-A65F82A58A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1349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72A2A2F-91E1-1494-412A-13555DC2C12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A6F82B5-6410-4B22-50F9-C177031F002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5195C21-E8EA-EAE9-DF9A-604157E88FAA}"/>
              </a:ext>
            </a:extLst>
          </p:cNvPr>
          <p:cNvSpPr>
            <a:spLocks noGrp="1" noChangeArrowheads="1"/>
          </p:cNvSpPr>
          <p:nvPr>
            <p:ph type="sldNum" sz="quarter" idx="12"/>
          </p:nvPr>
        </p:nvSpPr>
        <p:spPr>
          <a:ln/>
        </p:spPr>
        <p:txBody>
          <a:bodyPr/>
          <a:lstStyle>
            <a:lvl1pPr>
              <a:defRPr/>
            </a:lvl1pPr>
          </a:lstStyle>
          <a:p>
            <a:pPr>
              <a:defRPr/>
            </a:pPr>
            <a:fld id="{7EC1503D-8975-1B4F-9FC3-D12FE45195D5}" type="slidenum">
              <a:rPr lang="en-US" altLang="en-US"/>
              <a:pPr>
                <a:defRPr/>
              </a:pPr>
              <a:t>‹#›</a:t>
            </a:fld>
            <a:endParaRPr lang="en-US" altLang="en-US"/>
          </a:p>
        </p:txBody>
      </p:sp>
    </p:spTree>
    <p:extLst>
      <p:ext uri="{BB962C8B-B14F-4D97-AF65-F5344CB8AC3E}">
        <p14:creationId xmlns:p14="http://schemas.microsoft.com/office/powerpoint/2010/main" val="3380075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2D38C6A-11AA-C920-D13A-B6FF38D1347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D736FA3-A35F-9654-EBCF-9B674A96D6C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1E1FD9B9-CAB3-C588-2ECD-689E58AFEE5C}"/>
              </a:ext>
            </a:extLst>
          </p:cNvPr>
          <p:cNvSpPr>
            <a:spLocks noGrp="1" noChangeArrowheads="1"/>
          </p:cNvSpPr>
          <p:nvPr>
            <p:ph type="sldNum" sz="quarter" idx="12"/>
          </p:nvPr>
        </p:nvSpPr>
        <p:spPr>
          <a:ln/>
        </p:spPr>
        <p:txBody>
          <a:bodyPr/>
          <a:lstStyle>
            <a:lvl1pPr>
              <a:defRPr/>
            </a:lvl1pPr>
          </a:lstStyle>
          <a:p>
            <a:pPr>
              <a:defRPr/>
            </a:pPr>
            <a:fld id="{4CAED849-858C-CF40-A357-A7221509735E}" type="slidenum">
              <a:rPr lang="en-US" altLang="en-US"/>
              <a:pPr>
                <a:defRPr/>
              </a:pPr>
              <a:t>‹#›</a:t>
            </a:fld>
            <a:endParaRPr lang="en-US" altLang="en-US"/>
          </a:p>
        </p:txBody>
      </p:sp>
    </p:spTree>
    <p:extLst>
      <p:ext uri="{BB962C8B-B14F-4D97-AF65-F5344CB8AC3E}">
        <p14:creationId xmlns:p14="http://schemas.microsoft.com/office/powerpoint/2010/main" val="3855497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D566925-85C7-4062-056F-1E2D53BCF50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46AC9CE-9251-13A2-9FF5-933A498C3DC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50005D59-B65A-F1EB-A033-04551BD03E15}"/>
              </a:ext>
            </a:extLst>
          </p:cNvPr>
          <p:cNvSpPr>
            <a:spLocks noGrp="1" noChangeArrowheads="1"/>
          </p:cNvSpPr>
          <p:nvPr>
            <p:ph type="sldNum" sz="quarter" idx="12"/>
          </p:nvPr>
        </p:nvSpPr>
        <p:spPr>
          <a:ln/>
        </p:spPr>
        <p:txBody>
          <a:bodyPr/>
          <a:lstStyle>
            <a:lvl1pPr>
              <a:defRPr/>
            </a:lvl1pPr>
          </a:lstStyle>
          <a:p>
            <a:pPr>
              <a:defRPr/>
            </a:pPr>
            <a:fld id="{5760E43D-4A77-2F41-A256-3B71EA464EA8}" type="slidenum">
              <a:rPr lang="en-US" altLang="en-US"/>
              <a:pPr>
                <a:defRPr/>
              </a:pPr>
              <a:t>‹#›</a:t>
            </a:fld>
            <a:endParaRPr lang="en-US" altLang="en-US"/>
          </a:p>
        </p:txBody>
      </p:sp>
    </p:spTree>
    <p:extLst>
      <p:ext uri="{BB962C8B-B14F-4D97-AF65-F5344CB8AC3E}">
        <p14:creationId xmlns:p14="http://schemas.microsoft.com/office/powerpoint/2010/main" val="2576275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6AB49C5-AEE5-6D89-32B3-DEDB0CB3605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DFA5D05-75D0-E569-6085-2506F90859C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B4BFC082-0D58-C95E-F703-6E406ED80F60}"/>
              </a:ext>
            </a:extLst>
          </p:cNvPr>
          <p:cNvSpPr>
            <a:spLocks noGrp="1" noChangeArrowheads="1"/>
          </p:cNvSpPr>
          <p:nvPr>
            <p:ph type="sldNum" sz="quarter" idx="12"/>
          </p:nvPr>
        </p:nvSpPr>
        <p:spPr>
          <a:ln/>
        </p:spPr>
        <p:txBody>
          <a:bodyPr/>
          <a:lstStyle>
            <a:lvl1pPr>
              <a:defRPr/>
            </a:lvl1pPr>
          </a:lstStyle>
          <a:p>
            <a:pPr>
              <a:defRPr/>
            </a:pPr>
            <a:fld id="{D0F6FEC9-44AC-0749-ABB8-DD78B5BA8E29}" type="slidenum">
              <a:rPr lang="en-US" altLang="en-US"/>
              <a:pPr>
                <a:defRPr/>
              </a:pPr>
              <a:t>‹#›</a:t>
            </a:fld>
            <a:endParaRPr lang="en-US" altLang="en-US"/>
          </a:p>
        </p:txBody>
      </p:sp>
    </p:spTree>
    <p:extLst>
      <p:ext uri="{BB962C8B-B14F-4D97-AF65-F5344CB8AC3E}">
        <p14:creationId xmlns:p14="http://schemas.microsoft.com/office/powerpoint/2010/main" val="258464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167D100-9CBE-B977-5226-808B6CE9FE0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904A583-CCC6-C31D-9A87-8F3B61BA4F3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D97AE38-3404-6860-EF82-68E69014FC9D}"/>
              </a:ext>
            </a:extLst>
          </p:cNvPr>
          <p:cNvSpPr>
            <a:spLocks noGrp="1" noChangeArrowheads="1"/>
          </p:cNvSpPr>
          <p:nvPr>
            <p:ph type="sldNum" sz="quarter" idx="12"/>
          </p:nvPr>
        </p:nvSpPr>
        <p:spPr>
          <a:ln/>
        </p:spPr>
        <p:txBody>
          <a:bodyPr/>
          <a:lstStyle>
            <a:lvl1pPr>
              <a:defRPr/>
            </a:lvl1pPr>
          </a:lstStyle>
          <a:p>
            <a:pPr>
              <a:defRPr/>
            </a:pPr>
            <a:fld id="{CE275061-DA41-914D-877B-65ADD9E387EA}" type="slidenum">
              <a:rPr lang="en-US" altLang="en-US"/>
              <a:pPr>
                <a:defRPr/>
              </a:pPr>
              <a:t>‹#›</a:t>
            </a:fld>
            <a:endParaRPr lang="en-US" altLang="en-US"/>
          </a:p>
        </p:txBody>
      </p:sp>
    </p:spTree>
    <p:extLst>
      <p:ext uri="{BB962C8B-B14F-4D97-AF65-F5344CB8AC3E}">
        <p14:creationId xmlns:p14="http://schemas.microsoft.com/office/powerpoint/2010/main" val="2682541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AF9032F-19E0-8AB7-9A41-7E0AD659F19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37E9513-95BF-6A68-A6BF-DC01BBA17E4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B72DCC5C-A514-A193-5124-15AF35E8FDE1}"/>
              </a:ext>
            </a:extLst>
          </p:cNvPr>
          <p:cNvSpPr>
            <a:spLocks noGrp="1" noChangeArrowheads="1"/>
          </p:cNvSpPr>
          <p:nvPr>
            <p:ph type="sldNum" sz="quarter" idx="12"/>
          </p:nvPr>
        </p:nvSpPr>
        <p:spPr>
          <a:ln/>
        </p:spPr>
        <p:txBody>
          <a:bodyPr/>
          <a:lstStyle>
            <a:lvl1pPr>
              <a:defRPr/>
            </a:lvl1pPr>
          </a:lstStyle>
          <a:p>
            <a:pPr>
              <a:defRPr/>
            </a:pPr>
            <a:fld id="{B559D96E-9DE5-5A45-9C16-73B4D99846E0}" type="slidenum">
              <a:rPr lang="en-US" altLang="en-US"/>
              <a:pPr>
                <a:defRPr/>
              </a:pPr>
              <a:t>‹#›</a:t>
            </a:fld>
            <a:endParaRPr lang="en-US" altLang="en-US"/>
          </a:p>
        </p:txBody>
      </p:sp>
    </p:spTree>
    <p:extLst>
      <p:ext uri="{BB962C8B-B14F-4D97-AF65-F5344CB8AC3E}">
        <p14:creationId xmlns:p14="http://schemas.microsoft.com/office/powerpoint/2010/main" val="2683827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783633C-63A4-8FDF-36C6-A3929A7A96F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19AEF6E-06AA-5AED-84D4-C0FE52EC3AF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BC970B4-B4A2-DC66-5E64-2F944595BF1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B57831F6-7A0F-ABB8-C088-74C5143572D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D5C7DEA1-1501-D2DE-AD8D-B8F1EE9F157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C2C7A819-680D-924D-84F7-1E359C487D3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889" r:id="rId1"/>
    <p:sldLayoutId id="2147484890" r:id="rId2"/>
    <p:sldLayoutId id="2147484891" r:id="rId3"/>
    <p:sldLayoutId id="2147484892" r:id="rId4"/>
    <p:sldLayoutId id="2147484893" r:id="rId5"/>
    <p:sldLayoutId id="2147484894" r:id="rId6"/>
    <p:sldLayoutId id="2147484895" r:id="rId7"/>
    <p:sldLayoutId id="2147484896" r:id="rId8"/>
    <p:sldLayoutId id="2147484897" r:id="rId9"/>
    <p:sldLayoutId id="2147484898" r:id="rId10"/>
    <p:sldLayoutId id="2147484899"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846C10B5-23E5-12FB-A8D4-AC8DD51575B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91D49A4C-DCE4-C5BB-B36A-42B176DC468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98CA611-E3F9-D47B-9C18-4BCB8B4968E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72F7666F-65AD-9224-B558-A8882B2D5E8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CAF8C63B-8CD0-2FB1-49A5-287D0463C60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2AB06719-ACB7-334C-95B3-C3C966D4FFB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911" r:id="rId1"/>
    <p:sldLayoutId id="2147484912" r:id="rId2"/>
    <p:sldLayoutId id="2147484913" r:id="rId3"/>
    <p:sldLayoutId id="2147484914" r:id="rId4"/>
    <p:sldLayoutId id="2147484915" r:id="rId5"/>
    <p:sldLayoutId id="2147484916" r:id="rId6"/>
    <p:sldLayoutId id="2147484917" r:id="rId7"/>
    <p:sldLayoutId id="2147484918" r:id="rId8"/>
    <p:sldLayoutId id="2147484919" r:id="rId9"/>
    <p:sldLayoutId id="2147484920" r:id="rId10"/>
    <p:sldLayoutId id="2147484921"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lvl1pPr>
          </a:lstStyle>
          <a:p>
            <a:pPr fontAlgn="base">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vl1pPr>
          </a:lstStyle>
          <a:p>
            <a:pPr fontAlgn="base">
              <a:spcBef>
                <a:spcPct val="0"/>
              </a:spcBef>
              <a:spcAft>
                <a:spcPct val="0"/>
              </a:spcAft>
              <a:defRPr/>
            </a:pPr>
            <a:r>
              <a:rPr lang="en-US">
                <a:solidFill>
                  <a:srgbClr val="000000"/>
                </a:solidFill>
                <a:latin typeface="Times New Roman" charset="0"/>
                <a:ea typeface="ＭＳ Ｐゴシック" charset="0"/>
                <a:cs typeface="ＭＳ Ｐゴシック" charset="0"/>
              </a:rPr>
              <a:t>Planetary Sciences</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vl1pPr>
          </a:lstStyle>
          <a:p>
            <a:pPr fontAlgn="base">
              <a:spcBef>
                <a:spcPct val="0"/>
              </a:spcBef>
              <a:spcAft>
                <a:spcPct val="0"/>
              </a:spcAft>
              <a:defRPr/>
            </a:pPr>
            <a:fld id="{F8ABDB8C-46AA-D044-A2C2-F97555269948}" type="slidenum">
              <a:rPr lang="en-US">
                <a:solidFill>
                  <a:srgbClr val="000000"/>
                </a:solidFill>
                <a:latin typeface="Times New Roman" charset="0"/>
                <a:ea typeface="ＭＳ Ｐゴシック" charset="0"/>
                <a:cs typeface="ＭＳ Ｐゴシック" charset="0"/>
              </a:rPr>
              <a:pPr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27082573"/>
      </p:ext>
    </p:extLst>
  </p:cSld>
  <p:clrMap bg1="lt1" tx1="dk1" bg2="lt2" tx2="dk2" accent1="accent1" accent2="accent2" accent3="accent3" accent4="accent4" accent5="accent5" accent6="accent6" hlink="hlink" folHlink="folHlink"/>
  <p:sldLayoutIdLst>
    <p:sldLayoutId id="2147484981" r:id="rId1"/>
    <p:sldLayoutId id="2147484982" r:id="rId2"/>
    <p:sldLayoutId id="2147484983" r:id="rId3"/>
    <p:sldLayoutId id="2147484984" r:id="rId4"/>
    <p:sldLayoutId id="2147484985" r:id="rId5"/>
    <p:sldLayoutId id="2147484986" r:id="rId6"/>
    <p:sldLayoutId id="2147484987" r:id="rId7"/>
    <p:sldLayoutId id="2147484988" r:id="rId8"/>
    <p:sldLayoutId id="2147484989" r:id="rId9"/>
    <p:sldLayoutId id="2147484990" r:id="rId10"/>
    <p:sldLayoutId id="2147484991"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hyperlink" Target="https://oxfordre.com/planetaryscience/doc/10.1093/acrefore/9780190647926.001.0001/acrefore-9780190647926-e-175-graphic-003-full.jpg" TargetMode="External"/><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64514" name="Picture 1" descr="20121205103900-0_0.jpg">
            <a:extLst>
              <a:ext uri="{FF2B5EF4-FFF2-40B4-BE49-F238E27FC236}">
                <a16:creationId xmlns:a16="http://schemas.microsoft.com/office/drawing/2014/main" id="{6A7C547A-2911-EE24-5746-19BA8D072D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88"/>
            <a:ext cx="83058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2">
            <a:extLst>
              <a:ext uri="{FF2B5EF4-FFF2-40B4-BE49-F238E27FC236}">
                <a16:creationId xmlns:a16="http://schemas.microsoft.com/office/drawing/2014/main" id="{85DD0E5C-6BCE-CF5E-8033-F4B0649049E2}"/>
              </a:ext>
            </a:extLst>
          </p:cNvPr>
          <p:cNvSpPr txBox="1">
            <a:spLocks noChangeArrowheads="1"/>
          </p:cNvSpPr>
          <p:nvPr/>
        </p:nvSpPr>
        <p:spPr bwMode="auto">
          <a:xfrm>
            <a:off x="0" y="0"/>
            <a:ext cx="2438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a:solidFill>
                  <a:schemeClr val="bg1"/>
                </a:solidFill>
              </a:rPr>
              <a:t>Where is this?</a:t>
            </a:r>
          </a:p>
        </p:txBody>
      </p:sp>
      <p:sp>
        <p:nvSpPr>
          <p:cNvPr id="7" name="TextBox 6">
            <a:extLst>
              <a:ext uri="{FF2B5EF4-FFF2-40B4-BE49-F238E27FC236}">
                <a16:creationId xmlns:a16="http://schemas.microsoft.com/office/drawing/2014/main" id="{72D37ACD-4A80-CAF4-A839-8723C441EF55}"/>
              </a:ext>
            </a:extLst>
          </p:cNvPr>
          <p:cNvSpPr txBox="1">
            <a:spLocks noChangeArrowheads="1"/>
          </p:cNvSpPr>
          <p:nvPr/>
        </p:nvSpPr>
        <p:spPr bwMode="auto">
          <a:xfrm>
            <a:off x="0" y="3049588"/>
            <a:ext cx="24384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1600" baseline="0">
                <a:solidFill>
                  <a:schemeClr val="bg1"/>
                </a:solidFill>
              </a:rPr>
              <a:t>Variations in the lunar gravity field as measured by the Gravity Recovery </a:t>
            </a:r>
          </a:p>
          <a:p>
            <a:pPr algn="ctr">
              <a:spcBef>
                <a:spcPct val="0"/>
              </a:spcBef>
              <a:buFontTx/>
              <a:buNone/>
            </a:pPr>
            <a:r>
              <a:rPr lang="en-US" altLang="en-US" sz="1600" baseline="0">
                <a:solidFill>
                  <a:schemeClr val="bg1"/>
                </a:solidFill>
              </a:rPr>
              <a:t>And Interior Laboratory (GRAIL). </a:t>
            </a:r>
          </a:p>
          <a:p>
            <a:pPr algn="ctr">
              <a:spcBef>
                <a:spcPct val="0"/>
              </a:spcBef>
              <a:buFontTx/>
              <a:buNone/>
            </a:pPr>
            <a:endParaRPr lang="en-US" altLang="en-US" sz="1600" baseline="0">
              <a:solidFill>
                <a:schemeClr val="bg1"/>
              </a:solidFill>
            </a:endParaRPr>
          </a:p>
          <a:p>
            <a:pPr algn="ctr">
              <a:spcBef>
                <a:spcPct val="0"/>
              </a:spcBef>
              <a:buFontTx/>
              <a:buNone/>
            </a:pPr>
            <a:r>
              <a:rPr lang="en-US" altLang="en-US" sz="1600" baseline="0">
                <a:solidFill>
                  <a:schemeClr val="bg1"/>
                </a:solidFill>
              </a:rPr>
              <a:t>Red corresponds to mass excesses and blue corresponds to mass deficiencies.</a:t>
            </a:r>
          </a:p>
          <a:p>
            <a:pPr algn="ctr">
              <a:spcBef>
                <a:spcPct val="0"/>
              </a:spcBef>
              <a:buFontTx/>
              <a:buNone/>
            </a:pPr>
            <a:endParaRPr lang="en-US" altLang="en-US" sz="1600" baseline="0">
              <a:solidFill>
                <a:schemeClr val="bg1"/>
              </a:solidFill>
            </a:endParaRPr>
          </a:p>
          <a:p>
            <a:pPr algn="ctr">
              <a:spcBef>
                <a:spcPct val="0"/>
              </a:spcBef>
              <a:buFontTx/>
              <a:buNone/>
            </a:pPr>
            <a:r>
              <a:rPr lang="en-US" altLang="en-US" sz="1600" baseline="0">
                <a:solidFill>
                  <a:srgbClr val="FFFFFF"/>
                </a:solidFill>
              </a:rPr>
              <a:t>Image: NASA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F9EFF430-6243-312D-9A6F-8F3D17837E3D}"/>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Venus’ Surface Gravity</a:t>
            </a:r>
          </a:p>
        </p:txBody>
      </p:sp>
      <p:pic>
        <p:nvPicPr>
          <p:cNvPr id="78850" name="Picture 2" descr="venus-fagr.jpg">
            <a:extLst>
              <a:ext uri="{FF2B5EF4-FFF2-40B4-BE49-F238E27FC236}">
                <a16:creationId xmlns:a16="http://schemas.microsoft.com/office/drawing/2014/main" id="{8B38A195-EAA1-CF04-9662-A951F479D8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900" y="1371600"/>
            <a:ext cx="74549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Box 1">
            <a:extLst>
              <a:ext uri="{FF2B5EF4-FFF2-40B4-BE49-F238E27FC236}">
                <a16:creationId xmlns:a16="http://schemas.microsoft.com/office/drawing/2014/main" id="{4D5D42C6-24AE-FA0C-C28F-260C3B288DA7}"/>
              </a:ext>
            </a:extLst>
          </p:cNvPr>
          <p:cNvSpPr txBox="1">
            <a:spLocks noChangeArrowheads="1"/>
          </p:cNvSpPr>
          <p:nvPr/>
        </p:nvSpPr>
        <p:spPr bwMode="auto">
          <a:xfrm>
            <a:off x="104775" y="6305550"/>
            <a:ext cx="9032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1" baseline="0">
                <a:solidFill>
                  <a:srgbClr val="0000FF"/>
                </a:solidFill>
              </a:rPr>
              <a:t>low gravity                                                                                                  </a:t>
            </a:r>
            <a:r>
              <a:rPr lang="en-US" altLang="en-US" sz="2000" b="1" baseline="0">
                <a:solidFill>
                  <a:srgbClr val="FF0000"/>
                </a:solidFill>
              </a:rPr>
              <a:t>high gravity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FB95DB73-A75E-C776-7206-3DC6A2863786}"/>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Venus’ Surface Features</a:t>
            </a:r>
          </a:p>
        </p:txBody>
      </p:sp>
      <p:pic>
        <p:nvPicPr>
          <p:cNvPr id="80898" name="Picture 1" descr="42584-004-ACA3A950.jpg">
            <a:extLst>
              <a:ext uri="{FF2B5EF4-FFF2-40B4-BE49-F238E27FC236}">
                <a16:creationId xmlns:a16="http://schemas.microsoft.com/office/drawing/2014/main" id="{657480F9-B24A-CF05-67F8-8F4977AD26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1440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15E5B23-A454-AD56-F213-A7F4B24F857F}"/>
              </a:ext>
            </a:extLst>
          </p:cNvPr>
          <p:cNvSpPr txBox="1">
            <a:spLocks noChangeArrowheads="1"/>
          </p:cNvSpPr>
          <p:nvPr/>
        </p:nvSpPr>
        <p:spPr bwMode="auto">
          <a:xfrm>
            <a:off x="838200" y="5943600"/>
            <a:ext cx="73437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4400" b="1" baseline="0">
                <a:solidFill>
                  <a:srgbClr val="000000"/>
                </a:solidFill>
              </a:rPr>
              <a:t>high elevation  ~  high gravity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E2E7F4E-366C-A81D-A2E5-12BA68A29164}"/>
            </a:ext>
          </a:extLst>
        </p:cNvPr>
        <p:cNvGrpSpPr/>
        <p:nvPr/>
      </p:nvGrpSpPr>
      <p:grpSpPr>
        <a:xfrm>
          <a:off x="0" y="0"/>
          <a:ext cx="0" cy="0"/>
          <a:chOff x="0" y="0"/>
          <a:chExt cx="0" cy="0"/>
        </a:xfrm>
      </p:grpSpPr>
      <p:sp>
        <p:nvSpPr>
          <p:cNvPr id="78849" name="Rectangle 2">
            <a:extLst>
              <a:ext uri="{FF2B5EF4-FFF2-40B4-BE49-F238E27FC236}">
                <a16:creationId xmlns:a16="http://schemas.microsoft.com/office/drawing/2014/main" id="{3FF47398-19E9-E0A0-8742-1F0775D9B327}"/>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Venus’ Surface Gravity</a:t>
            </a:r>
          </a:p>
        </p:txBody>
      </p:sp>
      <p:pic>
        <p:nvPicPr>
          <p:cNvPr id="78850" name="Picture 2" descr="venus-fagr.jpg">
            <a:extLst>
              <a:ext uri="{FF2B5EF4-FFF2-40B4-BE49-F238E27FC236}">
                <a16:creationId xmlns:a16="http://schemas.microsoft.com/office/drawing/2014/main" id="{EEE95751-D00C-C226-0C7A-B92A948957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900" y="1371600"/>
            <a:ext cx="74549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Box 1">
            <a:extLst>
              <a:ext uri="{FF2B5EF4-FFF2-40B4-BE49-F238E27FC236}">
                <a16:creationId xmlns:a16="http://schemas.microsoft.com/office/drawing/2014/main" id="{03DFB6E7-28EB-A7E1-E8D1-655B259C62AC}"/>
              </a:ext>
            </a:extLst>
          </p:cNvPr>
          <p:cNvSpPr txBox="1">
            <a:spLocks noChangeArrowheads="1"/>
          </p:cNvSpPr>
          <p:nvPr/>
        </p:nvSpPr>
        <p:spPr bwMode="auto">
          <a:xfrm>
            <a:off x="104775" y="6305550"/>
            <a:ext cx="9032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low gravity                                                                                                  </a:t>
            </a: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high gravity</a:t>
            </a:r>
          </a:p>
        </p:txBody>
      </p:sp>
    </p:spTree>
    <p:extLst>
      <p:ext uri="{BB962C8B-B14F-4D97-AF65-F5344CB8AC3E}">
        <p14:creationId xmlns:p14="http://schemas.microsoft.com/office/powerpoint/2010/main" val="1820089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6095F66-6A7B-3AE6-EEE3-3BDF5A0A2A8B}"/>
            </a:ext>
          </a:extLst>
        </p:cNvPr>
        <p:cNvGrpSpPr/>
        <p:nvPr/>
      </p:nvGrpSpPr>
      <p:grpSpPr>
        <a:xfrm>
          <a:off x="0" y="0"/>
          <a:ext cx="0" cy="0"/>
          <a:chOff x="0" y="0"/>
          <a:chExt cx="0" cy="0"/>
        </a:xfrm>
      </p:grpSpPr>
      <p:sp>
        <p:nvSpPr>
          <p:cNvPr id="74753" name="Rectangle 2">
            <a:extLst>
              <a:ext uri="{FF2B5EF4-FFF2-40B4-BE49-F238E27FC236}">
                <a16:creationId xmlns:a16="http://schemas.microsoft.com/office/drawing/2014/main" id="{54601428-7BB6-50C6-FDEE-3E6E9434292B}"/>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Mars’ Surface Gravity</a:t>
            </a:r>
          </a:p>
        </p:txBody>
      </p:sp>
      <p:pic>
        <p:nvPicPr>
          <p:cNvPr id="74754" name="Picture 2" descr="MGM2011_FIG1_SURFACEGRAV_lge_2.jpg">
            <a:extLst>
              <a:ext uri="{FF2B5EF4-FFF2-40B4-BE49-F238E27FC236}">
                <a16:creationId xmlns:a16="http://schemas.microsoft.com/office/drawing/2014/main" id="{1BB2E111-51EA-0766-EAE8-819DC95CC6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Box 1">
            <a:extLst>
              <a:ext uri="{FF2B5EF4-FFF2-40B4-BE49-F238E27FC236}">
                <a16:creationId xmlns:a16="http://schemas.microsoft.com/office/drawing/2014/main" id="{733E74F4-AEDF-377C-46EA-898D9DD0DFBF}"/>
              </a:ext>
            </a:extLst>
          </p:cNvPr>
          <p:cNvSpPr txBox="1">
            <a:spLocks noChangeArrowheads="1"/>
          </p:cNvSpPr>
          <p:nvPr/>
        </p:nvSpPr>
        <p:spPr bwMode="auto">
          <a:xfrm>
            <a:off x="104775" y="6305550"/>
            <a:ext cx="9032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low gravity                                                                                                  </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high gravity</a:t>
            </a:r>
          </a:p>
        </p:txBody>
      </p:sp>
    </p:spTree>
    <p:extLst>
      <p:ext uri="{BB962C8B-B14F-4D97-AF65-F5344CB8AC3E}">
        <p14:creationId xmlns:p14="http://schemas.microsoft.com/office/powerpoint/2010/main" val="754655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E8AB5310-0344-00F1-3A44-155E5C713EDD}"/>
              </a:ext>
            </a:extLst>
          </p:cNvPr>
          <p:cNvSpPr txBox="1">
            <a:spLocks noChangeArrowheads="1"/>
          </p:cNvSpPr>
          <p:nvPr/>
        </p:nvSpPr>
        <p:spPr bwMode="auto">
          <a:xfrm>
            <a:off x="990600" y="-76200"/>
            <a:ext cx="6858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a:solidFill>
                  <a:schemeClr val="bg1"/>
                </a:solidFill>
              </a:rPr>
              <a:t>Terrestrials </a:t>
            </a:r>
          </a:p>
        </p:txBody>
      </p:sp>
      <p:pic>
        <p:nvPicPr>
          <p:cNvPr id="82947" name="Picture 3" descr="planetsandmoons-1-1.png">
            <a:extLst>
              <a:ext uri="{FF2B5EF4-FFF2-40B4-BE49-F238E27FC236}">
                <a16:creationId xmlns:a16="http://schemas.microsoft.com/office/drawing/2014/main" id="{4577DF2B-D151-B6BD-E076-1D8FC9A9B2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88" y="1143000"/>
            <a:ext cx="917098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close up of a planet&#10;&#10;Description automatically generated">
            <a:extLst>
              <a:ext uri="{FF2B5EF4-FFF2-40B4-BE49-F238E27FC236}">
                <a16:creationId xmlns:a16="http://schemas.microsoft.com/office/drawing/2014/main" id="{DA0CF887-0382-4EFB-B732-0F35EF70A582}"/>
              </a:ext>
            </a:extLst>
          </p:cNvPr>
          <p:cNvPicPr>
            <a:picLocks noChangeAspect="1"/>
          </p:cNvPicPr>
          <p:nvPr/>
        </p:nvPicPr>
        <p:blipFill>
          <a:blip r:embed="rId4"/>
          <a:stretch>
            <a:fillRect/>
          </a:stretch>
        </p:blipFill>
        <p:spPr>
          <a:xfrm>
            <a:off x="7086600" y="4772140"/>
            <a:ext cx="508324" cy="48566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87042" name="Picture 7" descr="Graphical user interface, diagram&#10;&#10;Description automatically generated">
            <a:extLst>
              <a:ext uri="{FF2B5EF4-FFF2-40B4-BE49-F238E27FC236}">
                <a16:creationId xmlns:a16="http://schemas.microsoft.com/office/drawing/2014/main" id="{402E7C5A-F975-AD12-9882-BC6BDEE38B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938213"/>
            <a:ext cx="9124950" cy="523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2">
            <a:extLst>
              <a:ext uri="{FF2B5EF4-FFF2-40B4-BE49-F238E27FC236}">
                <a16:creationId xmlns:a16="http://schemas.microsoft.com/office/drawing/2014/main" id="{E34ED191-3912-EE4B-BF40-42C593DFC480}"/>
              </a:ext>
            </a:extLst>
          </p:cNvPr>
          <p:cNvSpPr>
            <a:spLocks noGrp="1" noChangeArrowheads="1"/>
          </p:cNvSpPr>
          <p:nvPr>
            <p:ph type="title"/>
          </p:nvPr>
        </p:nvSpPr>
        <p:spPr>
          <a:xfrm>
            <a:off x="685800" y="0"/>
            <a:ext cx="7772400" cy="838200"/>
          </a:xfrm>
        </p:spPr>
        <p:txBody>
          <a:bodyPr/>
          <a:lstStyle/>
          <a:p>
            <a:pPr eaLnBrk="1" hangingPunct="1"/>
            <a:r>
              <a:rPr lang="en-US" altLang="en-US" b="1">
                <a:solidFill>
                  <a:schemeClr val="bg1"/>
                </a:solidFill>
                <a:ea typeface="ＭＳ Ｐゴシック" panose="020B0600070205080204" pitchFamily="34" charset="-128"/>
              </a:rPr>
              <a:t>Galileans</a:t>
            </a:r>
          </a:p>
        </p:txBody>
      </p:sp>
      <p:sp>
        <p:nvSpPr>
          <p:cNvPr id="2" name="TextBox 1">
            <a:extLst>
              <a:ext uri="{FF2B5EF4-FFF2-40B4-BE49-F238E27FC236}">
                <a16:creationId xmlns:a16="http://schemas.microsoft.com/office/drawing/2014/main" id="{AAF9CFA1-A285-89AB-C701-470D8B75B82A}"/>
              </a:ext>
            </a:extLst>
          </p:cNvPr>
          <p:cNvSpPr txBox="1">
            <a:spLocks noChangeArrowheads="1"/>
          </p:cNvSpPr>
          <p:nvPr/>
        </p:nvSpPr>
        <p:spPr bwMode="auto">
          <a:xfrm>
            <a:off x="228600" y="485775"/>
            <a:ext cx="2974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l-GR" altLang="en-US" sz="2000" baseline="0">
                <a:solidFill>
                  <a:srgbClr val="FFFF00"/>
                </a:solidFill>
              </a:rPr>
              <a:t> ρ</a:t>
            </a:r>
            <a:r>
              <a:rPr lang="en-US" altLang="en-US" sz="2000" baseline="0">
                <a:solidFill>
                  <a:srgbClr val="FFFF00"/>
                </a:solidFill>
              </a:rPr>
              <a:t> = 3.53  …  I/MR</a:t>
            </a:r>
            <a:r>
              <a:rPr lang="en-US" altLang="en-US" sz="2000" baseline="30000">
                <a:solidFill>
                  <a:srgbClr val="FFFF00"/>
                </a:solidFill>
              </a:rPr>
              <a:t>2</a:t>
            </a:r>
            <a:r>
              <a:rPr lang="en-US" altLang="en-US" sz="2000" baseline="0">
                <a:solidFill>
                  <a:srgbClr val="FFFF00"/>
                </a:solidFill>
              </a:rPr>
              <a:t> = 0.38</a:t>
            </a:r>
          </a:p>
        </p:txBody>
      </p:sp>
      <p:sp>
        <p:nvSpPr>
          <p:cNvPr id="5" name="TextBox 4">
            <a:extLst>
              <a:ext uri="{FF2B5EF4-FFF2-40B4-BE49-F238E27FC236}">
                <a16:creationId xmlns:a16="http://schemas.microsoft.com/office/drawing/2014/main" id="{637AA1F5-50BC-4F23-9E3B-582A08306910}"/>
              </a:ext>
            </a:extLst>
          </p:cNvPr>
          <p:cNvSpPr txBox="1">
            <a:spLocks noChangeArrowheads="1"/>
          </p:cNvSpPr>
          <p:nvPr/>
        </p:nvSpPr>
        <p:spPr bwMode="auto">
          <a:xfrm>
            <a:off x="1447800" y="6218238"/>
            <a:ext cx="1595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solidFill>
                  <a:srgbClr val="FFFF00"/>
                </a:solidFill>
              </a:rPr>
              <a:t>3.02  …  0.35</a:t>
            </a:r>
          </a:p>
        </p:txBody>
      </p:sp>
      <p:sp>
        <p:nvSpPr>
          <p:cNvPr id="6" name="TextBox 5">
            <a:extLst>
              <a:ext uri="{FF2B5EF4-FFF2-40B4-BE49-F238E27FC236}">
                <a16:creationId xmlns:a16="http://schemas.microsoft.com/office/drawing/2014/main" id="{D06B4A0D-709B-00EA-9E71-9F5CDF2AEB62}"/>
              </a:ext>
            </a:extLst>
          </p:cNvPr>
          <p:cNvSpPr txBox="1">
            <a:spLocks noChangeArrowheads="1"/>
          </p:cNvSpPr>
          <p:nvPr/>
        </p:nvSpPr>
        <p:spPr bwMode="auto">
          <a:xfrm>
            <a:off x="6908800" y="514350"/>
            <a:ext cx="1595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solidFill>
                  <a:srgbClr val="FFFF00"/>
                </a:solidFill>
              </a:rPr>
              <a:t>1.94  …  0.31</a:t>
            </a:r>
          </a:p>
        </p:txBody>
      </p:sp>
      <p:sp>
        <p:nvSpPr>
          <p:cNvPr id="7" name="TextBox 6">
            <a:extLst>
              <a:ext uri="{FF2B5EF4-FFF2-40B4-BE49-F238E27FC236}">
                <a16:creationId xmlns:a16="http://schemas.microsoft.com/office/drawing/2014/main" id="{87EA6E51-EB77-5226-0D8E-6D7B585BA5EC}"/>
              </a:ext>
            </a:extLst>
          </p:cNvPr>
          <p:cNvSpPr txBox="1">
            <a:spLocks noChangeArrowheads="1"/>
          </p:cNvSpPr>
          <p:nvPr/>
        </p:nvSpPr>
        <p:spPr bwMode="auto">
          <a:xfrm>
            <a:off x="7015163" y="6218238"/>
            <a:ext cx="1595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solidFill>
                  <a:srgbClr val="FFFF00"/>
                </a:solidFill>
              </a:rPr>
              <a:t>1.85  …  0.36</a:t>
            </a:r>
          </a:p>
        </p:txBody>
      </p:sp>
      <p:sp>
        <p:nvSpPr>
          <p:cNvPr id="11" name="TextBox 10">
            <a:extLst>
              <a:ext uri="{FF2B5EF4-FFF2-40B4-BE49-F238E27FC236}">
                <a16:creationId xmlns:a16="http://schemas.microsoft.com/office/drawing/2014/main" id="{BCB5E12E-C0AA-E991-7051-C608CF9800B2}"/>
              </a:ext>
            </a:extLst>
          </p:cNvPr>
          <p:cNvSpPr txBox="1">
            <a:spLocks noChangeArrowheads="1"/>
          </p:cNvSpPr>
          <p:nvPr/>
        </p:nvSpPr>
        <p:spPr bwMode="auto">
          <a:xfrm>
            <a:off x="3352800" y="6248400"/>
            <a:ext cx="3124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baseline="0">
                <a:solidFill>
                  <a:schemeClr val="accent1"/>
                </a:solidFill>
              </a:rPr>
              <a:t>Earth  5.5 … 0.33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89090" name="Picture 2" descr="galmoonint.jpg">
            <a:extLst>
              <a:ext uri="{FF2B5EF4-FFF2-40B4-BE49-F238E27FC236}">
                <a16:creationId xmlns:a16="http://schemas.microsoft.com/office/drawing/2014/main" id="{8036B94A-CC53-176A-4FD2-8612010326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3" y="-2133600"/>
            <a:ext cx="10721975"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3">
            <a:extLst>
              <a:ext uri="{FF2B5EF4-FFF2-40B4-BE49-F238E27FC236}">
                <a16:creationId xmlns:a16="http://schemas.microsoft.com/office/drawing/2014/main" id="{BD90E942-7AD9-259F-54CB-EF3B24A56043}"/>
              </a:ext>
            </a:extLst>
          </p:cNvPr>
          <p:cNvSpPr>
            <a:spLocks noChangeArrowheads="1"/>
          </p:cNvSpPr>
          <p:nvPr/>
        </p:nvSpPr>
        <p:spPr bwMode="auto">
          <a:xfrm>
            <a:off x="5181600" y="838200"/>
            <a:ext cx="4267200" cy="4495800"/>
          </a:xfrm>
          <a:prstGeom prst="rect">
            <a:avLst/>
          </a:prstGeom>
          <a:solidFill>
            <a:srgbClr val="000000"/>
          </a:solidFill>
          <a:ln w="9525">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p>
        </p:txBody>
      </p:sp>
      <p:sp>
        <p:nvSpPr>
          <p:cNvPr id="89092" name="Rectangle 10">
            <a:extLst>
              <a:ext uri="{FF2B5EF4-FFF2-40B4-BE49-F238E27FC236}">
                <a16:creationId xmlns:a16="http://schemas.microsoft.com/office/drawing/2014/main" id="{18CF6D13-0288-54BE-0F1E-EE362AA6AFA9}"/>
              </a:ext>
            </a:extLst>
          </p:cNvPr>
          <p:cNvSpPr>
            <a:spLocks noChangeArrowheads="1"/>
          </p:cNvSpPr>
          <p:nvPr/>
        </p:nvSpPr>
        <p:spPr bwMode="auto">
          <a:xfrm>
            <a:off x="152400" y="-1219200"/>
            <a:ext cx="9753600" cy="2057400"/>
          </a:xfrm>
          <a:prstGeom prst="rect">
            <a:avLst/>
          </a:prstGeom>
          <a:solidFill>
            <a:schemeClr val="tx1"/>
          </a:solidFill>
          <a:ln w="9525">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p>
        </p:txBody>
      </p:sp>
      <p:sp>
        <p:nvSpPr>
          <p:cNvPr id="89093" name="Rectangle 2">
            <a:extLst>
              <a:ext uri="{FF2B5EF4-FFF2-40B4-BE49-F238E27FC236}">
                <a16:creationId xmlns:a16="http://schemas.microsoft.com/office/drawing/2014/main" id="{EC39D7EC-22A4-333C-8C34-07FFBFD77AD4}"/>
              </a:ext>
            </a:extLst>
          </p:cNvPr>
          <p:cNvSpPr txBox="1">
            <a:spLocks noChangeArrowheads="1"/>
          </p:cNvSpPr>
          <p:nvPr/>
        </p:nvSpPr>
        <p:spPr bwMode="auto">
          <a:xfrm>
            <a:off x="685800" y="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a:solidFill>
                  <a:schemeClr val="bg1"/>
                </a:solidFill>
              </a:rPr>
              <a:t>Ganymede</a:t>
            </a:r>
          </a:p>
        </p:txBody>
      </p:sp>
      <p:pic>
        <p:nvPicPr>
          <p:cNvPr id="9" name="Picture 8" descr="Scientists-Believe-Ganymede-Has-a-Massive-Ocean-Under-an-Icy-Crust.jpg">
            <a:extLst>
              <a:ext uri="{FF2B5EF4-FFF2-40B4-BE49-F238E27FC236}">
                <a16:creationId xmlns:a16="http://schemas.microsoft.com/office/drawing/2014/main" id="{C94E82CF-9840-4184-2E0C-29A3F0528C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735263"/>
            <a:ext cx="5932488" cy="457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670297-FF55-2211-88E1-6736EBF432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219200"/>
            <a:ext cx="26670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E2EB7C25-131C-63C8-3B06-FE8A2CF0A17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219200"/>
            <a:ext cx="15240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8729BBBD-85DD-F31B-B242-71AAB7A8D07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3575" y="3886200"/>
            <a:ext cx="18510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E7870B45-E4C9-40E4-2736-9D2CE3529BF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16338" y="3810000"/>
            <a:ext cx="1922462"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F89E2F84-5F97-B677-5A9A-7CA05125DBC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67513" y="3581400"/>
            <a:ext cx="1614487"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70FACF67-0DDC-21F2-E52E-6C745E5872FB}"/>
              </a:ext>
            </a:extLst>
          </p:cNvPr>
          <p:cNvSpPr txBox="1">
            <a:spLocks noChangeArrowheads="1"/>
          </p:cNvSpPr>
          <p:nvPr/>
        </p:nvSpPr>
        <p:spPr bwMode="auto">
          <a:xfrm>
            <a:off x="454025" y="2819400"/>
            <a:ext cx="7599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t>Ice Ic          Ice Ih                                Ice II                                     Ice III</a:t>
            </a:r>
          </a:p>
        </p:txBody>
      </p:sp>
      <p:pic>
        <p:nvPicPr>
          <p:cNvPr id="15" name="Picture 14">
            <a:extLst>
              <a:ext uri="{FF2B5EF4-FFF2-40B4-BE49-F238E27FC236}">
                <a16:creationId xmlns:a16="http://schemas.microsoft.com/office/drawing/2014/main" id="{85E72A31-8440-A362-ED14-BB153915B9B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1295400"/>
            <a:ext cx="11620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01542328-9B06-28EB-C196-C6BA5AAD3EA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2400" y="1295400"/>
            <a:ext cx="1244600"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B4A3C23A-EFAB-2953-D205-9A47A366EB76}"/>
              </a:ext>
            </a:extLst>
          </p:cNvPr>
          <p:cNvSpPr txBox="1">
            <a:spLocks noChangeArrowheads="1"/>
          </p:cNvSpPr>
          <p:nvPr/>
        </p:nvSpPr>
        <p:spPr bwMode="auto">
          <a:xfrm>
            <a:off x="457200" y="5943600"/>
            <a:ext cx="7794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t>          Ice IV                                         Ice V                                       Ice VI</a:t>
            </a:r>
          </a:p>
        </p:txBody>
      </p:sp>
      <p:sp>
        <p:nvSpPr>
          <p:cNvPr id="91147" name="Rectangle 2">
            <a:extLst>
              <a:ext uri="{FF2B5EF4-FFF2-40B4-BE49-F238E27FC236}">
                <a16:creationId xmlns:a16="http://schemas.microsoft.com/office/drawing/2014/main" id="{B5441D0A-B5B4-8AB6-503A-DBC1261E9E52}"/>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H</a:t>
            </a:r>
            <a:r>
              <a:rPr lang="en-US" altLang="en-US" b="1" baseline="-25000">
                <a:ea typeface="ＭＳ Ｐゴシック" panose="020B0600070205080204" pitchFamily="34" charset="-128"/>
              </a:rPr>
              <a:t>2</a:t>
            </a:r>
            <a:r>
              <a:rPr lang="en-US" altLang="en-US" b="1">
                <a:ea typeface="ＭＳ Ｐゴシック" panose="020B0600070205080204" pitchFamily="34" charset="-128"/>
              </a:rPr>
              <a:t>O  Ice</a:t>
            </a:r>
          </a:p>
        </p:txBody>
      </p:sp>
      <p:sp>
        <p:nvSpPr>
          <p:cNvPr id="20" name="TextBox 19">
            <a:extLst>
              <a:ext uri="{FF2B5EF4-FFF2-40B4-BE49-F238E27FC236}">
                <a16:creationId xmlns:a16="http://schemas.microsoft.com/office/drawing/2014/main" id="{FEC54AE9-F122-09BA-6760-50AC4A4F399C}"/>
              </a:ext>
            </a:extLst>
          </p:cNvPr>
          <p:cNvSpPr txBox="1">
            <a:spLocks noChangeArrowheads="1"/>
          </p:cNvSpPr>
          <p:nvPr/>
        </p:nvSpPr>
        <p:spPr bwMode="auto">
          <a:xfrm>
            <a:off x="7300913" y="6400800"/>
            <a:ext cx="1801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1" i="1" baseline="0">
                <a:solidFill>
                  <a:srgbClr val="0000FF"/>
                </a:solidFill>
              </a:rPr>
              <a:t>up to Ice XVII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1000"/>
                                        <p:tgtEl>
                                          <p:spTgt spid="14">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93186" name="Picture 1" descr="titan_interior_annotated.png">
            <a:extLst>
              <a:ext uri="{FF2B5EF4-FFF2-40B4-BE49-F238E27FC236}">
                <a16:creationId xmlns:a16="http://schemas.microsoft.com/office/drawing/2014/main" id="{8B245577-82CE-C14E-06A3-D8C5A7220C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616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9B22A4B-6491-7E08-8251-BEFA6FA69E25}"/>
              </a:ext>
            </a:extLst>
          </p:cNvPr>
          <p:cNvSpPr txBox="1">
            <a:spLocks noChangeArrowheads="1"/>
          </p:cNvSpPr>
          <p:nvPr/>
        </p:nvSpPr>
        <p:spPr bwMode="auto">
          <a:xfrm>
            <a:off x="304800" y="1752600"/>
            <a:ext cx="2974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l-GR" altLang="en-US" sz="2000" baseline="0">
                <a:solidFill>
                  <a:srgbClr val="FFFF00"/>
                </a:solidFill>
              </a:rPr>
              <a:t> ρ</a:t>
            </a:r>
            <a:r>
              <a:rPr lang="en-US" altLang="en-US" sz="2000" baseline="0">
                <a:solidFill>
                  <a:srgbClr val="FFFF00"/>
                </a:solidFill>
              </a:rPr>
              <a:t> = 1.88  …  I/MR</a:t>
            </a:r>
            <a:r>
              <a:rPr lang="en-US" altLang="en-US" sz="2000" baseline="30000">
                <a:solidFill>
                  <a:srgbClr val="FFFF00"/>
                </a:solidFill>
              </a:rPr>
              <a:t>2</a:t>
            </a:r>
            <a:r>
              <a:rPr lang="en-US" altLang="en-US" sz="2000" baseline="0">
                <a:solidFill>
                  <a:srgbClr val="FFFF00"/>
                </a:solidFill>
              </a:rPr>
              <a:t> = 0.34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95234" name="Picture 6">
            <a:extLst>
              <a:ext uri="{FF2B5EF4-FFF2-40B4-BE49-F238E27FC236}">
                <a16:creationId xmlns:a16="http://schemas.microsoft.com/office/drawing/2014/main" id="{97D802CC-1CF1-8093-503E-0E6443023B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33400"/>
            <a:ext cx="8382000" cy="572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Box 9">
            <a:extLst>
              <a:ext uri="{FF2B5EF4-FFF2-40B4-BE49-F238E27FC236}">
                <a16:creationId xmlns:a16="http://schemas.microsoft.com/office/drawing/2014/main" id="{CEF6E220-F2CF-B872-AC97-D4E81CC90915}"/>
              </a:ext>
            </a:extLst>
          </p:cNvPr>
          <p:cNvSpPr txBox="1">
            <a:spLocks noChangeArrowheads="1"/>
          </p:cNvSpPr>
          <p:nvPr/>
        </p:nvSpPr>
        <p:spPr bwMode="auto">
          <a:xfrm>
            <a:off x="2239963" y="6443663"/>
            <a:ext cx="49037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baseline="0"/>
              <a:t>http://www1.lsbu.ac.uk/water/water_phase_diagram.html</a:t>
            </a:r>
          </a:p>
        </p:txBody>
      </p:sp>
      <p:sp>
        <p:nvSpPr>
          <p:cNvPr id="14" name="TextBox 13">
            <a:extLst>
              <a:ext uri="{FF2B5EF4-FFF2-40B4-BE49-F238E27FC236}">
                <a16:creationId xmlns:a16="http://schemas.microsoft.com/office/drawing/2014/main" id="{8246E61B-D206-707B-0915-E732042EB04E}"/>
              </a:ext>
            </a:extLst>
          </p:cNvPr>
          <p:cNvSpPr txBox="1">
            <a:spLocks noChangeArrowheads="1"/>
          </p:cNvSpPr>
          <p:nvPr/>
        </p:nvSpPr>
        <p:spPr bwMode="auto">
          <a:xfrm>
            <a:off x="2527300" y="4214813"/>
            <a:ext cx="33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200" b="1" baseline="0"/>
              <a:t>M</a:t>
            </a:r>
          </a:p>
        </p:txBody>
      </p:sp>
      <p:sp>
        <p:nvSpPr>
          <p:cNvPr id="15" name="TextBox 14">
            <a:extLst>
              <a:ext uri="{FF2B5EF4-FFF2-40B4-BE49-F238E27FC236}">
                <a16:creationId xmlns:a16="http://schemas.microsoft.com/office/drawing/2014/main" id="{13C2E675-8C57-3E77-3E78-C3F51FA10818}"/>
              </a:ext>
            </a:extLst>
          </p:cNvPr>
          <p:cNvSpPr txBox="1">
            <a:spLocks noChangeArrowheads="1"/>
          </p:cNvSpPr>
          <p:nvPr/>
        </p:nvSpPr>
        <p:spPr bwMode="auto">
          <a:xfrm>
            <a:off x="6386513" y="2755900"/>
            <a:ext cx="314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200" b="1" baseline="0"/>
              <a:t>V</a:t>
            </a:r>
          </a:p>
        </p:txBody>
      </p:sp>
      <p:sp>
        <p:nvSpPr>
          <p:cNvPr id="16" name="Oval 15">
            <a:extLst>
              <a:ext uri="{FF2B5EF4-FFF2-40B4-BE49-F238E27FC236}">
                <a16:creationId xmlns:a16="http://schemas.microsoft.com/office/drawing/2014/main" id="{A41CB417-D322-47BA-7CBA-D14BE8166624}"/>
              </a:ext>
            </a:extLst>
          </p:cNvPr>
          <p:cNvSpPr>
            <a:spLocks noChangeArrowheads="1"/>
          </p:cNvSpPr>
          <p:nvPr/>
        </p:nvSpPr>
        <p:spPr bwMode="auto">
          <a:xfrm>
            <a:off x="3168650" y="3446463"/>
            <a:ext cx="381000" cy="381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p>
        </p:txBody>
      </p:sp>
      <p:sp>
        <p:nvSpPr>
          <p:cNvPr id="17" name="Oval 16">
            <a:extLst>
              <a:ext uri="{FF2B5EF4-FFF2-40B4-BE49-F238E27FC236}">
                <a16:creationId xmlns:a16="http://schemas.microsoft.com/office/drawing/2014/main" id="{02CFAB60-0E2A-3D88-7505-8C9F70519037}"/>
              </a:ext>
            </a:extLst>
          </p:cNvPr>
          <p:cNvSpPr>
            <a:spLocks noChangeArrowheads="1"/>
          </p:cNvSpPr>
          <p:nvPr/>
        </p:nvSpPr>
        <p:spPr bwMode="auto">
          <a:xfrm>
            <a:off x="2500313" y="4176713"/>
            <a:ext cx="381000" cy="381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p>
        </p:txBody>
      </p:sp>
      <p:sp>
        <p:nvSpPr>
          <p:cNvPr id="18" name="Oval 17">
            <a:extLst>
              <a:ext uri="{FF2B5EF4-FFF2-40B4-BE49-F238E27FC236}">
                <a16:creationId xmlns:a16="http://schemas.microsoft.com/office/drawing/2014/main" id="{8CB3E401-DBCD-2AEC-D3B3-B6DAA7ECA0E6}"/>
              </a:ext>
            </a:extLst>
          </p:cNvPr>
          <p:cNvSpPr>
            <a:spLocks noChangeArrowheads="1"/>
          </p:cNvSpPr>
          <p:nvPr/>
        </p:nvSpPr>
        <p:spPr bwMode="auto">
          <a:xfrm>
            <a:off x="6338888" y="2713038"/>
            <a:ext cx="381000" cy="381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p>
        </p:txBody>
      </p:sp>
      <p:pic>
        <p:nvPicPr>
          <p:cNvPr id="19" name="Picture 18" descr="water_phase_diagram_3.gif">
            <a:extLst>
              <a:ext uri="{FF2B5EF4-FFF2-40B4-BE49-F238E27FC236}">
                <a16:creationId xmlns:a16="http://schemas.microsoft.com/office/drawing/2014/main" id="{D4E631AA-B73F-5FF7-DBE6-78CA3D65EC4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1838" y="2438400"/>
            <a:ext cx="5110162"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79CB8146-A3A2-A275-F181-6B06397AF8D4}"/>
              </a:ext>
            </a:extLst>
          </p:cNvPr>
          <p:cNvSpPr txBox="1">
            <a:spLocks noChangeArrowheads="1"/>
          </p:cNvSpPr>
          <p:nvPr/>
        </p:nvSpPr>
        <p:spPr bwMode="auto">
          <a:xfrm rot="-3219268">
            <a:off x="4607720" y="3475831"/>
            <a:ext cx="25384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800" baseline="0">
                <a:solidFill>
                  <a:srgbClr val="FFFF00"/>
                </a:solidFill>
              </a:rPr>
              <a:t>Ganymede?</a:t>
            </a:r>
          </a:p>
        </p:txBody>
      </p:sp>
      <p:sp>
        <p:nvSpPr>
          <p:cNvPr id="21" name="TextBox 20">
            <a:extLst>
              <a:ext uri="{FF2B5EF4-FFF2-40B4-BE49-F238E27FC236}">
                <a16:creationId xmlns:a16="http://schemas.microsoft.com/office/drawing/2014/main" id="{C671FFC9-FC43-A402-5C2D-5423268D0A70}"/>
              </a:ext>
            </a:extLst>
          </p:cNvPr>
          <p:cNvSpPr txBox="1">
            <a:spLocks noChangeArrowheads="1"/>
          </p:cNvSpPr>
          <p:nvPr/>
        </p:nvSpPr>
        <p:spPr bwMode="auto">
          <a:xfrm>
            <a:off x="4114800" y="2819400"/>
            <a:ext cx="1089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800" baseline="0">
                <a:solidFill>
                  <a:srgbClr val="FFFF00"/>
                </a:solidFill>
              </a:rPr>
              <a:t>Titan?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2000"/>
                                        <p:tgtEl>
                                          <p:spTgt spid="1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20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2000"/>
                                        <p:tgtEl>
                                          <p:spTgt spid="1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2000"/>
                                        <p:tgtEl>
                                          <p:spTgt spid="2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8" grpId="0" animBg="1"/>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66562" name="Picture 1" descr="20121205103900-0_0.jpg">
            <a:extLst>
              <a:ext uri="{FF2B5EF4-FFF2-40B4-BE49-F238E27FC236}">
                <a16:creationId xmlns:a16="http://schemas.microsoft.com/office/drawing/2014/main" id="{FD0FBE1D-0329-FC9B-C9E4-C12C7CAAC1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88"/>
            <a:ext cx="83058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DE791C5-2E48-4AAC-6428-1F5085D7D1B3}"/>
              </a:ext>
            </a:extLst>
          </p:cNvPr>
          <p:cNvSpPr txBox="1">
            <a:spLocks noChangeArrowheads="1"/>
          </p:cNvSpPr>
          <p:nvPr/>
        </p:nvSpPr>
        <p:spPr bwMode="auto">
          <a:xfrm>
            <a:off x="30163" y="551557"/>
            <a:ext cx="243840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1600" baseline="0" dirty="0">
                <a:solidFill>
                  <a:schemeClr val="bg1"/>
                </a:solidFill>
              </a:rPr>
              <a:t>most of Moon’s gravity due to surface features</a:t>
            </a:r>
          </a:p>
          <a:p>
            <a:pPr algn="ctr">
              <a:spcBef>
                <a:spcPct val="0"/>
              </a:spcBef>
              <a:buFontTx/>
              <a:buNone/>
            </a:pPr>
            <a:endParaRPr lang="en-US" altLang="en-US" sz="1600" baseline="0" dirty="0">
              <a:solidFill>
                <a:schemeClr val="bg1"/>
              </a:solidFill>
            </a:endParaRPr>
          </a:p>
          <a:p>
            <a:pPr algn="ctr">
              <a:spcBef>
                <a:spcPct val="0"/>
              </a:spcBef>
              <a:buFontTx/>
              <a:buNone/>
            </a:pPr>
            <a:endParaRPr lang="en-US" altLang="en-US" sz="1600" baseline="0" dirty="0">
              <a:solidFill>
                <a:schemeClr val="bg1"/>
              </a:solidFill>
            </a:endParaRPr>
          </a:p>
          <a:p>
            <a:pPr algn="ctr">
              <a:spcBef>
                <a:spcPct val="0"/>
              </a:spcBef>
              <a:buFontTx/>
              <a:buNone/>
            </a:pPr>
            <a:endParaRPr lang="en-US" altLang="en-US" sz="1600" baseline="0" dirty="0">
              <a:solidFill>
                <a:schemeClr val="bg1"/>
              </a:solidFill>
            </a:endParaRPr>
          </a:p>
          <a:p>
            <a:pPr algn="ctr">
              <a:spcBef>
                <a:spcPct val="0"/>
              </a:spcBef>
              <a:buFontTx/>
              <a:buNone/>
            </a:pPr>
            <a:endParaRPr lang="en-US" altLang="en-US" sz="1600" baseline="0" dirty="0">
              <a:solidFill>
                <a:schemeClr val="bg1"/>
              </a:solidFill>
            </a:endParaRPr>
          </a:p>
          <a:p>
            <a:pPr algn="ctr">
              <a:spcBef>
                <a:spcPct val="0"/>
              </a:spcBef>
              <a:buFontTx/>
              <a:buNone/>
            </a:pPr>
            <a:endParaRPr lang="en-US" altLang="en-US" sz="1600" baseline="0" dirty="0">
              <a:solidFill>
                <a:schemeClr val="bg1"/>
              </a:solidFill>
            </a:endParaRPr>
          </a:p>
          <a:p>
            <a:pPr algn="ctr">
              <a:spcBef>
                <a:spcPct val="0"/>
              </a:spcBef>
              <a:buFontTx/>
              <a:buNone/>
            </a:pPr>
            <a:endParaRPr lang="en-US" altLang="en-US" sz="1600" baseline="0" dirty="0">
              <a:solidFill>
                <a:schemeClr val="bg1"/>
              </a:solidFill>
            </a:endParaRPr>
          </a:p>
          <a:p>
            <a:pPr algn="ctr">
              <a:spcBef>
                <a:spcPct val="0"/>
              </a:spcBef>
              <a:buFontTx/>
              <a:buNone/>
            </a:pPr>
            <a:endParaRPr lang="en-US" altLang="en-US" sz="1600" baseline="0" dirty="0">
              <a:solidFill>
                <a:schemeClr val="bg1"/>
              </a:solidFill>
            </a:endParaRPr>
          </a:p>
          <a:p>
            <a:pPr algn="ctr">
              <a:spcBef>
                <a:spcPct val="0"/>
              </a:spcBef>
              <a:buFontTx/>
              <a:buNone/>
            </a:pPr>
            <a:r>
              <a:rPr lang="en-US" altLang="en-US" sz="1600" baseline="0" dirty="0">
                <a:solidFill>
                  <a:schemeClr val="bg1"/>
                </a:solidFill>
              </a:rPr>
              <a:t>underneath surface, crust almost completely pulverized ...</a:t>
            </a:r>
          </a:p>
          <a:p>
            <a:pPr algn="ctr">
              <a:spcBef>
                <a:spcPct val="0"/>
              </a:spcBef>
              <a:buFontTx/>
              <a:buNone/>
            </a:pPr>
            <a:r>
              <a:rPr lang="en-US" altLang="en-US" sz="1600" baseline="0" dirty="0">
                <a:solidFill>
                  <a:schemeClr val="bg1"/>
                </a:solidFill>
              </a:rPr>
              <a:t>smooth interior</a:t>
            </a:r>
          </a:p>
          <a:p>
            <a:pPr algn="ctr">
              <a:spcBef>
                <a:spcPct val="0"/>
              </a:spcBef>
              <a:buFontTx/>
              <a:buNone/>
            </a:pPr>
            <a:endParaRPr lang="en-US" altLang="en-US" sz="1600" baseline="0" dirty="0">
              <a:solidFill>
                <a:schemeClr val="bg1"/>
              </a:solidFill>
            </a:endParaRPr>
          </a:p>
          <a:p>
            <a:pPr algn="ctr">
              <a:spcBef>
                <a:spcPct val="0"/>
              </a:spcBef>
              <a:buFontTx/>
              <a:buNone/>
            </a:pPr>
            <a:endParaRPr lang="en-US" altLang="en-US" sz="1600" baseline="0" dirty="0">
              <a:solidFill>
                <a:schemeClr val="bg1"/>
              </a:solidFill>
            </a:endParaRPr>
          </a:p>
          <a:p>
            <a:pPr algn="ctr">
              <a:spcBef>
                <a:spcPct val="0"/>
              </a:spcBef>
              <a:buFontTx/>
              <a:buNone/>
            </a:pPr>
            <a:endParaRPr lang="en-US" altLang="en-US" sz="1600" baseline="0" dirty="0">
              <a:solidFill>
                <a:schemeClr val="bg1"/>
              </a:solidFill>
            </a:endParaRPr>
          </a:p>
          <a:p>
            <a:pPr algn="ctr">
              <a:spcBef>
                <a:spcPct val="0"/>
              </a:spcBef>
              <a:buFontTx/>
              <a:buNone/>
            </a:pPr>
            <a:endParaRPr lang="en-US" altLang="en-US" sz="1600" baseline="0" dirty="0">
              <a:solidFill>
                <a:schemeClr val="bg1"/>
              </a:solidFill>
            </a:endParaRPr>
          </a:p>
          <a:p>
            <a:pPr algn="ctr">
              <a:spcBef>
                <a:spcPct val="0"/>
              </a:spcBef>
              <a:buFontTx/>
              <a:buNone/>
            </a:pPr>
            <a:endParaRPr lang="en-US" altLang="en-US" sz="1600" baseline="0" dirty="0">
              <a:solidFill>
                <a:schemeClr val="bg1"/>
              </a:solidFill>
            </a:endParaRPr>
          </a:p>
          <a:p>
            <a:pPr algn="ctr">
              <a:spcBef>
                <a:spcPct val="0"/>
              </a:spcBef>
              <a:buFontTx/>
              <a:buNone/>
            </a:pPr>
            <a:endParaRPr lang="en-US" altLang="en-US" sz="1600" baseline="0" dirty="0">
              <a:solidFill>
                <a:schemeClr val="bg1"/>
              </a:solidFill>
            </a:endParaRPr>
          </a:p>
          <a:p>
            <a:pPr algn="ctr">
              <a:spcBef>
                <a:spcPct val="0"/>
              </a:spcBef>
              <a:buFontTx/>
              <a:buNone/>
            </a:pPr>
            <a:endParaRPr lang="en-US" altLang="en-US" sz="1600" baseline="0" dirty="0">
              <a:solidFill>
                <a:schemeClr val="bg1"/>
              </a:solidFill>
            </a:endParaRPr>
          </a:p>
          <a:p>
            <a:pPr algn="ctr">
              <a:spcBef>
                <a:spcPct val="0"/>
              </a:spcBef>
              <a:buFontTx/>
              <a:buNone/>
            </a:pPr>
            <a:r>
              <a:rPr lang="en-US" altLang="en-US" sz="1600" baseline="0" dirty="0">
                <a:solidFill>
                  <a:schemeClr val="bg1"/>
                </a:solidFill>
              </a:rPr>
              <a:t>many massive impacts</a:t>
            </a:r>
          </a:p>
          <a:p>
            <a:pPr algn="ctr">
              <a:spcBef>
                <a:spcPct val="0"/>
              </a:spcBef>
              <a:buFontTx/>
              <a:buNone/>
            </a:pPr>
            <a:r>
              <a:rPr lang="en-US" altLang="en-US" sz="1600" baseline="0" dirty="0">
                <a:solidFill>
                  <a:schemeClr val="bg1"/>
                </a:solidFill>
              </a:rPr>
              <a:t>in early history</a:t>
            </a:r>
          </a:p>
          <a:p>
            <a:pPr algn="ctr">
              <a:spcBef>
                <a:spcPct val="0"/>
              </a:spcBef>
              <a:buFontTx/>
              <a:buNone/>
            </a:pPr>
            <a:endParaRPr lang="en-US" altLang="en-US" sz="1600" baseline="0" dirty="0">
              <a:solidFill>
                <a:schemeClr val="bg1"/>
              </a:solidFill>
            </a:endParaRPr>
          </a:p>
          <a:p>
            <a:pPr algn="ctr">
              <a:spcBef>
                <a:spcPct val="0"/>
              </a:spcBef>
              <a:buFontTx/>
              <a:buNone/>
            </a:pPr>
            <a:endParaRPr lang="en-US" altLang="en-US" sz="1600" baseline="0" dirty="0">
              <a:solidFill>
                <a:srgbClr val="FFFFFF"/>
              </a:solidFill>
            </a:endParaRPr>
          </a:p>
        </p:txBody>
      </p:sp>
      <p:pic>
        <p:nvPicPr>
          <p:cNvPr id="66564" name="Picture 2" descr="full.jpg">
            <a:extLst>
              <a:ext uri="{FF2B5EF4-FFF2-40B4-BE49-F238E27FC236}">
                <a16:creationId xmlns:a16="http://schemas.microsoft.com/office/drawing/2014/main" id="{60A55676-741C-0BF6-16BE-42481FA4A5F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463615">
            <a:off x="2438400" y="304800"/>
            <a:ext cx="62484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811D687-5E5B-C252-578E-163758416277}"/>
              </a:ext>
            </a:extLst>
          </p:cNvPr>
          <p:cNvSpPr txBox="1">
            <a:spLocks noChangeArrowheads="1"/>
          </p:cNvSpPr>
          <p:nvPr/>
        </p:nvSpPr>
        <p:spPr bwMode="auto">
          <a:xfrm>
            <a:off x="4114800" y="5631359"/>
            <a:ext cx="17827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2800" baseline="0" dirty="0">
                <a:solidFill>
                  <a:srgbClr val="FF0000"/>
                </a:solidFill>
              </a:rPr>
              <a:t>Tycho</a:t>
            </a:r>
            <a:endParaRPr lang="en-US" altLang="en-US" sz="1600" baseline="0" dirty="0">
              <a:solidFill>
                <a:schemeClr val="bg1"/>
              </a:solidFill>
            </a:endParaRPr>
          </a:p>
          <a:p>
            <a:pPr algn="ctr">
              <a:spcBef>
                <a:spcPct val="0"/>
              </a:spcBef>
              <a:buFontTx/>
              <a:buNone/>
            </a:pPr>
            <a:endParaRPr lang="en-US" altLang="en-US" sz="1600" baseline="0" dirty="0">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750A0C0F-B810-D164-4050-5334B23AAC8F}"/>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Jovian Interiors</a:t>
            </a:r>
          </a:p>
        </p:txBody>
      </p:sp>
      <p:sp>
        <p:nvSpPr>
          <p:cNvPr id="283651" name="Text Box 3">
            <a:extLst>
              <a:ext uri="{FF2B5EF4-FFF2-40B4-BE49-F238E27FC236}">
                <a16:creationId xmlns:a16="http://schemas.microsoft.com/office/drawing/2014/main" id="{F9ACF25C-809A-EF29-B06E-5E1E45C2C7BC}"/>
              </a:ext>
            </a:extLst>
          </p:cNvPr>
          <p:cNvSpPr txBox="1">
            <a:spLocks noChangeArrowheads="1"/>
          </p:cNvSpPr>
          <p:nvPr/>
        </p:nvSpPr>
        <p:spPr bwMode="auto">
          <a:xfrm>
            <a:off x="666750" y="762000"/>
            <a:ext cx="840326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dirty="0">
                <a:solidFill>
                  <a:srgbClr val="000000"/>
                </a:solidFill>
              </a:rPr>
              <a:t>Jovian type 1	“</a:t>
            </a:r>
            <a:r>
              <a:rPr lang="en-US" altLang="ja-JP" sz="2000" baseline="0" dirty="0">
                <a:solidFill>
                  <a:srgbClr val="000000"/>
                </a:solidFill>
              </a:rPr>
              <a:t>Gas Giants”</a:t>
            </a:r>
          </a:p>
          <a:p>
            <a:pPr eaLnBrk="1" hangingPunct="1">
              <a:spcBef>
                <a:spcPct val="0"/>
              </a:spcBef>
              <a:buFontTx/>
              <a:buNone/>
            </a:pPr>
            <a:r>
              <a:rPr lang="en-US" altLang="en-US" sz="2000" baseline="0" dirty="0">
                <a:solidFill>
                  <a:srgbClr val="000000"/>
                </a:solidFill>
              </a:rPr>
              <a:t>			Jupiter		atm ~ 20% radius is H</a:t>
            </a:r>
            <a:r>
              <a:rPr lang="en-US" altLang="en-US" sz="2000" dirty="0">
                <a:solidFill>
                  <a:srgbClr val="000000"/>
                </a:solidFill>
              </a:rPr>
              <a:t>2</a:t>
            </a:r>
            <a:r>
              <a:rPr lang="en-US" altLang="en-US" sz="2000" baseline="0" dirty="0">
                <a:solidFill>
                  <a:srgbClr val="000000"/>
                </a:solidFill>
              </a:rPr>
              <a:t> + He</a:t>
            </a:r>
          </a:p>
          <a:p>
            <a:pPr eaLnBrk="1" hangingPunct="1">
              <a:spcBef>
                <a:spcPct val="0"/>
              </a:spcBef>
              <a:buFontTx/>
              <a:buNone/>
            </a:pPr>
            <a:r>
              <a:rPr lang="en-US" altLang="en-US" sz="2000" baseline="0" dirty="0">
                <a:solidFill>
                  <a:srgbClr val="000000"/>
                </a:solidFill>
              </a:rPr>
              <a:t>			Saturn		atm </a:t>
            </a:r>
            <a:r>
              <a:rPr lang="en-US" altLang="en-US" sz="2000" baseline="0" dirty="0">
                <a:solidFill>
                  <a:srgbClr val="FF0000"/>
                </a:solidFill>
              </a:rPr>
              <a:t>~ 45%</a:t>
            </a:r>
            <a:r>
              <a:rPr lang="en-US" altLang="en-US" sz="2000" baseline="0" dirty="0">
                <a:solidFill>
                  <a:srgbClr val="000000"/>
                </a:solidFill>
              </a:rPr>
              <a:t> radius is H</a:t>
            </a:r>
            <a:r>
              <a:rPr lang="en-US" altLang="en-US" sz="2000" dirty="0">
                <a:solidFill>
                  <a:srgbClr val="000000"/>
                </a:solidFill>
              </a:rPr>
              <a:t>2</a:t>
            </a:r>
            <a:r>
              <a:rPr lang="en-US" altLang="en-US" sz="2000" baseline="0" dirty="0">
                <a:solidFill>
                  <a:srgbClr val="000000"/>
                </a:solidFill>
              </a:rPr>
              <a:t> + He</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Jovian type 2	“</a:t>
            </a:r>
            <a:r>
              <a:rPr lang="en-US" altLang="ja-JP" sz="2000" baseline="0" dirty="0">
                <a:solidFill>
                  <a:srgbClr val="FF0000"/>
                </a:solidFill>
              </a:rPr>
              <a:t>Ice</a:t>
            </a:r>
            <a:r>
              <a:rPr lang="en-US" altLang="ja-JP" sz="2000" baseline="0" dirty="0">
                <a:solidFill>
                  <a:srgbClr val="000000"/>
                </a:solidFill>
              </a:rPr>
              <a:t> Giants”</a:t>
            </a:r>
          </a:p>
          <a:p>
            <a:pPr eaLnBrk="1" hangingPunct="1">
              <a:spcBef>
                <a:spcPct val="0"/>
              </a:spcBef>
              <a:buFontTx/>
              <a:buNone/>
            </a:pPr>
            <a:r>
              <a:rPr lang="en-US" altLang="en-US" sz="2000" baseline="0" dirty="0">
                <a:solidFill>
                  <a:srgbClr val="000000"/>
                </a:solidFill>
              </a:rPr>
              <a:t>			Uranus		atm ~ 15% radius is H</a:t>
            </a:r>
            <a:r>
              <a:rPr lang="en-US" altLang="en-US" sz="2000" dirty="0">
                <a:solidFill>
                  <a:srgbClr val="000000"/>
                </a:solidFill>
              </a:rPr>
              <a:t>2</a:t>
            </a:r>
            <a:r>
              <a:rPr lang="en-US" altLang="en-US" sz="2000" baseline="0" dirty="0">
                <a:solidFill>
                  <a:srgbClr val="000000"/>
                </a:solidFill>
              </a:rPr>
              <a:t> + He + CH</a:t>
            </a:r>
            <a:r>
              <a:rPr lang="en-US" altLang="en-US" sz="2000" dirty="0">
                <a:solidFill>
                  <a:srgbClr val="000000"/>
                </a:solidFill>
              </a:rPr>
              <a:t>4</a:t>
            </a:r>
          </a:p>
          <a:p>
            <a:pPr eaLnBrk="1" hangingPunct="1">
              <a:spcBef>
                <a:spcPct val="0"/>
              </a:spcBef>
              <a:buFontTx/>
              <a:buNone/>
            </a:pPr>
            <a:r>
              <a:rPr lang="en-US" altLang="en-US" sz="2000" baseline="0" dirty="0">
                <a:solidFill>
                  <a:srgbClr val="000000"/>
                </a:solidFill>
              </a:rPr>
              <a:t>			Neptune		atm ~ 15% radius is H</a:t>
            </a:r>
            <a:r>
              <a:rPr lang="en-US" altLang="en-US" sz="2000" dirty="0">
                <a:solidFill>
                  <a:srgbClr val="000000"/>
                </a:solidFill>
              </a:rPr>
              <a:t>2</a:t>
            </a:r>
            <a:r>
              <a:rPr lang="en-US" altLang="en-US" sz="2000" baseline="0" dirty="0">
                <a:solidFill>
                  <a:srgbClr val="000000"/>
                </a:solidFill>
              </a:rPr>
              <a:t> + He + CH</a:t>
            </a:r>
            <a:r>
              <a:rPr lang="en-US" altLang="en-US" sz="2000" dirty="0">
                <a:solidFill>
                  <a:srgbClr val="000000"/>
                </a:solidFill>
              </a:rPr>
              <a:t>4</a:t>
            </a:r>
            <a:endParaRPr lang="en-US" altLang="en-US" sz="2000" baseline="0" dirty="0">
              <a:solidFill>
                <a:srgbClr val="000000"/>
              </a:solidFill>
            </a:endParaRPr>
          </a:p>
        </p:txBody>
      </p:sp>
      <p:pic>
        <p:nvPicPr>
          <p:cNvPr id="97283" name="Picture 4" descr="AACHCVS0">
            <a:extLst>
              <a:ext uri="{FF2B5EF4-FFF2-40B4-BE49-F238E27FC236}">
                <a16:creationId xmlns:a16="http://schemas.microsoft.com/office/drawing/2014/main" id="{CF5D447A-A620-A3A0-F6A1-5139D4BE1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182938"/>
            <a:ext cx="8991600" cy="321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54C8B27-B1A6-AF67-0DD3-071F814452F3}"/>
              </a:ext>
            </a:extLst>
          </p:cNvPr>
          <p:cNvSpPr txBox="1">
            <a:spLocks noChangeArrowheads="1"/>
          </p:cNvSpPr>
          <p:nvPr/>
        </p:nvSpPr>
        <p:spPr bwMode="auto">
          <a:xfrm>
            <a:off x="4495800" y="3556000"/>
            <a:ext cx="7826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baseline="0">
                <a:solidFill>
                  <a:srgbClr val="FFFF00"/>
                </a:solidFill>
              </a:rPr>
              <a:t>Super</a:t>
            </a:r>
          </a:p>
          <a:p>
            <a:pPr algn="ctr" eaLnBrk="1" hangingPunct="1">
              <a:spcBef>
                <a:spcPct val="0"/>
              </a:spcBef>
              <a:buFontTx/>
              <a:buNone/>
            </a:pPr>
            <a:r>
              <a:rPr lang="en-US" altLang="en-US" sz="2000" baseline="0">
                <a:solidFill>
                  <a:srgbClr val="FFFF00"/>
                </a:solidFill>
              </a:rPr>
              <a:t>Soup</a:t>
            </a:r>
          </a:p>
          <a:p>
            <a:pPr algn="ctr" eaLnBrk="1" hangingPunct="1">
              <a:spcBef>
                <a:spcPct val="0"/>
              </a:spcBef>
              <a:buFontTx/>
              <a:buNone/>
            </a:pPr>
            <a:r>
              <a:rPr lang="en-US" altLang="en-US" sz="2000" baseline="0">
                <a:solidFill>
                  <a:srgbClr val="FFFF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3651">
                                            <p:txEl>
                                              <p:pRg st="0" end="0"/>
                                            </p:txEl>
                                          </p:spTgt>
                                        </p:tgtEl>
                                        <p:attrNameLst>
                                          <p:attrName>style.visibility</p:attrName>
                                        </p:attrNameLst>
                                      </p:cBhvr>
                                      <p:to>
                                        <p:strVal val="visible"/>
                                      </p:to>
                                    </p:set>
                                    <p:animEffect transition="in" filter="fade">
                                      <p:cBhvr>
                                        <p:cTn id="7" dur="1000"/>
                                        <p:tgtEl>
                                          <p:spTgt spid="28365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83651">
                                            <p:txEl>
                                              <p:pRg st="1" end="1"/>
                                            </p:txEl>
                                          </p:spTgt>
                                        </p:tgtEl>
                                        <p:attrNameLst>
                                          <p:attrName>style.visibility</p:attrName>
                                        </p:attrNameLst>
                                      </p:cBhvr>
                                      <p:to>
                                        <p:strVal val="visible"/>
                                      </p:to>
                                    </p:set>
                                    <p:animEffect transition="in" filter="fade">
                                      <p:cBhvr>
                                        <p:cTn id="10" dur="1000"/>
                                        <p:tgtEl>
                                          <p:spTgt spid="28365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83651">
                                            <p:txEl>
                                              <p:pRg st="2" end="2"/>
                                            </p:txEl>
                                          </p:spTgt>
                                        </p:tgtEl>
                                        <p:attrNameLst>
                                          <p:attrName>style.visibility</p:attrName>
                                        </p:attrNameLst>
                                      </p:cBhvr>
                                      <p:to>
                                        <p:strVal val="visible"/>
                                      </p:to>
                                    </p:set>
                                    <p:animEffect transition="in" filter="fade">
                                      <p:cBhvr>
                                        <p:cTn id="13" dur="1000"/>
                                        <p:tgtEl>
                                          <p:spTgt spid="283651">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283651">
                                            <p:txEl>
                                              <p:pRg st="4" end="4"/>
                                            </p:txEl>
                                          </p:spTgt>
                                        </p:tgtEl>
                                        <p:attrNameLst>
                                          <p:attrName>style.visibility</p:attrName>
                                        </p:attrNameLst>
                                      </p:cBhvr>
                                      <p:to>
                                        <p:strVal val="visible"/>
                                      </p:to>
                                    </p:set>
                                    <p:animEffect transition="in" filter="fade">
                                      <p:cBhvr>
                                        <p:cTn id="18" dur="1000"/>
                                        <p:tgtEl>
                                          <p:spTgt spid="283651">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83651">
                                            <p:txEl>
                                              <p:pRg st="5" end="5"/>
                                            </p:txEl>
                                          </p:spTgt>
                                        </p:tgtEl>
                                        <p:attrNameLst>
                                          <p:attrName>style.visibility</p:attrName>
                                        </p:attrNameLst>
                                      </p:cBhvr>
                                      <p:to>
                                        <p:strVal val="visible"/>
                                      </p:to>
                                    </p:set>
                                    <p:animEffect transition="in" filter="fade">
                                      <p:cBhvr>
                                        <p:cTn id="21" dur="1000"/>
                                        <p:tgtEl>
                                          <p:spTgt spid="283651">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83651">
                                            <p:txEl>
                                              <p:pRg st="6" end="6"/>
                                            </p:txEl>
                                          </p:spTgt>
                                        </p:tgtEl>
                                        <p:attrNameLst>
                                          <p:attrName>style.visibility</p:attrName>
                                        </p:attrNameLst>
                                      </p:cBhvr>
                                      <p:to>
                                        <p:strVal val="visible"/>
                                      </p:to>
                                    </p:set>
                                    <p:animEffect transition="in" filter="fade">
                                      <p:cBhvr>
                                        <p:cTn id="24" dur="1000"/>
                                        <p:tgtEl>
                                          <p:spTgt spid="283651">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8F0C1F51-03FA-D3FE-7C37-3C181044CB2C}"/>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Jovian Interiors: </a:t>
            </a:r>
            <a:r>
              <a:rPr lang="en-US" altLang="en-US" b="1">
                <a:solidFill>
                  <a:srgbClr val="FF0000"/>
                </a:solidFill>
                <a:ea typeface="ＭＳ Ｐゴシック" panose="020B0600070205080204" pitchFamily="34" charset="-128"/>
              </a:rPr>
              <a:t>H</a:t>
            </a:r>
          </a:p>
        </p:txBody>
      </p:sp>
      <p:sp>
        <p:nvSpPr>
          <p:cNvPr id="285699" name="Text Box 3">
            <a:extLst>
              <a:ext uri="{FF2B5EF4-FFF2-40B4-BE49-F238E27FC236}">
                <a16:creationId xmlns:a16="http://schemas.microsoft.com/office/drawing/2014/main" id="{F528E983-9519-F473-A122-5BB8E276A01D}"/>
              </a:ext>
            </a:extLst>
          </p:cNvPr>
          <p:cNvSpPr txBox="1">
            <a:spLocks noChangeArrowheads="1"/>
          </p:cNvSpPr>
          <p:nvPr/>
        </p:nvSpPr>
        <p:spPr bwMode="auto">
          <a:xfrm>
            <a:off x="533400" y="990600"/>
            <a:ext cx="7845417"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dirty="0">
                <a:solidFill>
                  <a:srgbClr val="000000"/>
                </a:solidFill>
              </a:rPr>
              <a:t>hydrogen behavior</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	temp range:  50-150K at tropopause to 8000-20000K at center</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	pressure range:  0 bar to 20-80 Mbar at center</a:t>
            </a:r>
          </a:p>
          <a:p>
            <a:pPr eaLnBrk="1" hangingPunct="1">
              <a:spcBef>
                <a:spcPct val="0"/>
              </a:spcBef>
              <a:buFontTx/>
              <a:buNone/>
            </a:pPr>
            <a:r>
              <a:rPr lang="en-US" altLang="en-US" sz="2000" baseline="0" dirty="0">
                <a:solidFill>
                  <a:srgbClr val="000000"/>
                </a:solidFill>
              </a:rPr>
              <a:t>		&lt; 1 Mbar	hydrogen is H</a:t>
            </a:r>
            <a:r>
              <a:rPr lang="en-US" altLang="en-US" sz="2000" dirty="0">
                <a:solidFill>
                  <a:srgbClr val="000000"/>
                </a:solidFill>
              </a:rPr>
              <a:t>2</a:t>
            </a:r>
            <a:r>
              <a:rPr lang="en-US" altLang="en-US" sz="2000" baseline="0" dirty="0">
                <a:solidFill>
                  <a:srgbClr val="000000"/>
                </a:solidFill>
              </a:rPr>
              <a:t> solid or liquid</a:t>
            </a:r>
          </a:p>
          <a:p>
            <a:pPr eaLnBrk="1" hangingPunct="1">
              <a:spcBef>
                <a:spcPct val="0"/>
              </a:spcBef>
              <a:buFontTx/>
              <a:buNone/>
            </a:pPr>
            <a:r>
              <a:rPr lang="en-US" altLang="en-US" sz="2000" baseline="0" dirty="0">
                <a:solidFill>
                  <a:srgbClr val="000000"/>
                </a:solidFill>
              </a:rPr>
              <a:t>		&gt; 1 Mbar	hydrogen is mixed molecular/atomic</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in </a:t>
            </a:r>
            <a:r>
              <a:rPr lang="en-US" altLang="en-US" sz="2000" baseline="0" dirty="0" err="1">
                <a:solidFill>
                  <a:srgbClr val="000000"/>
                </a:solidFill>
              </a:rPr>
              <a:t>Jovians</a:t>
            </a:r>
            <a:endParaRPr lang="en-US" altLang="en-US" sz="2000" baseline="0" dirty="0">
              <a:solidFill>
                <a:srgbClr val="000000"/>
              </a:solidFill>
            </a:endParaRP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	fluid particles closely packed … molecules overlap … e</a:t>
            </a:r>
            <a:r>
              <a:rPr lang="en-US" altLang="en-US" sz="2000" baseline="30000" dirty="0">
                <a:solidFill>
                  <a:srgbClr val="000000"/>
                </a:solidFill>
              </a:rPr>
              <a:t>–</a:t>
            </a:r>
            <a:r>
              <a:rPr lang="en-US" altLang="en-US" sz="2000" baseline="0" dirty="0">
                <a:solidFill>
                  <a:srgbClr val="000000"/>
                </a:solidFill>
              </a:rPr>
              <a:t> swap</a:t>
            </a:r>
          </a:p>
          <a:p>
            <a:pPr eaLnBrk="1" hangingPunct="1">
              <a:spcBef>
                <a:spcPct val="0"/>
              </a:spcBef>
              <a:buFontTx/>
              <a:buNone/>
            </a:pPr>
            <a:r>
              <a:rPr lang="en-US" altLang="en-US" sz="2000" baseline="0" dirty="0">
                <a:solidFill>
                  <a:srgbClr val="000000"/>
                </a:solidFill>
              </a:rPr>
              <a:t>		</a:t>
            </a:r>
            <a:r>
              <a:rPr lang="en-US" altLang="en-US" sz="2000" baseline="0" dirty="0">
                <a:solidFill>
                  <a:srgbClr val="FF0000"/>
                </a:solidFill>
              </a:rPr>
              <a:t>“</a:t>
            </a:r>
            <a:r>
              <a:rPr lang="en-US" altLang="ja-JP" sz="2000" baseline="0" dirty="0">
                <a:solidFill>
                  <a:srgbClr val="FF0000"/>
                </a:solidFill>
              </a:rPr>
              <a:t>molecular metallic hydrogen”</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	deeper … H</a:t>
            </a:r>
            <a:r>
              <a:rPr lang="en-US" altLang="en-US" sz="2000" dirty="0">
                <a:solidFill>
                  <a:srgbClr val="000000"/>
                </a:solidFill>
              </a:rPr>
              <a:t>2</a:t>
            </a:r>
            <a:r>
              <a:rPr lang="en-US" altLang="en-US" sz="2000" baseline="0" dirty="0">
                <a:solidFill>
                  <a:srgbClr val="000000"/>
                </a:solidFill>
              </a:rPr>
              <a:t> dissociated … H</a:t>
            </a:r>
            <a:r>
              <a:rPr lang="en-US" altLang="en-US" sz="2000" dirty="0">
                <a:solidFill>
                  <a:srgbClr val="000000"/>
                </a:solidFill>
              </a:rPr>
              <a:t>2</a:t>
            </a:r>
            <a:r>
              <a:rPr lang="en-US" altLang="en-US" sz="2000" baseline="0" dirty="0">
                <a:solidFill>
                  <a:srgbClr val="000000"/>
                </a:solidFill>
              </a:rPr>
              <a:t> </a:t>
            </a:r>
            <a:r>
              <a:rPr lang="en-US" altLang="en-US" sz="2000" baseline="0" dirty="0">
                <a:solidFill>
                  <a:srgbClr val="000000"/>
                </a:solidFill>
                <a:sym typeface="Wingdings" pitchFamily="2" charset="2"/>
              </a:rPr>
              <a:t> 2H occurs ~0.80 R in </a:t>
            </a:r>
            <a:r>
              <a:rPr lang="en-US" altLang="en-US" sz="2000" baseline="0" dirty="0" err="1">
                <a:solidFill>
                  <a:srgbClr val="000000"/>
                </a:solidFill>
                <a:sym typeface="Wingdings" pitchFamily="2" charset="2"/>
              </a:rPr>
              <a:t>Jup</a:t>
            </a: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		</a:t>
            </a:r>
            <a:r>
              <a:rPr lang="en-US" altLang="en-US" sz="2000" baseline="0" dirty="0">
                <a:solidFill>
                  <a:srgbClr val="FF0000"/>
                </a:solidFill>
              </a:rPr>
              <a:t>“</a:t>
            </a:r>
            <a:r>
              <a:rPr lang="en-US" altLang="ja-JP" sz="2000" baseline="0" dirty="0">
                <a:solidFill>
                  <a:srgbClr val="FF0000"/>
                </a:solidFill>
              </a:rPr>
              <a:t>atomic metallic hydrogen”</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	convection + spin leads to magnetic fields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5699">
                                            <p:txEl>
                                              <p:pRg st="0" end="0"/>
                                            </p:txEl>
                                          </p:spTgt>
                                        </p:tgtEl>
                                        <p:attrNameLst>
                                          <p:attrName>style.visibility</p:attrName>
                                        </p:attrNameLst>
                                      </p:cBhvr>
                                      <p:to>
                                        <p:strVal val="visible"/>
                                      </p:to>
                                    </p:set>
                                    <p:animEffect transition="in" filter="fade">
                                      <p:cBhvr>
                                        <p:cTn id="7" dur="1000"/>
                                        <p:tgtEl>
                                          <p:spTgt spid="2856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5699">
                                            <p:txEl>
                                              <p:pRg st="2" end="2"/>
                                            </p:txEl>
                                          </p:spTgt>
                                        </p:tgtEl>
                                        <p:attrNameLst>
                                          <p:attrName>style.visibility</p:attrName>
                                        </p:attrNameLst>
                                      </p:cBhvr>
                                      <p:to>
                                        <p:strVal val="visible"/>
                                      </p:to>
                                    </p:set>
                                    <p:animEffect transition="in" filter="fade">
                                      <p:cBhvr>
                                        <p:cTn id="12" dur="1000"/>
                                        <p:tgtEl>
                                          <p:spTgt spid="28569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5699">
                                            <p:txEl>
                                              <p:pRg st="4" end="4"/>
                                            </p:txEl>
                                          </p:spTgt>
                                        </p:tgtEl>
                                        <p:attrNameLst>
                                          <p:attrName>style.visibility</p:attrName>
                                        </p:attrNameLst>
                                      </p:cBhvr>
                                      <p:to>
                                        <p:strVal val="visible"/>
                                      </p:to>
                                    </p:set>
                                    <p:animEffect transition="in" filter="fade">
                                      <p:cBhvr>
                                        <p:cTn id="17" dur="1000"/>
                                        <p:tgtEl>
                                          <p:spTgt spid="285699">
                                            <p:txEl>
                                              <p:pRg st="4" end="4"/>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85699">
                                            <p:txEl>
                                              <p:pRg st="5" end="5"/>
                                            </p:txEl>
                                          </p:spTgt>
                                        </p:tgtEl>
                                        <p:attrNameLst>
                                          <p:attrName>style.visibility</p:attrName>
                                        </p:attrNameLst>
                                      </p:cBhvr>
                                      <p:to>
                                        <p:strVal val="visible"/>
                                      </p:to>
                                    </p:set>
                                    <p:animEffect transition="in" filter="fade">
                                      <p:cBhvr>
                                        <p:cTn id="20" dur="1000"/>
                                        <p:tgtEl>
                                          <p:spTgt spid="285699">
                                            <p:txEl>
                                              <p:pRg st="5" end="5"/>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85699">
                                            <p:txEl>
                                              <p:pRg st="6" end="6"/>
                                            </p:txEl>
                                          </p:spTgt>
                                        </p:tgtEl>
                                        <p:attrNameLst>
                                          <p:attrName>style.visibility</p:attrName>
                                        </p:attrNameLst>
                                      </p:cBhvr>
                                      <p:to>
                                        <p:strVal val="visible"/>
                                      </p:to>
                                    </p:set>
                                    <p:animEffect transition="in" filter="fade">
                                      <p:cBhvr>
                                        <p:cTn id="23" dur="1000"/>
                                        <p:tgtEl>
                                          <p:spTgt spid="285699">
                                            <p:txEl>
                                              <p:pRg st="6" end="6"/>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85699">
                                            <p:txEl>
                                              <p:pRg st="8" end="8"/>
                                            </p:txEl>
                                          </p:spTgt>
                                        </p:tgtEl>
                                        <p:attrNameLst>
                                          <p:attrName>style.visibility</p:attrName>
                                        </p:attrNameLst>
                                      </p:cBhvr>
                                      <p:to>
                                        <p:strVal val="visible"/>
                                      </p:to>
                                    </p:set>
                                    <p:animEffect transition="in" filter="fade">
                                      <p:cBhvr>
                                        <p:cTn id="28" dur="1000"/>
                                        <p:tgtEl>
                                          <p:spTgt spid="285699">
                                            <p:txEl>
                                              <p:pRg st="8" end="8"/>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85699">
                                            <p:txEl>
                                              <p:pRg st="10" end="10"/>
                                            </p:txEl>
                                          </p:spTgt>
                                        </p:tgtEl>
                                        <p:attrNameLst>
                                          <p:attrName>style.visibility</p:attrName>
                                        </p:attrNameLst>
                                      </p:cBhvr>
                                      <p:to>
                                        <p:strVal val="visible"/>
                                      </p:to>
                                    </p:set>
                                    <p:animEffect transition="in" filter="fade">
                                      <p:cBhvr>
                                        <p:cTn id="33" dur="1000"/>
                                        <p:tgtEl>
                                          <p:spTgt spid="285699">
                                            <p:txEl>
                                              <p:pRg st="10" end="1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5699">
                                            <p:txEl>
                                              <p:pRg st="11" end="11"/>
                                            </p:txEl>
                                          </p:spTgt>
                                        </p:tgtEl>
                                        <p:attrNameLst>
                                          <p:attrName>style.visibility</p:attrName>
                                        </p:attrNameLst>
                                      </p:cBhvr>
                                      <p:to>
                                        <p:strVal val="visible"/>
                                      </p:to>
                                    </p:set>
                                    <p:animEffect transition="in" filter="fade">
                                      <p:cBhvr>
                                        <p:cTn id="36" dur="1000"/>
                                        <p:tgtEl>
                                          <p:spTgt spid="285699">
                                            <p:txEl>
                                              <p:pRg st="11" end="11"/>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5699">
                                            <p:txEl>
                                              <p:pRg st="13" end="13"/>
                                            </p:txEl>
                                          </p:spTgt>
                                        </p:tgtEl>
                                        <p:attrNameLst>
                                          <p:attrName>style.visibility</p:attrName>
                                        </p:attrNameLst>
                                      </p:cBhvr>
                                      <p:to>
                                        <p:strVal val="visible"/>
                                      </p:to>
                                    </p:set>
                                    <p:animEffect transition="in" filter="fade">
                                      <p:cBhvr>
                                        <p:cTn id="41" dur="1000"/>
                                        <p:tgtEl>
                                          <p:spTgt spid="285699">
                                            <p:txEl>
                                              <p:pRg st="13" end="13"/>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5699">
                                            <p:txEl>
                                              <p:pRg st="14" end="14"/>
                                            </p:txEl>
                                          </p:spTgt>
                                        </p:tgtEl>
                                        <p:attrNameLst>
                                          <p:attrName>style.visibility</p:attrName>
                                        </p:attrNameLst>
                                      </p:cBhvr>
                                      <p:to>
                                        <p:strVal val="visible"/>
                                      </p:to>
                                    </p:set>
                                    <p:animEffect transition="in" filter="fade">
                                      <p:cBhvr>
                                        <p:cTn id="44" dur="1000"/>
                                        <p:tgtEl>
                                          <p:spTgt spid="285699">
                                            <p:txEl>
                                              <p:pRg st="14" end="14"/>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85699">
                                            <p:txEl>
                                              <p:pRg st="16" end="16"/>
                                            </p:txEl>
                                          </p:spTgt>
                                        </p:tgtEl>
                                        <p:attrNameLst>
                                          <p:attrName>style.visibility</p:attrName>
                                        </p:attrNameLst>
                                      </p:cBhvr>
                                      <p:to>
                                        <p:strVal val="visible"/>
                                      </p:to>
                                    </p:set>
                                    <p:animEffect transition="in" filter="fade">
                                      <p:cBhvr>
                                        <p:cTn id="49" dur="1000"/>
                                        <p:tgtEl>
                                          <p:spTgt spid="285699">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99"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6DDDCA79-C0EF-2099-17E6-AB20B457F6A9}"/>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Jovian Interiors: </a:t>
            </a:r>
            <a:r>
              <a:rPr lang="en-US" altLang="en-US" b="1">
                <a:solidFill>
                  <a:srgbClr val="FF0000"/>
                </a:solidFill>
                <a:ea typeface="ＭＳ Ｐゴシック" panose="020B0600070205080204" pitchFamily="34" charset="-128"/>
              </a:rPr>
              <a:t>He and H</a:t>
            </a:r>
            <a:r>
              <a:rPr lang="en-US" altLang="en-US" b="1" baseline="-25000">
                <a:solidFill>
                  <a:srgbClr val="FF0000"/>
                </a:solidFill>
                <a:ea typeface="ＭＳ Ｐゴシック" panose="020B0600070205080204" pitchFamily="34" charset="-128"/>
              </a:rPr>
              <a:t>2</a:t>
            </a:r>
            <a:r>
              <a:rPr lang="en-US" altLang="en-US" b="1">
                <a:solidFill>
                  <a:srgbClr val="FF0000"/>
                </a:solidFill>
                <a:ea typeface="ＭＳ Ｐゴシック" panose="020B0600070205080204" pitchFamily="34" charset="-128"/>
              </a:rPr>
              <a:t>O</a:t>
            </a:r>
          </a:p>
        </p:txBody>
      </p:sp>
      <p:sp>
        <p:nvSpPr>
          <p:cNvPr id="292867" name="Text Box 3">
            <a:extLst>
              <a:ext uri="{FF2B5EF4-FFF2-40B4-BE49-F238E27FC236}">
                <a16:creationId xmlns:a16="http://schemas.microsoft.com/office/drawing/2014/main" id="{9E4BA7F8-9B7D-3B07-2D11-586B72A09897}"/>
              </a:ext>
            </a:extLst>
          </p:cNvPr>
          <p:cNvSpPr txBox="1">
            <a:spLocks noChangeArrowheads="1"/>
          </p:cNvSpPr>
          <p:nvPr/>
        </p:nvSpPr>
        <p:spPr bwMode="auto">
          <a:xfrm>
            <a:off x="838200" y="1279525"/>
            <a:ext cx="726122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dirty="0">
                <a:solidFill>
                  <a:srgbClr val="000000"/>
                </a:solidFill>
              </a:rPr>
              <a:t>helium behavior</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	temp and pressure never high enough to go to metallic form</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	</a:t>
            </a:r>
            <a:r>
              <a:rPr lang="en-US" altLang="en-US" sz="2000" baseline="0" dirty="0">
                <a:solidFill>
                  <a:srgbClr val="FF0000"/>
                </a:solidFill>
              </a:rPr>
              <a:t>He not fully mixed in Jupiter and Saturn</a:t>
            </a:r>
          </a:p>
          <a:p>
            <a:pPr eaLnBrk="1" hangingPunct="1">
              <a:spcBef>
                <a:spcPct val="0"/>
              </a:spcBef>
              <a:buFontTx/>
              <a:buNone/>
            </a:pPr>
            <a:r>
              <a:rPr lang="en-US" altLang="en-US" sz="2000" baseline="0" dirty="0">
                <a:solidFill>
                  <a:srgbClr val="000000"/>
                </a:solidFill>
              </a:rPr>
              <a:t>		Saturn has lower temp/pressure than Jupiter, </a:t>
            </a:r>
          </a:p>
          <a:p>
            <a:pPr eaLnBrk="1" hangingPunct="1">
              <a:spcBef>
                <a:spcPct val="0"/>
              </a:spcBef>
              <a:buFontTx/>
              <a:buNone/>
            </a:pPr>
            <a:r>
              <a:rPr lang="en-US" altLang="en-US" sz="2000" baseline="0" dirty="0">
                <a:solidFill>
                  <a:srgbClr val="000000"/>
                </a:solidFill>
              </a:rPr>
              <a:t>			so less mixed</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water behavior</a:t>
            </a:r>
          </a:p>
          <a:p>
            <a:pPr eaLnBrk="1" hangingPunct="1">
              <a:spcBef>
                <a:spcPct val="0"/>
              </a:spcBef>
              <a:buFontTx/>
              <a:buNone/>
            </a:pPr>
            <a:endParaRPr lang="en-US" altLang="en-US" sz="2000" baseline="0" dirty="0">
              <a:solidFill>
                <a:srgbClr val="000000"/>
              </a:solidFill>
              <a:sym typeface="Wingdings" pitchFamily="2" charset="2"/>
            </a:endParaRPr>
          </a:p>
          <a:p>
            <a:pPr eaLnBrk="1" hangingPunct="1">
              <a:spcBef>
                <a:spcPct val="0"/>
              </a:spcBef>
              <a:buFontTx/>
              <a:buNone/>
            </a:pPr>
            <a:r>
              <a:rPr lang="en-US" altLang="en-US" sz="2000" baseline="0" dirty="0">
                <a:solidFill>
                  <a:srgbClr val="000000"/>
                </a:solidFill>
                <a:sym typeface="Wingdings" pitchFamily="2" charset="2"/>
              </a:rPr>
              <a:t>	</a:t>
            </a:r>
            <a:r>
              <a:rPr lang="en-US" altLang="en-US" sz="2000" baseline="0" dirty="0">
                <a:solidFill>
                  <a:srgbClr val="FF0000"/>
                </a:solidFill>
                <a:sym typeface="Wingdings" pitchFamily="2" charset="2"/>
              </a:rPr>
              <a:t>17 different crystalline forms (P,T) conditions</a:t>
            </a:r>
          </a:p>
          <a:p>
            <a:pPr eaLnBrk="1" hangingPunct="1">
              <a:spcBef>
                <a:spcPct val="0"/>
              </a:spcBef>
              <a:buFontTx/>
              <a:buNone/>
            </a:pPr>
            <a:endParaRPr lang="en-US" altLang="en-US" sz="2000" baseline="0" dirty="0">
              <a:solidFill>
                <a:srgbClr val="FF0000"/>
              </a:solidFill>
              <a:sym typeface="Wingdings" pitchFamily="2" charset="2"/>
            </a:endParaRPr>
          </a:p>
          <a:p>
            <a:pPr eaLnBrk="1" hangingPunct="1">
              <a:spcBef>
                <a:spcPct val="0"/>
              </a:spcBef>
              <a:buFontTx/>
              <a:buNone/>
            </a:pPr>
            <a:r>
              <a:rPr lang="en-US" altLang="en-US" sz="2000" baseline="0" dirty="0">
                <a:solidFill>
                  <a:srgbClr val="000000"/>
                </a:solidFill>
                <a:sym typeface="Wingdings" pitchFamily="2" charset="2"/>
              </a:rPr>
              <a:t>	mixtures with trace molecules … conductive fluid</a:t>
            </a:r>
          </a:p>
          <a:p>
            <a:pPr eaLnBrk="1" hangingPunct="1">
              <a:spcBef>
                <a:spcPct val="0"/>
              </a:spcBef>
              <a:buFontTx/>
              <a:buNone/>
            </a:pPr>
            <a:r>
              <a:rPr lang="en-US" altLang="en-US" sz="2000" baseline="0" dirty="0">
                <a:solidFill>
                  <a:srgbClr val="000000"/>
                </a:solidFill>
                <a:sym typeface="Wingdings" pitchFamily="2" charset="2"/>
              </a:rPr>
              <a:t>		explains magnetic fields of Neptune and Uranus</a:t>
            </a:r>
          </a:p>
          <a:p>
            <a:pPr eaLnBrk="1" hangingPunct="1">
              <a:spcBef>
                <a:spcPct val="0"/>
              </a:spcBef>
              <a:buFontTx/>
              <a:buNone/>
            </a:pPr>
            <a:endParaRPr lang="en-US" altLang="en-US" sz="2000" baseline="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2867">
                                            <p:txEl>
                                              <p:pRg st="0" end="0"/>
                                            </p:txEl>
                                          </p:spTgt>
                                        </p:tgtEl>
                                        <p:attrNameLst>
                                          <p:attrName>style.visibility</p:attrName>
                                        </p:attrNameLst>
                                      </p:cBhvr>
                                      <p:to>
                                        <p:strVal val="visible"/>
                                      </p:to>
                                    </p:set>
                                    <p:animEffect transition="in" filter="fade">
                                      <p:cBhvr>
                                        <p:cTn id="7" dur="1000"/>
                                        <p:tgtEl>
                                          <p:spTgt spid="2928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2867">
                                            <p:txEl>
                                              <p:pRg st="2" end="2"/>
                                            </p:txEl>
                                          </p:spTgt>
                                        </p:tgtEl>
                                        <p:attrNameLst>
                                          <p:attrName>style.visibility</p:attrName>
                                        </p:attrNameLst>
                                      </p:cBhvr>
                                      <p:to>
                                        <p:strVal val="visible"/>
                                      </p:to>
                                    </p:set>
                                    <p:animEffect transition="in" filter="fade">
                                      <p:cBhvr>
                                        <p:cTn id="12" dur="1000"/>
                                        <p:tgtEl>
                                          <p:spTgt spid="29286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2867">
                                            <p:txEl>
                                              <p:pRg st="4" end="4"/>
                                            </p:txEl>
                                          </p:spTgt>
                                        </p:tgtEl>
                                        <p:attrNameLst>
                                          <p:attrName>style.visibility</p:attrName>
                                        </p:attrNameLst>
                                      </p:cBhvr>
                                      <p:to>
                                        <p:strVal val="visible"/>
                                      </p:to>
                                    </p:set>
                                    <p:animEffect transition="in" filter="fade">
                                      <p:cBhvr>
                                        <p:cTn id="17" dur="1000"/>
                                        <p:tgtEl>
                                          <p:spTgt spid="29286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2867">
                                            <p:txEl>
                                              <p:pRg st="5" end="5"/>
                                            </p:txEl>
                                          </p:spTgt>
                                        </p:tgtEl>
                                        <p:attrNameLst>
                                          <p:attrName>style.visibility</p:attrName>
                                        </p:attrNameLst>
                                      </p:cBhvr>
                                      <p:to>
                                        <p:strVal val="visible"/>
                                      </p:to>
                                    </p:set>
                                    <p:animEffect transition="in" filter="fade">
                                      <p:cBhvr>
                                        <p:cTn id="22" dur="1000"/>
                                        <p:tgtEl>
                                          <p:spTgt spid="292867">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2867">
                                            <p:txEl>
                                              <p:pRg st="6" end="6"/>
                                            </p:txEl>
                                          </p:spTgt>
                                        </p:tgtEl>
                                        <p:attrNameLst>
                                          <p:attrName>style.visibility</p:attrName>
                                        </p:attrNameLst>
                                      </p:cBhvr>
                                      <p:to>
                                        <p:strVal val="visible"/>
                                      </p:to>
                                    </p:set>
                                    <p:animEffect transition="in" filter="fade">
                                      <p:cBhvr>
                                        <p:cTn id="27" dur="1000"/>
                                        <p:tgtEl>
                                          <p:spTgt spid="292867">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2867">
                                            <p:txEl>
                                              <p:pRg st="8" end="8"/>
                                            </p:txEl>
                                          </p:spTgt>
                                        </p:tgtEl>
                                        <p:attrNameLst>
                                          <p:attrName>style.visibility</p:attrName>
                                        </p:attrNameLst>
                                      </p:cBhvr>
                                      <p:to>
                                        <p:strVal val="visible"/>
                                      </p:to>
                                    </p:set>
                                    <p:animEffect transition="in" filter="fade">
                                      <p:cBhvr>
                                        <p:cTn id="32" dur="1000"/>
                                        <p:tgtEl>
                                          <p:spTgt spid="292867">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2867">
                                            <p:txEl>
                                              <p:pRg st="10" end="10"/>
                                            </p:txEl>
                                          </p:spTgt>
                                        </p:tgtEl>
                                        <p:attrNameLst>
                                          <p:attrName>style.visibility</p:attrName>
                                        </p:attrNameLst>
                                      </p:cBhvr>
                                      <p:to>
                                        <p:strVal val="visible"/>
                                      </p:to>
                                    </p:set>
                                    <p:animEffect transition="in" filter="fade">
                                      <p:cBhvr>
                                        <p:cTn id="37" dur="1000"/>
                                        <p:tgtEl>
                                          <p:spTgt spid="292867">
                                            <p:txEl>
                                              <p:pRg st="10" end="1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2867">
                                            <p:txEl>
                                              <p:pRg st="12" end="12"/>
                                            </p:txEl>
                                          </p:spTgt>
                                        </p:tgtEl>
                                        <p:attrNameLst>
                                          <p:attrName>style.visibility</p:attrName>
                                        </p:attrNameLst>
                                      </p:cBhvr>
                                      <p:to>
                                        <p:strVal val="visible"/>
                                      </p:to>
                                    </p:set>
                                    <p:animEffect transition="in" filter="fade">
                                      <p:cBhvr>
                                        <p:cTn id="42" dur="1000"/>
                                        <p:tgtEl>
                                          <p:spTgt spid="292867">
                                            <p:txEl>
                                              <p:pRg st="12" end="12"/>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2867">
                                            <p:txEl>
                                              <p:pRg st="13" end="13"/>
                                            </p:txEl>
                                          </p:spTgt>
                                        </p:tgtEl>
                                        <p:attrNameLst>
                                          <p:attrName>style.visibility</p:attrName>
                                        </p:attrNameLst>
                                      </p:cBhvr>
                                      <p:to>
                                        <p:strVal val="visible"/>
                                      </p:to>
                                    </p:set>
                                    <p:animEffect transition="in" filter="fade">
                                      <p:cBhvr>
                                        <p:cTn id="47" dur="1000"/>
                                        <p:tgtEl>
                                          <p:spTgt spid="29286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7"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B603D567-7915-6188-CB7A-550BC02A237D}"/>
              </a:ext>
            </a:extLst>
          </p:cNvPr>
          <p:cNvSpPr>
            <a:spLocks noGrp="1" noChangeArrowheads="1"/>
          </p:cNvSpPr>
          <p:nvPr>
            <p:ph type="title"/>
          </p:nvPr>
        </p:nvSpPr>
        <p:spPr>
          <a:xfrm>
            <a:off x="685800" y="0"/>
            <a:ext cx="7772400" cy="838200"/>
          </a:xfrm>
        </p:spPr>
        <p:txBody>
          <a:bodyPr/>
          <a:lstStyle/>
          <a:p>
            <a:pPr eaLnBrk="1" hangingPunct="1"/>
            <a:r>
              <a:rPr lang="en-US" altLang="en-US" b="1">
                <a:solidFill>
                  <a:schemeClr val="bg1"/>
                </a:solidFill>
                <a:ea typeface="ＭＳ Ｐゴシック" panose="020B0600070205080204" pitchFamily="34" charset="-128"/>
              </a:rPr>
              <a:t>Jupiter + Saturn Interiors</a:t>
            </a:r>
          </a:p>
        </p:txBody>
      </p:sp>
      <p:pic>
        <p:nvPicPr>
          <p:cNvPr id="103427" name="Picture 6">
            <a:hlinkClick r:id="rId3"/>
            <a:extLst>
              <a:ext uri="{FF2B5EF4-FFF2-40B4-BE49-F238E27FC236}">
                <a16:creationId xmlns:a16="http://schemas.microsoft.com/office/drawing/2014/main" id="{7BBC5B4E-A640-50D8-3747-6AFACCD61D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19200"/>
            <a:ext cx="668020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A5DCC00-B728-E568-1BC5-431DF7625962}"/>
              </a:ext>
            </a:extLst>
          </p:cNvPr>
          <p:cNvSpPr txBox="1">
            <a:spLocks noChangeArrowheads="1"/>
          </p:cNvSpPr>
          <p:nvPr/>
        </p:nvSpPr>
        <p:spPr bwMode="auto">
          <a:xfrm>
            <a:off x="7162800" y="2139950"/>
            <a:ext cx="19050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2000" i="1" baseline="0">
                <a:solidFill>
                  <a:srgbClr val="FFFF00"/>
                </a:solidFill>
              </a:rPr>
              <a:t>gravitational</a:t>
            </a:r>
          </a:p>
          <a:p>
            <a:pPr algn="ctr">
              <a:spcBef>
                <a:spcPct val="0"/>
              </a:spcBef>
              <a:buFontTx/>
              <a:buNone/>
            </a:pPr>
            <a:r>
              <a:rPr lang="en-US" altLang="en-US" sz="2000" i="1" baseline="0">
                <a:solidFill>
                  <a:srgbClr val="FFFF00"/>
                </a:solidFill>
              </a:rPr>
              <a:t>instability</a:t>
            </a:r>
          </a:p>
          <a:p>
            <a:pPr algn="ctr">
              <a:spcBef>
                <a:spcPct val="0"/>
              </a:spcBef>
              <a:buFontTx/>
              <a:buNone/>
            </a:pPr>
            <a:endParaRPr lang="en-US" altLang="en-US" sz="2000" i="1" baseline="0">
              <a:solidFill>
                <a:srgbClr val="FFFF00"/>
              </a:solidFill>
            </a:endParaRPr>
          </a:p>
          <a:p>
            <a:pPr algn="ctr">
              <a:spcBef>
                <a:spcPct val="0"/>
              </a:spcBef>
              <a:buFontTx/>
              <a:buNone/>
            </a:pPr>
            <a:endParaRPr lang="en-US" altLang="en-US" sz="2000" i="1" baseline="0">
              <a:solidFill>
                <a:srgbClr val="FFFF00"/>
              </a:solidFill>
            </a:endParaRPr>
          </a:p>
          <a:p>
            <a:pPr algn="ctr">
              <a:spcBef>
                <a:spcPct val="0"/>
              </a:spcBef>
              <a:buFontTx/>
              <a:buNone/>
            </a:pPr>
            <a:endParaRPr lang="en-US" altLang="en-US" sz="2000" i="1" baseline="0">
              <a:solidFill>
                <a:srgbClr val="FFFF00"/>
              </a:solidFill>
            </a:endParaRPr>
          </a:p>
          <a:p>
            <a:pPr algn="ctr">
              <a:spcBef>
                <a:spcPct val="0"/>
              </a:spcBef>
              <a:buFontTx/>
              <a:buNone/>
            </a:pPr>
            <a:endParaRPr lang="en-US" altLang="en-US" sz="2000" i="1" baseline="0">
              <a:solidFill>
                <a:srgbClr val="FFFF00"/>
              </a:solidFill>
            </a:endParaRPr>
          </a:p>
          <a:p>
            <a:pPr algn="ctr">
              <a:spcBef>
                <a:spcPct val="0"/>
              </a:spcBef>
              <a:buFontTx/>
              <a:buNone/>
            </a:pPr>
            <a:endParaRPr lang="en-US" altLang="en-US" sz="2000" i="1" baseline="0">
              <a:solidFill>
                <a:srgbClr val="FFFF00"/>
              </a:solidFill>
            </a:endParaRPr>
          </a:p>
          <a:p>
            <a:pPr algn="ctr">
              <a:spcBef>
                <a:spcPct val="0"/>
              </a:spcBef>
              <a:buFontTx/>
              <a:buNone/>
            </a:pPr>
            <a:endParaRPr lang="en-US" altLang="en-US" sz="2000" i="1" baseline="0">
              <a:solidFill>
                <a:srgbClr val="FFFF00"/>
              </a:solidFill>
            </a:endParaRPr>
          </a:p>
          <a:p>
            <a:pPr algn="ctr">
              <a:spcBef>
                <a:spcPct val="0"/>
              </a:spcBef>
              <a:buFontTx/>
              <a:buNone/>
            </a:pPr>
            <a:r>
              <a:rPr lang="en-US" altLang="en-US" sz="2000" i="1" baseline="0">
                <a:solidFill>
                  <a:srgbClr val="FFFF00"/>
                </a:solidFill>
              </a:rPr>
              <a:t>core</a:t>
            </a:r>
          </a:p>
          <a:p>
            <a:pPr algn="ctr">
              <a:spcBef>
                <a:spcPct val="0"/>
              </a:spcBef>
              <a:buFontTx/>
              <a:buNone/>
            </a:pPr>
            <a:r>
              <a:rPr lang="en-US" altLang="en-US" sz="2000" i="1" baseline="0">
                <a:solidFill>
                  <a:srgbClr val="FFFF00"/>
                </a:solidFill>
              </a:rPr>
              <a:t>accretion</a:t>
            </a:r>
            <a:endParaRPr lang="en-US" altLang="en-US" sz="2000" baseline="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E49C7C50-9E0F-F86F-5D45-A22F6BC0F28F}"/>
              </a:ext>
            </a:extLst>
          </p:cNvPr>
          <p:cNvSpPr>
            <a:spLocks noGrp="1" noChangeArrowheads="1"/>
          </p:cNvSpPr>
          <p:nvPr>
            <p:ph type="title"/>
          </p:nvPr>
        </p:nvSpPr>
        <p:spPr>
          <a:xfrm>
            <a:off x="685800" y="0"/>
            <a:ext cx="7772400" cy="838200"/>
          </a:xfrm>
        </p:spPr>
        <p:txBody>
          <a:bodyPr/>
          <a:lstStyle/>
          <a:p>
            <a:pPr eaLnBrk="1" hangingPunct="1"/>
            <a:r>
              <a:rPr lang="en-US" altLang="en-US" b="1">
                <a:solidFill>
                  <a:schemeClr val="bg1"/>
                </a:solidFill>
                <a:ea typeface="ＭＳ Ｐゴシック" panose="020B0600070205080204" pitchFamily="34" charset="-128"/>
              </a:rPr>
              <a:t>Jupiter Interior</a:t>
            </a:r>
          </a:p>
        </p:txBody>
      </p:sp>
      <p:pic>
        <p:nvPicPr>
          <p:cNvPr id="105475" name="Picture 5" descr="jupiter">
            <a:extLst>
              <a:ext uri="{FF2B5EF4-FFF2-40B4-BE49-F238E27FC236}">
                <a16:creationId xmlns:a16="http://schemas.microsoft.com/office/drawing/2014/main" id="{C3BAE4C0-21C9-5BC4-9041-F38DAAD35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914400"/>
            <a:ext cx="60261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743CB5C-C291-5D1E-FA6B-5133E5AC7556}"/>
              </a:ext>
            </a:extLst>
          </p:cNvPr>
          <p:cNvSpPr txBox="1">
            <a:spLocks noChangeArrowheads="1"/>
          </p:cNvSpPr>
          <p:nvPr/>
        </p:nvSpPr>
        <p:spPr bwMode="auto">
          <a:xfrm>
            <a:off x="152400" y="1035050"/>
            <a:ext cx="24384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2000" i="1" baseline="0">
                <a:solidFill>
                  <a:srgbClr val="FFFF00"/>
                </a:solidFill>
              </a:rPr>
              <a:t>Galileo probe</a:t>
            </a:r>
          </a:p>
          <a:p>
            <a:pPr algn="ctr">
              <a:spcBef>
                <a:spcPct val="0"/>
              </a:spcBef>
              <a:buFontTx/>
              <a:buNone/>
            </a:pPr>
            <a:endParaRPr lang="en-US" altLang="en-US" sz="2000" baseline="0">
              <a:solidFill>
                <a:srgbClr val="FFFF00"/>
              </a:solidFill>
            </a:endParaRPr>
          </a:p>
          <a:p>
            <a:pPr algn="ctr">
              <a:spcBef>
                <a:spcPct val="0"/>
              </a:spcBef>
              <a:buFontTx/>
              <a:buNone/>
            </a:pPr>
            <a:endParaRPr lang="en-US" altLang="en-US" sz="2000" baseline="0">
              <a:solidFill>
                <a:srgbClr val="FFFF00"/>
              </a:solidFill>
            </a:endParaRPr>
          </a:p>
          <a:p>
            <a:pPr algn="ctr">
              <a:spcBef>
                <a:spcPct val="0"/>
              </a:spcBef>
              <a:buFontTx/>
              <a:buNone/>
            </a:pPr>
            <a:r>
              <a:rPr lang="en-US" altLang="en-US" sz="2000" baseline="0">
                <a:solidFill>
                  <a:srgbClr val="FFFF00"/>
                </a:solidFill>
              </a:rPr>
              <a:t>lasted 57 minutes</a:t>
            </a:r>
          </a:p>
          <a:p>
            <a:pPr algn="ctr">
              <a:spcBef>
                <a:spcPct val="0"/>
              </a:spcBef>
              <a:buFontTx/>
              <a:buNone/>
            </a:pPr>
            <a:r>
              <a:rPr lang="en-US" altLang="en-US" sz="2000" baseline="0">
                <a:solidFill>
                  <a:srgbClr val="FFFF00"/>
                </a:solidFill>
              </a:rPr>
              <a:t>156 km deep</a:t>
            </a:r>
          </a:p>
          <a:p>
            <a:pPr algn="ctr">
              <a:spcBef>
                <a:spcPct val="0"/>
              </a:spcBef>
              <a:buFontTx/>
              <a:buNone/>
            </a:pPr>
            <a:r>
              <a:rPr lang="en-US" altLang="en-US" sz="2000" baseline="0">
                <a:solidFill>
                  <a:srgbClr val="FFFF00"/>
                </a:solidFill>
              </a:rPr>
              <a:t>reached P = 24 bars </a:t>
            </a:r>
          </a:p>
          <a:p>
            <a:pPr algn="ctr">
              <a:spcBef>
                <a:spcPct val="0"/>
              </a:spcBef>
              <a:buFontTx/>
              <a:buNone/>
            </a:pPr>
            <a:endParaRPr lang="en-US" altLang="en-US" sz="2000" baseline="0">
              <a:solidFill>
                <a:srgbClr val="FFFF00"/>
              </a:solidFill>
            </a:endParaRPr>
          </a:p>
          <a:p>
            <a:pPr algn="ctr">
              <a:spcBef>
                <a:spcPct val="0"/>
              </a:spcBef>
              <a:buFontTx/>
              <a:buNone/>
            </a:pPr>
            <a:endParaRPr lang="en-US" altLang="en-US" sz="2000" baseline="0">
              <a:solidFill>
                <a:srgbClr val="FFFF00"/>
              </a:solidFill>
            </a:endParaRPr>
          </a:p>
          <a:p>
            <a:pPr algn="ctr">
              <a:spcBef>
                <a:spcPct val="0"/>
              </a:spcBef>
              <a:buFontTx/>
              <a:buNone/>
            </a:pPr>
            <a:r>
              <a:rPr lang="en-US" altLang="en-US" sz="2000" baseline="0">
                <a:solidFill>
                  <a:srgbClr val="FFFF00"/>
                </a:solidFill>
              </a:rPr>
              <a:t>higher T</a:t>
            </a:r>
          </a:p>
          <a:p>
            <a:pPr algn="ctr">
              <a:spcBef>
                <a:spcPct val="0"/>
              </a:spcBef>
              <a:buFontTx/>
              <a:buNone/>
            </a:pPr>
            <a:r>
              <a:rPr lang="en-US" altLang="en-US" sz="2000" baseline="0">
                <a:solidFill>
                  <a:srgbClr val="FFFF00"/>
                </a:solidFill>
              </a:rPr>
              <a:t>higher density</a:t>
            </a:r>
          </a:p>
          <a:p>
            <a:pPr algn="ctr">
              <a:spcBef>
                <a:spcPct val="0"/>
              </a:spcBef>
              <a:buFontTx/>
              <a:buNone/>
            </a:pPr>
            <a:r>
              <a:rPr lang="en-US" altLang="en-US" sz="2000" baseline="0">
                <a:solidFill>
                  <a:srgbClr val="FFFF00"/>
                </a:solidFill>
              </a:rPr>
              <a:t>less H</a:t>
            </a:r>
            <a:r>
              <a:rPr lang="en-US" altLang="en-US" sz="2000">
                <a:solidFill>
                  <a:srgbClr val="FFFF00"/>
                </a:solidFill>
              </a:rPr>
              <a:t>2</a:t>
            </a:r>
            <a:r>
              <a:rPr lang="en-US" altLang="en-US" sz="2000" baseline="0">
                <a:solidFill>
                  <a:srgbClr val="FFFF00"/>
                </a:solidFill>
              </a:rPr>
              <a:t>O</a:t>
            </a:r>
          </a:p>
          <a:p>
            <a:pPr algn="ctr">
              <a:spcBef>
                <a:spcPct val="0"/>
              </a:spcBef>
              <a:buFontTx/>
              <a:buNone/>
            </a:pPr>
            <a:r>
              <a:rPr lang="en-US" altLang="en-US" sz="2000" baseline="0">
                <a:solidFill>
                  <a:srgbClr val="FFFF00"/>
                </a:solidFill>
              </a:rPr>
              <a:t>less He</a:t>
            </a:r>
          </a:p>
          <a:p>
            <a:pPr algn="ctr">
              <a:spcBef>
                <a:spcPct val="0"/>
              </a:spcBef>
              <a:buFontTx/>
              <a:buNone/>
            </a:pPr>
            <a:r>
              <a:rPr lang="en-US" altLang="en-US" sz="2000" baseline="0">
                <a:solidFill>
                  <a:srgbClr val="FFFF00"/>
                </a:solidFill>
              </a:rPr>
              <a:t>1 cloud deck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68B8162E-C7AF-7B94-E19B-F57C2FEC1E12}"/>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Juno Discoveries at Jupiter</a:t>
            </a:r>
          </a:p>
        </p:txBody>
      </p:sp>
      <p:sp>
        <p:nvSpPr>
          <p:cNvPr id="3" name="TextBox 2">
            <a:extLst>
              <a:ext uri="{FF2B5EF4-FFF2-40B4-BE49-F238E27FC236}">
                <a16:creationId xmlns:a16="http://schemas.microsoft.com/office/drawing/2014/main" id="{BA8B2886-A500-C48D-18F9-02B91D34D835}"/>
              </a:ext>
            </a:extLst>
          </p:cNvPr>
          <p:cNvSpPr txBox="1">
            <a:spLocks noChangeArrowheads="1"/>
          </p:cNvSpPr>
          <p:nvPr/>
        </p:nvSpPr>
        <p:spPr bwMode="auto">
          <a:xfrm>
            <a:off x="304800" y="1295400"/>
            <a:ext cx="8241552"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dirty="0">
                <a:solidFill>
                  <a:srgbClr val="000000"/>
                </a:solidFill>
              </a:rPr>
              <a:t>1.  clusters of </a:t>
            </a:r>
            <a:r>
              <a:rPr lang="en-US" altLang="en-US" sz="2000" baseline="0" dirty="0">
                <a:solidFill>
                  <a:srgbClr val="FF0000"/>
                </a:solidFill>
              </a:rPr>
              <a:t>polar cyclones</a:t>
            </a:r>
          </a:p>
          <a:p>
            <a:pPr eaLnBrk="1" hangingPunct="1">
              <a:spcBef>
                <a:spcPct val="0"/>
              </a:spcBef>
              <a:buFontTx/>
              <a:buNone/>
            </a:pPr>
            <a:r>
              <a:rPr lang="en-US" altLang="en-US" sz="2000" baseline="0" dirty="0">
                <a:solidFill>
                  <a:srgbClr val="000000"/>
                </a:solidFill>
              </a:rPr>
              <a:t>          9 in north, 6 in south … don’t merge</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2.  </a:t>
            </a:r>
            <a:r>
              <a:rPr lang="en-US" altLang="en-US" sz="2000" baseline="0" dirty="0">
                <a:solidFill>
                  <a:srgbClr val="FF0000"/>
                </a:solidFill>
              </a:rPr>
              <a:t>asymmetric gravity field</a:t>
            </a:r>
          </a:p>
          <a:p>
            <a:pPr eaLnBrk="1" hangingPunct="1">
              <a:spcBef>
                <a:spcPct val="0"/>
              </a:spcBef>
              <a:buFontTx/>
              <a:buNone/>
            </a:pPr>
            <a:r>
              <a:rPr lang="en-US" altLang="en-US" sz="2000" baseline="0" dirty="0">
                <a:solidFill>
                  <a:srgbClr val="000000"/>
                </a:solidFill>
              </a:rPr>
              <a:t>          deep flows that transport mass differently in N and S hemispheres</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3.  deeply organized “</a:t>
            </a:r>
            <a:r>
              <a:rPr lang="en-US" altLang="ja-JP" sz="2000" baseline="0" dirty="0" err="1">
                <a:solidFill>
                  <a:srgbClr val="000000"/>
                </a:solidFill>
              </a:rPr>
              <a:t>jetstream</a:t>
            </a:r>
            <a:r>
              <a:rPr lang="en-US" altLang="en-US" sz="2000" baseline="0" dirty="0">
                <a:solidFill>
                  <a:srgbClr val="000000"/>
                </a:solidFill>
              </a:rPr>
              <a:t>”</a:t>
            </a:r>
            <a:r>
              <a:rPr lang="en-US" altLang="ja-JP" sz="2000" baseline="0" dirty="0">
                <a:solidFill>
                  <a:srgbClr val="000000"/>
                </a:solidFill>
              </a:rPr>
              <a:t> stripes</a:t>
            </a:r>
          </a:p>
          <a:p>
            <a:pPr eaLnBrk="1" hangingPunct="1">
              <a:spcBef>
                <a:spcPct val="0"/>
              </a:spcBef>
              <a:buFontTx/>
              <a:buNone/>
            </a:pPr>
            <a:r>
              <a:rPr lang="en-US" altLang="en-US" sz="2000" baseline="0" dirty="0">
                <a:solidFill>
                  <a:srgbClr val="000000"/>
                </a:solidFill>
              </a:rPr>
              <a:t>         </a:t>
            </a:r>
            <a:r>
              <a:rPr lang="en-US" altLang="en-US" sz="2000" baseline="0" dirty="0">
                <a:solidFill>
                  <a:srgbClr val="FF0000"/>
                </a:solidFill>
              </a:rPr>
              <a:t> belts and zones are 3000 km thick</a:t>
            </a:r>
            <a:r>
              <a:rPr lang="en-US" altLang="en-US" sz="2000" baseline="0" dirty="0">
                <a:solidFill>
                  <a:srgbClr val="000000"/>
                </a:solidFill>
              </a:rPr>
              <a:t>, include 1% of Jupiter’s mass</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4.  rotates like a solid planet</a:t>
            </a:r>
          </a:p>
          <a:p>
            <a:pPr eaLnBrk="1" hangingPunct="1">
              <a:spcBef>
                <a:spcPct val="0"/>
              </a:spcBef>
              <a:buFontTx/>
              <a:buNone/>
            </a:pPr>
            <a:r>
              <a:rPr lang="en-US" altLang="en-US" sz="2000" baseline="0" dirty="0">
                <a:solidFill>
                  <a:srgbClr val="000000"/>
                </a:solidFill>
              </a:rPr>
              <a:t>          below the stripes, </a:t>
            </a:r>
            <a:r>
              <a:rPr lang="en-US" altLang="en-US" sz="2000" baseline="0" dirty="0">
                <a:solidFill>
                  <a:srgbClr val="FF0000"/>
                </a:solidFill>
              </a:rPr>
              <a:t>rotates as solid from pole-to-pole</a:t>
            </a:r>
          </a:p>
          <a:p>
            <a:pPr eaLnBrk="1" hangingPunct="1">
              <a:spcBef>
                <a:spcPct val="0"/>
              </a:spcBef>
              <a:buFontTx/>
              <a:buNone/>
            </a:pPr>
            <a:r>
              <a:rPr lang="en-US" altLang="en-US" sz="2000" baseline="0" dirty="0">
                <a:solidFill>
                  <a:srgbClr val="000000"/>
                </a:solidFill>
              </a:rPr>
              <a:t>          </a:t>
            </a:r>
            <a:r>
              <a:rPr lang="en-US" altLang="en-US" sz="2000" baseline="0" dirty="0" err="1">
                <a:solidFill>
                  <a:srgbClr val="000000"/>
                </a:solidFill>
              </a:rPr>
              <a:t>electric+magnetic</a:t>
            </a:r>
            <a:r>
              <a:rPr lang="en-US" altLang="en-US" sz="2000" baseline="0" dirty="0">
                <a:solidFill>
                  <a:srgbClr val="000000"/>
                </a:solidFill>
              </a:rPr>
              <a:t> forces cause enough drag to stop differential rotation</a:t>
            </a:r>
          </a:p>
          <a:p>
            <a:pPr eaLnBrk="1" hangingPunct="1">
              <a:spcBef>
                <a:spcPct val="0"/>
              </a:spcBef>
              <a:buFontTx/>
              <a:buNone/>
            </a:pPr>
            <a:r>
              <a:rPr lang="en-US" altLang="en-US" sz="2000" baseline="0" dirty="0">
                <a:solidFill>
                  <a:srgbClr val="000000"/>
                </a:solidFill>
              </a:rPr>
              <a:t>          </a:t>
            </a:r>
          </a:p>
          <a:p>
            <a:pPr eaLnBrk="1" hangingPunct="1">
              <a:spcBef>
                <a:spcPct val="0"/>
              </a:spcBef>
              <a:buFontTx/>
              <a:buNone/>
            </a:pPr>
            <a:r>
              <a:rPr lang="en-US" altLang="en-US" sz="2000" baseline="0" dirty="0">
                <a:solidFill>
                  <a:srgbClr val="008000"/>
                </a:solidFill>
              </a:rPr>
              <a:t>          https://</a:t>
            </a:r>
            <a:r>
              <a:rPr lang="en-US" altLang="en-US" sz="2000" baseline="0" dirty="0" err="1">
                <a:solidFill>
                  <a:srgbClr val="008000"/>
                </a:solidFill>
              </a:rPr>
              <a:t>www.youtube.com</a:t>
            </a:r>
            <a:r>
              <a:rPr lang="en-US" altLang="en-US" sz="2000" baseline="0" dirty="0">
                <a:solidFill>
                  <a:srgbClr val="008000"/>
                </a:solidFill>
              </a:rPr>
              <a:t>/</a:t>
            </a:r>
            <a:r>
              <a:rPr lang="en-US" altLang="en-US" sz="2000" baseline="0" dirty="0" err="1">
                <a:solidFill>
                  <a:srgbClr val="008000"/>
                </a:solidFill>
              </a:rPr>
              <a:t>watch?v</a:t>
            </a:r>
            <a:r>
              <a:rPr lang="en-US" altLang="en-US" sz="2000" baseline="0" dirty="0">
                <a:solidFill>
                  <a:srgbClr val="008000"/>
                </a:solidFill>
              </a:rPr>
              <a:t>=hF0UjhPSS3A&amp;feature=</a:t>
            </a:r>
            <a:r>
              <a:rPr lang="en-US" altLang="en-US" sz="2000" baseline="0" dirty="0" err="1">
                <a:solidFill>
                  <a:srgbClr val="008000"/>
                </a:solidFill>
              </a:rPr>
              <a:t>youtu.be</a:t>
            </a:r>
            <a:endParaRPr lang="en-US" altLang="en-US" sz="2000" baseline="0" dirty="0">
              <a:solidFill>
                <a:srgbClr val="008000"/>
              </a:solidFill>
            </a:endParaRPr>
          </a:p>
          <a:p>
            <a:pPr eaLnBrk="1" hangingPunct="1">
              <a:spcBef>
                <a:spcPct val="0"/>
              </a:spcBef>
              <a:buFontTx/>
              <a:buNone/>
            </a:pPr>
            <a:endParaRPr lang="en-US" altLang="en-US" sz="2000" baseline="0" dirty="0">
              <a:solidFill>
                <a:srgbClr val="000000"/>
              </a:solidFill>
            </a:endParaRPr>
          </a:p>
        </p:txBody>
      </p:sp>
      <p:pic>
        <p:nvPicPr>
          <p:cNvPr id="107523" name="Picture 3" descr="A close up of pasta&#10;&#10;Description automatically generated">
            <a:extLst>
              <a:ext uri="{FF2B5EF4-FFF2-40B4-BE49-F238E27FC236}">
                <a16:creationId xmlns:a16="http://schemas.microsoft.com/office/drawing/2014/main" id="{F3EC981F-0F8E-DBA0-3DDD-DB1AFF00F3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313" y="838200"/>
            <a:ext cx="3429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Box 4">
            <a:extLst>
              <a:ext uri="{FF2B5EF4-FFF2-40B4-BE49-F238E27FC236}">
                <a16:creationId xmlns:a16="http://schemas.microsoft.com/office/drawing/2014/main" id="{BC365194-6F80-525D-67A9-BEAEF96CDA02}"/>
              </a:ext>
            </a:extLst>
          </p:cNvPr>
          <p:cNvSpPr txBox="1">
            <a:spLocks noChangeArrowheads="1"/>
          </p:cNvSpPr>
          <p:nvPr/>
        </p:nvSpPr>
        <p:spPr bwMode="auto">
          <a:xfrm>
            <a:off x="5802313" y="1976438"/>
            <a:ext cx="2732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aseline="0">
                <a:solidFill>
                  <a:srgbClr val="FFFFFF"/>
                </a:solidFill>
              </a:rPr>
              <a:t>north                </a:t>
            </a:r>
            <a:r>
              <a:rPr lang="en-US" altLang="en-US" sz="2400" baseline="0">
                <a:solidFill>
                  <a:srgbClr val="000000"/>
                </a:solidFill>
              </a:rPr>
              <a:t>south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1000"/>
                                        <p:tgtEl>
                                          <p:spTgt spid="3">
                                            <p:txEl>
                                              <p:pRg st="4" end="4"/>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10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1000"/>
                                        <p:tgtEl>
                                          <p:spTgt spid="3">
                                            <p:txEl>
                                              <p:pRg st="7" end="7"/>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Effect transition="in" filter="fade">
                                      <p:cBhvr>
                                        <p:cTn id="23" dur="1000"/>
                                        <p:tgtEl>
                                          <p:spTgt spid="3">
                                            <p:txEl>
                                              <p:pRg st="9" end="9"/>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animEffect transition="in" filter="fade">
                                      <p:cBhvr>
                                        <p:cTn id="26" dur="1000"/>
                                        <p:tgtEl>
                                          <p:spTgt spid="3">
                                            <p:txEl>
                                              <p:pRg st="10" end="1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animEffect transition="in" filter="fade">
                                      <p:cBhvr>
                                        <p:cTn id="29" dur="1000"/>
                                        <p:tgtEl>
                                          <p:spTgt spid="3">
                                            <p:txEl>
                                              <p:pRg st="11" end="1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13" end="13"/>
                                            </p:txEl>
                                          </p:spTgt>
                                        </p:tgtEl>
                                        <p:attrNameLst>
                                          <p:attrName>style.visibility</p:attrName>
                                        </p:attrNameLst>
                                      </p:cBhvr>
                                      <p:to>
                                        <p:strVal val="visible"/>
                                      </p:to>
                                    </p:set>
                                    <p:animEffect transition="in" filter="fade">
                                      <p:cBhvr>
                                        <p:cTn id="32" dur="1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E55C7196-278B-E7FA-3537-60D122676DDE}"/>
              </a:ext>
            </a:extLst>
          </p:cNvPr>
          <p:cNvSpPr>
            <a:spLocks noGrp="1" noChangeArrowheads="1"/>
          </p:cNvSpPr>
          <p:nvPr>
            <p:ph type="title"/>
          </p:nvPr>
        </p:nvSpPr>
        <p:spPr>
          <a:xfrm>
            <a:off x="685800" y="0"/>
            <a:ext cx="7772400" cy="838200"/>
          </a:xfrm>
        </p:spPr>
        <p:txBody>
          <a:bodyPr/>
          <a:lstStyle/>
          <a:p>
            <a:pPr eaLnBrk="1" hangingPunct="1"/>
            <a:r>
              <a:rPr lang="en-US" altLang="en-US" b="1">
                <a:solidFill>
                  <a:schemeClr val="tx1"/>
                </a:solidFill>
                <a:ea typeface="ＭＳ Ｐゴシック" panose="020B0600070205080204" pitchFamily="34" charset="-128"/>
              </a:rPr>
              <a:t>Ice Giant Interiors</a:t>
            </a:r>
          </a:p>
        </p:txBody>
      </p:sp>
      <p:pic>
        <p:nvPicPr>
          <p:cNvPr id="288774" name="Picture 6" descr="neptune">
            <a:extLst>
              <a:ext uri="{FF2B5EF4-FFF2-40B4-BE49-F238E27FC236}">
                <a16:creationId xmlns:a16="http://schemas.microsoft.com/office/drawing/2014/main" id="{A09529FD-95FE-29F3-ECD2-1E5ACC2D9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2175" y="3429000"/>
            <a:ext cx="2943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5" name="Picture 7" descr="neptune">
            <a:extLst>
              <a:ext uri="{FF2B5EF4-FFF2-40B4-BE49-F238E27FC236}">
                <a16:creationId xmlns:a16="http://schemas.microsoft.com/office/drawing/2014/main" id="{30FC695D-D68A-042A-FCEB-249081F390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38200"/>
            <a:ext cx="2855913"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9" name="Picture 11" descr="neptune">
            <a:extLst>
              <a:ext uri="{FF2B5EF4-FFF2-40B4-BE49-F238E27FC236}">
                <a16:creationId xmlns:a16="http://schemas.microsoft.com/office/drawing/2014/main" id="{02AE2800-0B18-3244-87BC-C4DFF33781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7475" y="796925"/>
            <a:ext cx="3565525"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F183270-6B7C-84B2-EE2A-1868090388C4}"/>
              </a:ext>
            </a:extLst>
          </p:cNvPr>
          <p:cNvSpPr txBox="1">
            <a:spLocks noChangeArrowheads="1"/>
          </p:cNvSpPr>
          <p:nvPr/>
        </p:nvSpPr>
        <p:spPr bwMode="auto">
          <a:xfrm>
            <a:off x="3606800" y="5029200"/>
            <a:ext cx="2108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2400" baseline="0">
                <a:solidFill>
                  <a:srgbClr val="000000"/>
                </a:solidFill>
              </a:rPr>
              <a:t>lower pressures</a:t>
            </a:r>
          </a:p>
          <a:p>
            <a:pPr algn="ctr">
              <a:spcBef>
                <a:spcPct val="0"/>
              </a:spcBef>
              <a:buFontTx/>
              <a:buNone/>
            </a:pPr>
            <a:r>
              <a:rPr lang="en-US" altLang="en-US" sz="2400" baseline="0">
                <a:solidFill>
                  <a:srgbClr val="000000"/>
                </a:solidFill>
              </a:rPr>
              <a:t>than Jup + Sat</a:t>
            </a:r>
          </a:p>
          <a:p>
            <a:pPr algn="ctr">
              <a:spcBef>
                <a:spcPct val="0"/>
              </a:spcBef>
              <a:buFontTx/>
              <a:buNone/>
            </a:pPr>
            <a:r>
              <a:rPr lang="en-US" altLang="en-US" sz="2400" baseline="0">
                <a:solidFill>
                  <a:srgbClr val="000000"/>
                </a:solidFill>
              </a:rPr>
              <a:t>…</a:t>
            </a:r>
          </a:p>
          <a:p>
            <a:pPr algn="ctr">
              <a:spcBef>
                <a:spcPct val="0"/>
              </a:spcBef>
              <a:buFontTx/>
              <a:buNone/>
            </a:pPr>
            <a:r>
              <a:rPr lang="en-US" altLang="en-US" sz="2400" baseline="0">
                <a:solidFill>
                  <a:srgbClr val="FF0000"/>
                </a:solidFill>
              </a:rPr>
              <a:t>no metallic H</a:t>
            </a:r>
          </a:p>
        </p:txBody>
      </p:sp>
      <p:pic>
        <p:nvPicPr>
          <p:cNvPr id="4" name="Picture 3" descr="Diagram&#10;&#10;Description automatically generated">
            <a:extLst>
              <a:ext uri="{FF2B5EF4-FFF2-40B4-BE49-F238E27FC236}">
                <a16:creationId xmlns:a16="http://schemas.microsoft.com/office/drawing/2014/main" id="{08666CA9-296F-0903-AE84-7044C5D7F7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572156"/>
            <a:ext cx="6477000" cy="330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88775"/>
                                        </p:tgtEl>
                                        <p:attrNameLst>
                                          <p:attrName>style.visibility</p:attrName>
                                        </p:attrNameLst>
                                      </p:cBhvr>
                                      <p:to>
                                        <p:strVal val="visible"/>
                                      </p:to>
                                    </p:set>
                                    <p:anim calcmode="lin" valueType="num">
                                      <p:cBhvr>
                                        <p:cTn id="7" dur="1000" fill="hold"/>
                                        <p:tgtEl>
                                          <p:spTgt spid="288775"/>
                                        </p:tgtEl>
                                        <p:attrNameLst>
                                          <p:attrName>ppt_w</p:attrName>
                                        </p:attrNameLst>
                                      </p:cBhvr>
                                      <p:tavLst>
                                        <p:tav tm="0">
                                          <p:val>
                                            <p:fltVal val="0"/>
                                          </p:val>
                                        </p:tav>
                                        <p:tav tm="100000">
                                          <p:val>
                                            <p:strVal val="#ppt_w"/>
                                          </p:val>
                                        </p:tav>
                                      </p:tavLst>
                                    </p:anim>
                                    <p:anim calcmode="lin" valueType="num">
                                      <p:cBhvr>
                                        <p:cTn id="8" dur="1000" fill="hold"/>
                                        <p:tgtEl>
                                          <p:spTgt spid="28877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88779"/>
                                        </p:tgtEl>
                                        <p:attrNameLst>
                                          <p:attrName>style.visibility</p:attrName>
                                        </p:attrNameLst>
                                      </p:cBhvr>
                                      <p:to>
                                        <p:strVal val="visible"/>
                                      </p:to>
                                    </p:set>
                                    <p:anim calcmode="lin" valueType="num">
                                      <p:cBhvr>
                                        <p:cTn id="13" dur="1000" fill="hold"/>
                                        <p:tgtEl>
                                          <p:spTgt spid="288779"/>
                                        </p:tgtEl>
                                        <p:attrNameLst>
                                          <p:attrName>ppt_w</p:attrName>
                                        </p:attrNameLst>
                                      </p:cBhvr>
                                      <p:tavLst>
                                        <p:tav tm="0">
                                          <p:val>
                                            <p:fltVal val="0"/>
                                          </p:val>
                                        </p:tav>
                                        <p:tav tm="100000">
                                          <p:val>
                                            <p:strVal val="#ppt_w"/>
                                          </p:val>
                                        </p:tav>
                                      </p:tavLst>
                                    </p:anim>
                                    <p:anim calcmode="lin" valueType="num">
                                      <p:cBhvr>
                                        <p:cTn id="14" dur="1000" fill="hold"/>
                                        <p:tgtEl>
                                          <p:spTgt spid="288779"/>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288774"/>
                                        </p:tgtEl>
                                        <p:attrNameLst>
                                          <p:attrName>style.visibility</p:attrName>
                                        </p:attrNameLst>
                                      </p:cBhvr>
                                      <p:to>
                                        <p:strVal val="visible"/>
                                      </p:to>
                                    </p:set>
                                    <p:anim calcmode="lin" valueType="num">
                                      <p:cBhvr>
                                        <p:cTn id="19" dur="1000" fill="hold"/>
                                        <p:tgtEl>
                                          <p:spTgt spid="288774"/>
                                        </p:tgtEl>
                                        <p:attrNameLst>
                                          <p:attrName>ppt_w</p:attrName>
                                        </p:attrNameLst>
                                      </p:cBhvr>
                                      <p:tavLst>
                                        <p:tav tm="0">
                                          <p:val>
                                            <p:fltVal val="0"/>
                                          </p:val>
                                        </p:tav>
                                        <p:tav tm="100000">
                                          <p:val>
                                            <p:strVal val="#ppt_w"/>
                                          </p:val>
                                        </p:tav>
                                      </p:tavLst>
                                    </p:anim>
                                    <p:anim calcmode="lin" valueType="num">
                                      <p:cBhvr>
                                        <p:cTn id="20" dur="1000" fill="hold"/>
                                        <p:tgtEl>
                                          <p:spTgt spid="288774"/>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A448E9B8-10F6-B5B4-9C23-A2A5E06EF54A}"/>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Giant Planet Interiors</a:t>
            </a:r>
          </a:p>
        </p:txBody>
      </p:sp>
      <p:pic>
        <p:nvPicPr>
          <p:cNvPr id="111618" name="Picture 2" descr="Diagram&#10;&#10;Description automatically generated">
            <a:extLst>
              <a:ext uri="{FF2B5EF4-FFF2-40B4-BE49-F238E27FC236}">
                <a16:creationId xmlns:a16="http://schemas.microsoft.com/office/drawing/2014/main" id="{C98A14C6-44C6-1EF6-164D-229D067B5B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14400"/>
            <a:ext cx="5035550" cy="559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DA5BB67-4090-A78A-4850-9AF29744E90B}"/>
              </a:ext>
            </a:extLst>
          </p:cNvPr>
          <p:cNvSpPr txBox="1">
            <a:spLocks noChangeArrowheads="1"/>
          </p:cNvSpPr>
          <p:nvPr/>
        </p:nvSpPr>
        <p:spPr bwMode="auto">
          <a:xfrm>
            <a:off x="5499100" y="1524000"/>
            <a:ext cx="3644900" cy="4094163"/>
          </a:xfrm>
          <a:prstGeom prst="rect">
            <a:avLst/>
          </a:prstGeom>
          <a:noFill/>
          <a:ln>
            <a:noFill/>
          </a:ln>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defRPr/>
            </a:pPr>
            <a:r>
              <a:rPr lang="en-US" altLang="en-US" sz="2000" baseline="0" dirty="0">
                <a:solidFill>
                  <a:srgbClr val="3333CC"/>
                </a:solidFill>
              </a:rPr>
              <a:t>Key Points:</a:t>
            </a:r>
          </a:p>
          <a:p>
            <a:pPr>
              <a:spcBef>
                <a:spcPct val="0"/>
              </a:spcBef>
              <a:buFontTx/>
              <a:buNone/>
              <a:defRPr/>
            </a:pPr>
            <a:endParaRPr lang="en-US" altLang="en-US" sz="2000" baseline="0" dirty="0">
              <a:solidFill>
                <a:srgbClr val="3333CC"/>
              </a:solidFill>
            </a:endParaRPr>
          </a:p>
          <a:p>
            <a:pPr marL="342900" indent="-342900">
              <a:spcBef>
                <a:spcPct val="0"/>
              </a:spcBef>
              <a:defRPr/>
            </a:pPr>
            <a:r>
              <a:rPr lang="en-US" altLang="en-US" sz="2000" baseline="0" dirty="0">
                <a:solidFill>
                  <a:srgbClr val="3333CC"/>
                </a:solidFill>
              </a:rPr>
              <a:t>molecules on top of atoms</a:t>
            </a:r>
          </a:p>
          <a:p>
            <a:pPr marL="342900" indent="-342900">
              <a:spcBef>
                <a:spcPct val="0"/>
              </a:spcBef>
              <a:defRPr/>
            </a:pPr>
            <a:endParaRPr lang="en-US" altLang="en-US" sz="2000" baseline="0" dirty="0">
              <a:solidFill>
                <a:srgbClr val="3333CC"/>
              </a:solidFill>
            </a:endParaRPr>
          </a:p>
          <a:p>
            <a:pPr marL="342900" indent="-342900">
              <a:spcBef>
                <a:spcPct val="0"/>
              </a:spcBef>
              <a:defRPr/>
            </a:pPr>
            <a:r>
              <a:rPr lang="en-US" altLang="en-US" sz="2000" baseline="0" dirty="0">
                <a:solidFill>
                  <a:srgbClr val="3333CC"/>
                </a:solidFill>
              </a:rPr>
              <a:t>Sat is puffier than </a:t>
            </a:r>
            <a:r>
              <a:rPr lang="en-US" altLang="en-US" sz="2000" baseline="0" dirty="0" err="1">
                <a:solidFill>
                  <a:srgbClr val="3333CC"/>
                </a:solidFill>
              </a:rPr>
              <a:t>Jup</a:t>
            </a:r>
            <a:endParaRPr lang="en-US" altLang="en-US" sz="2000" baseline="0" dirty="0">
              <a:solidFill>
                <a:srgbClr val="3333CC"/>
              </a:solidFill>
            </a:endParaRPr>
          </a:p>
          <a:p>
            <a:pPr marL="342900" indent="-342900">
              <a:spcBef>
                <a:spcPct val="0"/>
              </a:spcBef>
              <a:defRPr/>
            </a:pPr>
            <a:endParaRPr lang="en-US" altLang="en-US" sz="2000" baseline="0" dirty="0">
              <a:solidFill>
                <a:srgbClr val="3333CC"/>
              </a:solidFill>
            </a:endParaRPr>
          </a:p>
          <a:p>
            <a:pPr marL="342900" indent="-342900">
              <a:spcBef>
                <a:spcPct val="0"/>
              </a:spcBef>
              <a:defRPr/>
            </a:pPr>
            <a:r>
              <a:rPr lang="en-US" altLang="en-US" sz="2000" baseline="0" dirty="0" err="1">
                <a:solidFill>
                  <a:srgbClr val="3333CC"/>
                </a:solidFill>
              </a:rPr>
              <a:t>Ura</a:t>
            </a:r>
            <a:r>
              <a:rPr lang="en-US" altLang="en-US" sz="2000" baseline="0" dirty="0">
                <a:solidFill>
                  <a:srgbClr val="3333CC"/>
                </a:solidFill>
              </a:rPr>
              <a:t> + Nep have ices instead of metallic H</a:t>
            </a:r>
          </a:p>
          <a:p>
            <a:pPr marL="342900" indent="-342900">
              <a:spcBef>
                <a:spcPct val="0"/>
              </a:spcBef>
              <a:defRPr/>
            </a:pPr>
            <a:endParaRPr lang="en-US" altLang="en-US" sz="2000" baseline="0" dirty="0">
              <a:solidFill>
                <a:srgbClr val="3333CC"/>
              </a:solidFill>
            </a:endParaRPr>
          </a:p>
          <a:p>
            <a:pPr marL="342900" indent="-342900">
              <a:spcBef>
                <a:spcPct val="0"/>
              </a:spcBef>
              <a:defRPr/>
            </a:pPr>
            <a:r>
              <a:rPr lang="en-US" altLang="en-US" sz="2000" baseline="0" dirty="0">
                <a:solidFill>
                  <a:srgbClr val="3333CC"/>
                </a:solidFill>
              </a:rPr>
              <a:t>fuzzy or layered interiors unknown</a:t>
            </a:r>
          </a:p>
          <a:p>
            <a:pPr marL="342900" indent="-342900">
              <a:spcBef>
                <a:spcPct val="0"/>
              </a:spcBef>
              <a:defRPr/>
            </a:pPr>
            <a:endParaRPr lang="en-US" altLang="en-US" sz="2000" baseline="0" dirty="0">
              <a:solidFill>
                <a:srgbClr val="3333CC"/>
              </a:solidFill>
            </a:endParaRPr>
          </a:p>
          <a:p>
            <a:pPr marL="342900" indent="-342900">
              <a:spcBef>
                <a:spcPct val="0"/>
              </a:spcBef>
              <a:defRPr/>
            </a:pPr>
            <a:r>
              <a:rPr lang="en-US" altLang="en-US" sz="2000" baseline="0" dirty="0">
                <a:solidFill>
                  <a:srgbClr val="3333CC"/>
                </a:solidFill>
              </a:rPr>
              <a:t>cores uncertain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1000"/>
                                        <p:tgtEl>
                                          <p:spTgt spid="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1000"/>
                                        <p:tgtEl>
                                          <p:spTgt spid="6">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1000"/>
                                        <p:tgtEl>
                                          <p:spTgt spid="6">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animEffect transition="in" filter="fade">
                                      <p:cBhvr>
                                        <p:cTn id="27" dur="1000"/>
                                        <p:tgtEl>
                                          <p:spTgt spid="6">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10" end="10"/>
                                            </p:txEl>
                                          </p:spTgt>
                                        </p:tgtEl>
                                        <p:attrNameLst>
                                          <p:attrName>style.visibility</p:attrName>
                                        </p:attrNameLst>
                                      </p:cBhvr>
                                      <p:to>
                                        <p:strVal val="visible"/>
                                      </p:to>
                                    </p:set>
                                    <p:animEffect transition="in" filter="fade">
                                      <p:cBhvr>
                                        <p:cTn id="32" dur="10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3AFA09B5-26BF-7F37-54CF-92FB5F7F0605}"/>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Solar System Magnetic Fields</a:t>
            </a:r>
          </a:p>
        </p:txBody>
      </p:sp>
      <p:pic>
        <p:nvPicPr>
          <p:cNvPr id="113666" name="Picture 8" descr="AACHCVR0">
            <a:extLst>
              <a:ext uri="{FF2B5EF4-FFF2-40B4-BE49-F238E27FC236}">
                <a16:creationId xmlns:a16="http://schemas.microsoft.com/office/drawing/2014/main" id="{31C1B8F7-1806-3FF6-A72A-2FDE09A4BB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887413"/>
            <a:ext cx="7696200" cy="566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B7775C1D-ED93-BB29-B8FD-D1DE6578A8F9}"/>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Jupiter’</a:t>
            </a:r>
            <a:r>
              <a:rPr lang="en-US" altLang="ja-JP" b="1">
                <a:ea typeface="ＭＳ Ｐゴシック" panose="020B0600070205080204" pitchFamily="34" charset="-128"/>
              </a:rPr>
              <a:t>s Giant Magnetosphere</a:t>
            </a:r>
            <a:endParaRPr lang="en-US" altLang="en-US" b="1">
              <a:ea typeface="ＭＳ Ｐゴシック" panose="020B0600070205080204" pitchFamily="34" charset="-128"/>
            </a:endParaRPr>
          </a:p>
        </p:txBody>
      </p:sp>
      <p:pic>
        <p:nvPicPr>
          <p:cNvPr id="115714" name="Picture 4" descr="jupiter">
            <a:extLst>
              <a:ext uri="{FF2B5EF4-FFF2-40B4-BE49-F238E27FC236}">
                <a16:creationId xmlns:a16="http://schemas.microsoft.com/office/drawing/2014/main" id="{F20FBF3F-DDBA-E994-EDE5-81A75D07C1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35038"/>
            <a:ext cx="8077200" cy="577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21" name="Text Box 5">
            <a:extLst>
              <a:ext uri="{FF2B5EF4-FFF2-40B4-BE49-F238E27FC236}">
                <a16:creationId xmlns:a16="http://schemas.microsoft.com/office/drawing/2014/main" id="{0E22C18D-2166-A29C-1A66-4C744332EEE7}"/>
              </a:ext>
            </a:extLst>
          </p:cNvPr>
          <p:cNvSpPr txBox="1">
            <a:spLocks noChangeArrowheads="1"/>
          </p:cNvSpPr>
          <p:nvPr/>
        </p:nvSpPr>
        <p:spPr bwMode="auto">
          <a:xfrm>
            <a:off x="4210050" y="3916363"/>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200" baseline="0" dirty="0">
                <a:solidFill>
                  <a:srgbClr val="FFFFFF"/>
                </a:solidFill>
              </a:rPr>
              <a:t>o</a:t>
            </a:r>
            <a:endParaRPr lang="en-US" altLang="en-US" sz="2000" dirty="0">
              <a:solidFill>
                <a:srgbClr val="000000"/>
              </a:solidFill>
            </a:endParaRPr>
          </a:p>
        </p:txBody>
      </p:sp>
      <p:sp>
        <p:nvSpPr>
          <p:cNvPr id="290822" name="Text Box 6">
            <a:extLst>
              <a:ext uri="{FF2B5EF4-FFF2-40B4-BE49-F238E27FC236}">
                <a16:creationId xmlns:a16="http://schemas.microsoft.com/office/drawing/2014/main" id="{58450C09-AC33-8D0B-F87E-D99BAD8DC633}"/>
              </a:ext>
            </a:extLst>
          </p:cNvPr>
          <p:cNvSpPr txBox="1">
            <a:spLocks noChangeArrowheads="1"/>
          </p:cNvSpPr>
          <p:nvPr/>
        </p:nvSpPr>
        <p:spPr bwMode="auto">
          <a:xfrm>
            <a:off x="4340225" y="3914775"/>
            <a:ext cx="260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200" baseline="0">
                <a:solidFill>
                  <a:srgbClr val="FFFFFF"/>
                </a:solidFill>
              </a:rPr>
              <a:t>o</a:t>
            </a:r>
            <a:endParaRPr lang="en-US" altLang="en-US" sz="2000">
              <a:solidFill>
                <a:srgbClr val="000000"/>
              </a:solidFill>
            </a:endParaRPr>
          </a:p>
        </p:txBody>
      </p:sp>
      <p:sp>
        <p:nvSpPr>
          <p:cNvPr id="290823" name="Text Box 7">
            <a:extLst>
              <a:ext uri="{FF2B5EF4-FFF2-40B4-BE49-F238E27FC236}">
                <a16:creationId xmlns:a16="http://schemas.microsoft.com/office/drawing/2014/main" id="{8607A9B6-00B1-6836-E038-8E9C3056C9D5}"/>
              </a:ext>
            </a:extLst>
          </p:cNvPr>
          <p:cNvSpPr txBox="1">
            <a:spLocks noChangeArrowheads="1"/>
          </p:cNvSpPr>
          <p:nvPr/>
        </p:nvSpPr>
        <p:spPr bwMode="auto">
          <a:xfrm>
            <a:off x="4616450" y="3916363"/>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200" baseline="0">
                <a:solidFill>
                  <a:srgbClr val="FFFFFF"/>
                </a:solidFill>
              </a:rPr>
              <a:t>o</a:t>
            </a:r>
            <a:endParaRPr lang="en-US" altLang="en-US" sz="2000">
              <a:solidFill>
                <a:srgbClr val="000000"/>
              </a:solidFill>
            </a:endParaRPr>
          </a:p>
        </p:txBody>
      </p:sp>
      <p:sp>
        <p:nvSpPr>
          <p:cNvPr id="290824" name="Text Box 8">
            <a:extLst>
              <a:ext uri="{FF2B5EF4-FFF2-40B4-BE49-F238E27FC236}">
                <a16:creationId xmlns:a16="http://schemas.microsoft.com/office/drawing/2014/main" id="{53AB5EF6-3297-9E70-F709-C63087ABCC5F}"/>
              </a:ext>
            </a:extLst>
          </p:cNvPr>
          <p:cNvSpPr txBox="1">
            <a:spLocks noChangeArrowheads="1"/>
          </p:cNvSpPr>
          <p:nvPr/>
        </p:nvSpPr>
        <p:spPr bwMode="auto">
          <a:xfrm>
            <a:off x="5121275" y="3914775"/>
            <a:ext cx="260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200" baseline="0">
                <a:solidFill>
                  <a:srgbClr val="FFFFFF"/>
                </a:solidFill>
              </a:rPr>
              <a:t>o</a:t>
            </a:r>
            <a:endParaRPr lang="en-US" altLang="en-US" sz="20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0821"/>
                                        </p:tgtEl>
                                        <p:attrNameLst>
                                          <p:attrName>style.visibility</p:attrName>
                                        </p:attrNameLst>
                                      </p:cBhvr>
                                      <p:to>
                                        <p:strVal val="visible"/>
                                      </p:to>
                                    </p:set>
                                    <p:animEffect transition="in" filter="fade">
                                      <p:cBhvr>
                                        <p:cTn id="7" dur="2000"/>
                                        <p:tgtEl>
                                          <p:spTgt spid="2908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0822"/>
                                        </p:tgtEl>
                                        <p:attrNameLst>
                                          <p:attrName>style.visibility</p:attrName>
                                        </p:attrNameLst>
                                      </p:cBhvr>
                                      <p:to>
                                        <p:strVal val="visible"/>
                                      </p:to>
                                    </p:set>
                                    <p:animEffect transition="in" filter="fade">
                                      <p:cBhvr>
                                        <p:cTn id="10" dur="2000"/>
                                        <p:tgtEl>
                                          <p:spTgt spid="2908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0823"/>
                                        </p:tgtEl>
                                        <p:attrNameLst>
                                          <p:attrName>style.visibility</p:attrName>
                                        </p:attrNameLst>
                                      </p:cBhvr>
                                      <p:to>
                                        <p:strVal val="visible"/>
                                      </p:to>
                                    </p:set>
                                    <p:animEffect transition="in" filter="fade">
                                      <p:cBhvr>
                                        <p:cTn id="13" dur="2000"/>
                                        <p:tgtEl>
                                          <p:spTgt spid="2908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0824"/>
                                        </p:tgtEl>
                                        <p:attrNameLst>
                                          <p:attrName>style.visibility</p:attrName>
                                        </p:attrNameLst>
                                      </p:cBhvr>
                                      <p:to>
                                        <p:strVal val="visible"/>
                                      </p:to>
                                    </p:set>
                                    <p:animEffect transition="in" filter="fade">
                                      <p:cBhvr>
                                        <p:cTn id="16" dur="2000"/>
                                        <p:tgtEl>
                                          <p:spTgt spid="290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1" grpId="0"/>
      <p:bldP spid="290822" grpId="0"/>
      <p:bldP spid="290823" grpId="0"/>
      <p:bldP spid="290824"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a:extLst>
            <a:ext uri="{FF2B5EF4-FFF2-40B4-BE49-F238E27FC236}">
              <a16:creationId xmlns:a16="http://schemas.microsoft.com/office/drawing/2014/main" id="{428AABE1-05C6-EA6A-C543-0A464262C6B9}"/>
            </a:ext>
          </a:extLst>
        </p:cNvPr>
        <p:cNvGrpSpPr/>
        <p:nvPr/>
      </p:nvGrpSpPr>
      <p:grpSpPr>
        <a:xfrm>
          <a:off x="0" y="0"/>
          <a:ext cx="0" cy="0"/>
          <a:chOff x="0" y="0"/>
          <a:chExt cx="0" cy="0"/>
        </a:xfrm>
      </p:grpSpPr>
      <p:pic>
        <p:nvPicPr>
          <p:cNvPr id="66564" name="Picture 2" descr="full.jpg">
            <a:extLst>
              <a:ext uri="{FF2B5EF4-FFF2-40B4-BE49-F238E27FC236}">
                <a16:creationId xmlns:a16="http://schemas.microsoft.com/office/drawing/2014/main" id="{A5AC8980-6FB9-28D7-4A7D-DAE5B24FA1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full.jpg">
            <a:extLst>
              <a:ext uri="{FF2B5EF4-FFF2-40B4-BE49-F238E27FC236}">
                <a16:creationId xmlns:a16="http://schemas.microsoft.com/office/drawing/2014/main" id="{7D4A08E5-8F1A-E246-EC0B-A896548276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9561208">
            <a:off x="4899401" y="14478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99852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ECE66821-DDAE-8D16-0414-1C312B97AC72}"/>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Planets in Solar System</a:t>
            </a:r>
            <a:r>
              <a:rPr lang="en-US" altLang="en-US" b="1">
                <a:solidFill>
                  <a:srgbClr val="FF0000"/>
                </a:solidFill>
                <a:ea typeface="ＭＳ Ｐゴシック" panose="020B0600070205080204" pitchFamily="34" charset="-128"/>
              </a:rPr>
              <a:t>s</a:t>
            </a:r>
          </a:p>
        </p:txBody>
      </p:sp>
      <p:pic>
        <p:nvPicPr>
          <p:cNvPr id="117762" name="Picture 4" descr="planets">
            <a:extLst>
              <a:ext uri="{FF2B5EF4-FFF2-40B4-BE49-F238E27FC236}">
                <a16:creationId xmlns:a16="http://schemas.microsoft.com/office/drawing/2014/main" id="{26D0B13E-557D-A052-A1CE-DBAD3E5BB3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93726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Box 5">
            <a:extLst>
              <a:ext uri="{FF2B5EF4-FFF2-40B4-BE49-F238E27FC236}">
                <a16:creationId xmlns:a16="http://schemas.microsoft.com/office/drawing/2014/main" id="{A8F90CC5-6D72-0574-05AE-5FEFB22C591B}"/>
              </a:ext>
            </a:extLst>
          </p:cNvPr>
          <p:cNvSpPr txBox="1">
            <a:spLocks noChangeArrowheads="1"/>
          </p:cNvSpPr>
          <p:nvPr/>
        </p:nvSpPr>
        <p:spPr bwMode="auto">
          <a:xfrm>
            <a:off x="212725" y="6019800"/>
            <a:ext cx="8550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solidFill>
                  <a:srgbClr val="000000"/>
                </a:solidFill>
              </a:rPr>
              <a:t>                           Ni Fe   SiO Mg  FeS   FeO             H</a:t>
            </a:r>
            <a:r>
              <a:rPr lang="en-US" altLang="en-US" sz="2000">
                <a:solidFill>
                  <a:srgbClr val="000000"/>
                </a:solidFill>
              </a:rPr>
              <a:t>2</a:t>
            </a:r>
            <a:r>
              <a:rPr lang="en-US" altLang="en-US" sz="2000" baseline="0">
                <a:solidFill>
                  <a:srgbClr val="000000"/>
                </a:solidFill>
              </a:rPr>
              <a:t>O    NH</a:t>
            </a:r>
            <a:r>
              <a:rPr lang="en-US" altLang="en-US" sz="2000">
                <a:solidFill>
                  <a:srgbClr val="000000"/>
                </a:solidFill>
              </a:rPr>
              <a:t>3</a:t>
            </a:r>
            <a:r>
              <a:rPr lang="en-US" altLang="en-US" sz="2000" baseline="0">
                <a:solidFill>
                  <a:srgbClr val="000000"/>
                </a:solidFill>
              </a:rPr>
              <a:t>   CH</a:t>
            </a:r>
            <a:r>
              <a:rPr lang="en-US" altLang="en-US" sz="2000">
                <a:solidFill>
                  <a:srgbClr val="000000"/>
                </a:solidFill>
              </a:rPr>
              <a:t>4      </a:t>
            </a:r>
            <a:r>
              <a:rPr lang="en-US" altLang="en-US" sz="2000" baseline="0">
                <a:solidFill>
                  <a:srgbClr val="000000"/>
                </a:solidFill>
              </a:rPr>
              <a:t>N</a:t>
            </a:r>
            <a:r>
              <a:rPr lang="en-US" altLang="en-US" sz="2000">
                <a:solidFill>
                  <a:srgbClr val="000000"/>
                </a:solidFill>
              </a:rPr>
              <a:t>2</a:t>
            </a:r>
            <a:r>
              <a:rPr lang="en-US" altLang="en-US" sz="2000" baseline="0">
                <a:solidFill>
                  <a:srgbClr val="00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fade">
                                      <p:cBhvr>
                                        <p:cTn id="7" dur="20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a:extLst>
              <a:ext uri="{FF2B5EF4-FFF2-40B4-BE49-F238E27FC236}">
                <a16:creationId xmlns:a16="http://schemas.microsoft.com/office/drawing/2014/main" id="{F73A4F40-F6BD-3728-0AA1-05B16B95E221}"/>
              </a:ext>
            </a:extLst>
          </p:cNvPr>
          <p:cNvSpPr>
            <a:spLocks noGrp="1" noChangeArrowheads="1"/>
          </p:cNvSpPr>
          <p:nvPr>
            <p:ph type="title"/>
          </p:nvPr>
        </p:nvSpPr>
        <p:spPr>
          <a:xfrm>
            <a:off x="0" y="0"/>
            <a:ext cx="9144000" cy="990600"/>
          </a:xfrm>
        </p:spPr>
        <p:txBody>
          <a:bodyPr/>
          <a:lstStyle/>
          <a:p>
            <a:pPr eaLnBrk="1" hangingPunct="1"/>
            <a:r>
              <a:rPr lang="en-US" altLang="en-US" b="1" dirty="0">
                <a:ea typeface="ＭＳ Ｐゴシック" panose="020B0600070205080204" pitchFamily="34" charset="-128"/>
              </a:rPr>
              <a:t>Solar System Explorers Boo! Day</a:t>
            </a:r>
          </a:p>
        </p:txBody>
      </p:sp>
      <p:sp>
        <p:nvSpPr>
          <p:cNvPr id="171010" name="Text Box 3">
            <a:extLst>
              <a:ext uri="{FF2B5EF4-FFF2-40B4-BE49-F238E27FC236}">
                <a16:creationId xmlns:a16="http://schemas.microsoft.com/office/drawing/2014/main" id="{2BE8458B-AB54-0AC4-8481-871C4F7D3E48}"/>
              </a:ext>
            </a:extLst>
          </p:cNvPr>
          <p:cNvSpPr txBox="1">
            <a:spLocks noChangeArrowheads="1"/>
          </p:cNvSpPr>
          <p:nvPr/>
        </p:nvSpPr>
        <p:spPr bwMode="auto">
          <a:xfrm>
            <a:off x="152400" y="914400"/>
            <a:ext cx="8839200" cy="58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Describe an observation that yields information about a particular world’s interior, e.g.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seismic data on Earth tell us that the size of the solid core is 1200 km.</a:t>
            </a:r>
            <a:endParaRPr kumimoji="0" lang="en-US" alt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Europa has ice cracks indicating liquid below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a:t>
            </a:r>
            <a:r>
              <a:rPr lang="en-US" altLang="en-US" sz="1600" baseline="0" dirty="0">
                <a:solidFill>
                  <a:srgbClr val="000000"/>
                </a:solidFill>
              </a:rPr>
              <a:t>Enceladus has plumes at south pole indicating liquid below</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Io is inside out giving clues about interior composition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Earth has a 12 km hole and it got hot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 Earth’s iron grain alignment tells us for how long we had mag field and that it flips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6. </a:t>
            </a:r>
            <a:r>
              <a:rPr lang="en-US" altLang="en-US" sz="1600" baseline="0" dirty="0">
                <a:solidFill>
                  <a:srgbClr val="000000"/>
                </a:solidFill>
              </a:rPr>
              <a:t>Mercury mag field indicates Fe turns from liquid to solid at a boundary</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7. Callisto has a partially differentiated core because of magnetic presence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8. Jupiter had metallic stuff that rotates fast generating a mag field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9. Mercury has weird terrain indicating core size (?) that focused impact waves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 Pluto has fractures and volcanoes indicate possible past internal heat source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11. Moon/Mars seismometers tell us about core size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12. Haumea is not a place where you should drink too much water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20.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a:xfrm>
            <a:off x="0" y="0"/>
            <a:ext cx="9144000" cy="990600"/>
          </a:xfrm>
        </p:spPr>
        <p:txBody>
          <a:bodyPr/>
          <a:lstStyle/>
          <a:p>
            <a:pPr eaLnBrk="1" hangingPunct="1"/>
            <a:r>
              <a:rPr lang="en-US" b="1" dirty="0">
                <a:latin typeface="Times New Roman" charset="0"/>
                <a:ea typeface="ＭＳ Ｐゴシック" charset="0"/>
                <a:cs typeface="ＭＳ Ｐゴシック" charset="0"/>
              </a:rPr>
              <a:t>Solar System Explorers: 07 NOV</a:t>
            </a:r>
          </a:p>
        </p:txBody>
      </p:sp>
      <p:sp>
        <p:nvSpPr>
          <p:cNvPr id="72706" name="Text Box 3"/>
          <p:cNvSpPr txBox="1">
            <a:spLocks noChangeArrowheads="1"/>
          </p:cNvSpPr>
          <p:nvPr/>
        </p:nvSpPr>
        <p:spPr bwMode="auto">
          <a:xfrm>
            <a:off x="152400" y="914400"/>
            <a:ext cx="8839200" cy="5940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rPr>
              <a:t>Name a minor body (no satellites) with an orbital semimajor axis greater than Mars’</a:t>
            </a:r>
            <a:r>
              <a:rPr kumimoji="0" lang="en-US" altLang="ja-JP" sz="2000" b="0" i="0" u="none" strike="noStrike" kern="1200" cap="none" spc="0" normalizeH="0" baseline="0" noProof="0" dirty="0">
                <a:ln>
                  <a:noFill/>
                </a:ln>
                <a:solidFill>
                  <a:srgbClr val="000000"/>
                </a:solidFill>
                <a:effectLst/>
                <a:uLnTx/>
                <a:uFillTx/>
                <a:latin typeface="Times New Roman" charset="0"/>
                <a:ea typeface="ＭＳ Ｐゴシック" charset="0"/>
              </a:rPr>
              <a:t> (1.52 AU) and describe three of its physical characteristics, e.g., </a:t>
            </a:r>
            <a:r>
              <a:rPr kumimoji="0" lang="en-US" altLang="ja-JP" sz="2000" b="0" i="1" u="none" strike="noStrike" kern="1200" cap="none" spc="0" normalizeH="0" baseline="0" noProof="0" dirty="0" err="1">
                <a:ln>
                  <a:noFill/>
                </a:ln>
                <a:solidFill>
                  <a:srgbClr val="000000"/>
                </a:solidFill>
                <a:effectLst/>
                <a:uLnTx/>
                <a:uFillTx/>
                <a:latin typeface="Times New Roman" charset="0"/>
                <a:ea typeface="ＭＳ Ｐゴシック" charset="0"/>
              </a:rPr>
              <a:t>Hektor</a:t>
            </a:r>
            <a:r>
              <a:rPr kumimoji="0" lang="en-US" altLang="ja-JP" sz="2000" b="0" i="1" u="none" strike="noStrike" kern="1200" cap="none" spc="0" normalizeH="0" baseline="0" noProof="0" dirty="0">
                <a:ln>
                  <a:noFill/>
                </a:ln>
                <a:solidFill>
                  <a:srgbClr val="000000"/>
                </a:solidFill>
                <a:effectLst/>
                <a:uLnTx/>
                <a:uFillTx/>
                <a:latin typeface="Times New Roman" charset="0"/>
                <a:ea typeface="ＭＳ Ｐゴシック" charset="0"/>
              </a:rPr>
              <a:t> is ~400x200x200km in size, has density 1.0-2.4 g/cm</a:t>
            </a:r>
            <a:r>
              <a:rPr kumimoji="0" lang="en-US" altLang="ja-JP" sz="2000" b="0" i="1" u="none" strike="noStrike" kern="1200" cap="none" spc="0" normalizeH="0" baseline="30000" noProof="0" dirty="0">
                <a:ln>
                  <a:noFill/>
                </a:ln>
                <a:solidFill>
                  <a:srgbClr val="000000"/>
                </a:solidFill>
                <a:effectLst/>
                <a:uLnTx/>
                <a:uFillTx/>
                <a:latin typeface="Times New Roman" charset="0"/>
                <a:ea typeface="ＭＳ Ｐゴシック" charset="0"/>
              </a:rPr>
              <a:t>3</a:t>
            </a:r>
            <a:r>
              <a:rPr kumimoji="0" lang="en-US" altLang="ja-JP" sz="2000" b="0" i="1" u="none" strike="noStrike" kern="1200" cap="none" spc="0" normalizeH="0" baseline="0" noProof="0" dirty="0">
                <a:ln>
                  <a:noFill/>
                </a:ln>
                <a:solidFill>
                  <a:srgbClr val="000000"/>
                </a:solidFill>
                <a:effectLst/>
                <a:uLnTx/>
                <a:uFillTx/>
                <a:latin typeface="Times New Roman" charset="0"/>
                <a:ea typeface="ＭＳ Ｐゴシック" charset="0"/>
              </a:rPr>
              <a:t> and albedo 0.02-0.11.</a:t>
            </a:r>
            <a:endParaRPr kumimoji="0" lang="en-US" altLang="ja-JP" sz="1600" b="0" i="0" u="none" strike="noStrike" kern="1200" cap="none" spc="0" normalizeH="0" baseline="0" noProof="0" dirty="0">
              <a:ln>
                <a:noFill/>
              </a:ln>
              <a:solidFill>
                <a:srgbClr val="000000"/>
              </a:solidFill>
              <a:effectLst/>
              <a:uLnTx/>
              <a:uFillTx/>
              <a:latin typeface="Times New Roman"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20. …</a:t>
            </a:r>
          </a:p>
        </p:txBody>
      </p:sp>
    </p:spTree>
    <p:extLst>
      <p:ext uri="{BB962C8B-B14F-4D97-AF65-F5344CB8AC3E}">
        <p14:creationId xmlns:p14="http://schemas.microsoft.com/office/powerpoint/2010/main" val="820663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extBox 1">
            <a:extLst>
              <a:ext uri="{FF2B5EF4-FFF2-40B4-BE49-F238E27FC236}">
                <a16:creationId xmlns:a16="http://schemas.microsoft.com/office/drawing/2014/main" id="{3555E093-11F5-1A87-CD23-EFF1830E644F}"/>
              </a:ext>
            </a:extLst>
          </p:cNvPr>
          <p:cNvSpPr txBox="1">
            <a:spLocks noChangeArrowheads="1"/>
          </p:cNvSpPr>
          <p:nvPr/>
        </p:nvSpPr>
        <p:spPr bwMode="auto">
          <a:xfrm>
            <a:off x="549275" y="461963"/>
            <a:ext cx="81359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6000" b="1" i="1" baseline="0">
                <a:solidFill>
                  <a:srgbClr val="000000"/>
                </a:solidFill>
              </a:rPr>
              <a:t>…………………………</a:t>
            </a:r>
          </a:p>
          <a:p>
            <a:pPr algn="ctr" eaLnBrk="1" hangingPunct="1">
              <a:spcBef>
                <a:spcPct val="0"/>
              </a:spcBef>
              <a:buFontTx/>
              <a:buNone/>
            </a:pPr>
            <a:endParaRPr lang="en-US" altLang="en-US" sz="4000" b="1" i="1" baseline="0">
              <a:solidFill>
                <a:srgbClr val="FF0000"/>
              </a:solidFil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42FBCF73-2780-46B3-1E1A-A2E77E2371CD}"/>
              </a:ext>
            </a:extLst>
          </p:cNvPr>
          <p:cNvSpPr>
            <a:spLocks noGrp="1" noChangeArrowheads="1"/>
          </p:cNvSpPr>
          <p:nvPr>
            <p:ph type="title"/>
          </p:nvPr>
        </p:nvSpPr>
        <p:spPr>
          <a:xfrm>
            <a:off x="609600" y="-76200"/>
            <a:ext cx="8001000" cy="990600"/>
          </a:xfrm>
        </p:spPr>
        <p:txBody>
          <a:bodyPr/>
          <a:lstStyle/>
          <a:p>
            <a:pPr eaLnBrk="1" hangingPunct="1"/>
            <a:r>
              <a:rPr lang="en-US" altLang="en-US" b="1">
                <a:ea typeface="ＭＳ Ｐゴシック" panose="020B0600070205080204" pitchFamily="34" charset="-128"/>
              </a:rPr>
              <a:t>Planetary Interiors II</a:t>
            </a:r>
            <a:endParaRPr lang="en-US" altLang="en-US">
              <a:ea typeface="ＭＳ Ｐゴシック" panose="020B0600070205080204" pitchFamily="34" charset="-128"/>
            </a:endParaRPr>
          </a:p>
        </p:txBody>
      </p:sp>
      <p:pic>
        <p:nvPicPr>
          <p:cNvPr id="70658" name="Picture 1" descr="jupiter-earths.jpg">
            <a:extLst>
              <a:ext uri="{FF2B5EF4-FFF2-40B4-BE49-F238E27FC236}">
                <a16:creationId xmlns:a16="http://schemas.microsoft.com/office/drawing/2014/main" id="{6E3B7597-5353-21D9-89CC-0119ED4C41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1022350"/>
            <a:ext cx="9140825"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5">
            <a:extLst>
              <a:ext uri="{FF2B5EF4-FFF2-40B4-BE49-F238E27FC236}">
                <a16:creationId xmlns:a16="http://schemas.microsoft.com/office/drawing/2014/main" id="{5468E33B-9715-BCDC-8ADB-7AC829B9955B}"/>
              </a:ext>
            </a:extLst>
          </p:cNvPr>
          <p:cNvSpPr txBox="1">
            <a:spLocks noChangeArrowheads="1"/>
          </p:cNvSpPr>
          <p:nvPr/>
        </p:nvSpPr>
        <p:spPr bwMode="auto">
          <a:xfrm>
            <a:off x="7138988" y="6324600"/>
            <a:ext cx="19288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baseline="0"/>
              <a:t>Discover magazine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3526A722-5BBC-4AF0-9258-071974B39BC1}"/>
              </a:ext>
            </a:extLst>
          </p:cNvPr>
          <p:cNvSpPr>
            <a:spLocks noGrp="1" noChangeArrowheads="1"/>
          </p:cNvSpPr>
          <p:nvPr>
            <p:ph type="title"/>
          </p:nvPr>
        </p:nvSpPr>
        <p:spPr>
          <a:xfrm>
            <a:off x="685800" y="0"/>
            <a:ext cx="7772400" cy="838200"/>
          </a:xfrm>
        </p:spPr>
        <p:txBody>
          <a:bodyPr/>
          <a:lstStyle/>
          <a:p>
            <a:pPr eaLnBrk="1" hangingPunct="1"/>
            <a:r>
              <a:rPr lang="en-US" altLang="en-US" b="1">
                <a:solidFill>
                  <a:srgbClr val="00B050"/>
                </a:solidFill>
                <a:ea typeface="ＭＳ Ｐゴシック" panose="020B0600070205080204" pitchFamily="34" charset="-128"/>
              </a:rPr>
              <a:t>SSE!</a:t>
            </a:r>
          </a:p>
        </p:txBody>
      </p:sp>
      <p:sp>
        <p:nvSpPr>
          <p:cNvPr id="206852" name="Text Box 4">
            <a:extLst>
              <a:ext uri="{FF2B5EF4-FFF2-40B4-BE49-F238E27FC236}">
                <a16:creationId xmlns:a16="http://schemas.microsoft.com/office/drawing/2014/main" id="{689E11EF-0DAA-D9CC-E103-82C2330D908A}"/>
              </a:ext>
            </a:extLst>
          </p:cNvPr>
          <p:cNvSpPr txBox="1">
            <a:spLocks noChangeArrowheads="1"/>
          </p:cNvSpPr>
          <p:nvPr/>
        </p:nvSpPr>
        <p:spPr bwMode="auto">
          <a:xfrm>
            <a:off x="1177185" y="1338263"/>
            <a:ext cx="668644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aseline="0" dirty="0">
                <a:solidFill>
                  <a:srgbClr val="000000"/>
                </a:solidFill>
              </a:rPr>
              <a:t>First 4 answers get 1(+1) points.  (limit one try each)</a:t>
            </a:r>
          </a:p>
          <a:p>
            <a:pPr algn="ctr" eaLnBrk="1" hangingPunct="1">
              <a:spcBef>
                <a:spcPct val="0"/>
              </a:spcBef>
              <a:buFontTx/>
              <a:buNone/>
            </a:pPr>
            <a:endParaRPr lang="en-US" altLang="en-US" sz="2400" baseline="0" dirty="0">
              <a:solidFill>
                <a:srgbClr val="000000"/>
              </a:solidFill>
            </a:endParaRPr>
          </a:p>
          <a:p>
            <a:pPr algn="ctr" eaLnBrk="1" hangingPunct="1">
              <a:spcBef>
                <a:spcPct val="0"/>
              </a:spcBef>
              <a:buFontTx/>
              <a:buNone/>
            </a:pPr>
            <a:r>
              <a:rPr lang="en-US" altLang="en-US" sz="2400" baseline="0" dirty="0">
                <a:solidFill>
                  <a:srgbClr val="FF0000"/>
                </a:solidFill>
              </a:rPr>
              <a:t>Pick any terrestrial surface.</a:t>
            </a:r>
          </a:p>
          <a:p>
            <a:pPr algn="ctr" eaLnBrk="1" hangingPunct="1">
              <a:spcBef>
                <a:spcPct val="0"/>
              </a:spcBef>
              <a:buFontTx/>
              <a:buNone/>
            </a:pPr>
            <a:endParaRPr lang="en-US" altLang="en-US" sz="2400" baseline="0" dirty="0">
              <a:solidFill>
                <a:srgbClr val="FF0000"/>
              </a:solidFill>
            </a:endParaRPr>
          </a:p>
          <a:p>
            <a:pPr algn="ctr" eaLnBrk="1" hangingPunct="1">
              <a:spcBef>
                <a:spcPct val="0"/>
              </a:spcBef>
              <a:buFontTx/>
              <a:buNone/>
            </a:pPr>
            <a:r>
              <a:rPr lang="en-US" altLang="en-US" sz="2400" baseline="0" dirty="0">
                <a:solidFill>
                  <a:srgbClr val="FF0000"/>
                </a:solidFill>
              </a:rPr>
              <a:t>You leave MARTA and are walking on it.</a:t>
            </a:r>
          </a:p>
          <a:p>
            <a:pPr algn="ctr" eaLnBrk="1" hangingPunct="1">
              <a:spcBef>
                <a:spcPct val="0"/>
              </a:spcBef>
              <a:buFontTx/>
              <a:buNone/>
            </a:pPr>
            <a:endParaRPr lang="en-US" altLang="en-US" sz="2400" baseline="0" dirty="0">
              <a:solidFill>
                <a:srgbClr val="FF0000"/>
              </a:solidFill>
            </a:endParaRPr>
          </a:p>
          <a:p>
            <a:pPr algn="ctr" eaLnBrk="1" hangingPunct="1">
              <a:spcBef>
                <a:spcPct val="0"/>
              </a:spcBef>
              <a:buFontTx/>
              <a:buNone/>
            </a:pPr>
            <a:r>
              <a:rPr lang="en-US" altLang="en-US" sz="2400" baseline="0" dirty="0">
                <a:solidFill>
                  <a:srgbClr val="FF0000"/>
                </a:solidFill>
              </a:rPr>
              <a:t>Other than temperature or a lack of O</a:t>
            </a:r>
            <a:r>
              <a:rPr lang="en-US" altLang="en-US" sz="2400" dirty="0">
                <a:solidFill>
                  <a:srgbClr val="FF0000"/>
                </a:solidFill>
              </a:rPr>
              <a:t>2</a:t>
            </a:r>
            <a:r>
              <a:rPr lang="en-US" altLang="en-US" sz="2400" baseline="0" dirty="0">
                <a:solidFill>
                  <a:srgbClr val="FF0000"/>
                </a:solidFill>
              </a:rPr>
              <a:t> …</a:t>
            </a:r>
          </a:p>
          <a:p>
            <a:pPr algn="ctr" eaLnBrk="1" hangingPunct="1">
              <a:spcBef>
                <a:spcPct val="0"/>
              </a:spcBef>
              <a:buFontTx/>
              <a:buNone/>
            </a:pPr>
            <a:endParaRPr lang="en-US" altLang="en-US" sz="2400" baseline="0" dirty="0">
              <a:solidFill>
                <a:srgbClr val="FF0000"/>
              </a:solidFill>
            </a:endParaRPr>
          </a:p>
          <a:p>
            <a:pPr algn="ctr" eaLnBrk="1" hangingPunct="1">
              <a:spcBef>
                <a:spcPct val="0"/>
              </a:spcBef>
              <a:buFontTx/>
              <a:buNone/>
            </a:pPr>
            <a:endParaRPr lang="en-US" altLang="en-US" sz="2400" baseline="0" dirty="0">
              <a:solidFill>
                <a:srgbClr val="FF0000"/>
              </a:solidFill>
            </a:endParaRPr>
          </a:p>
          <a:p>
            <a:pPr algn="ctr" eaLnBrk="1" hangingPunct="1">
              <a:spcBef>
                <a:spcPct val="0"/>
              </a:spcBef>
              <a:buFontTx/>
              <a:buNone/>
            </a:pPr>
            <a:r>
              <a:rPr lang="en-US" altLang="en-US" sz="2400" baseline="0" dirty="0">
                <a:solidFill>
                  <a:srgbClr val="FF0000"/>
                </a:solidFill>
              </a:rPr>
              <a:t>To stay alive, WHAT should you be worried about?</a:t>
            </a:r>
          </a:p>
          <a:p>
            <a:pPr algn="ctr" eaLnBrk="1" hangingPunct="1">
              <a:spcBef>
                <a:spcPct val="0"/>
              </a:spcBef>
              <a:buFontTx/>
              <a:buNone/>
            </a:pPr>
            <a:endParaRPr lang="en-US" altLang="en-US" sz="2400" baseline="0" dirty="0">
              <a:solidFill>
                <a:srgbClr val="FF0000"/>
              </a:solidFill>
            </a:endParaRPr>
          </a:p>
          <a:p>
            <a:pPr algn="ctr" eaLnBrk="1" hangingPunct="1">
              <a:spcBef>
                <a:spcPct val="0"/>
              </a:spcBef>
              <a:buFontTx/>
              <a:buNone/>
            </a:pPr>
            <a:r>
              <a:rPr lang="en-US" altLang="en-US" sz="2400" baseline="0" dirty="0">
                <a:solidFill>
                  <a:srgbClr val="FF0000"/>
                </a:solidFill>
              </a:rPr>
              <a:t>For another point, WHY is that happening?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6852">
                                            <p:txEl>
                                              <p:pRg st="0" end="0"/>
                                            </p:txEl>
                                          </p:spTgt>
                                        </p:tgtEl>
                                        <p:attrNameLst>
                                          <p:attrName>style.visibility</p:attrName>
                                        </p:attrNameLst>
                                      </p:cBhvr>
                                      <p:to>
                                        <p:strVal val="visible"/>
                                      </p:to>
                                    </p:set>
                                    <p:animEffect transition="in" filter="fade">
                                      <p:cBhvr>
                                        <p:cTn id="7" dur="2000"/>
                                        <p:tgtEl>
                                          <p:spTgt spid="20685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6852">
                                            <p:txEl>
                                              <p:pRg st="2" end="2"/>
                                            </p:txEl>
                                          </p:spTgt>
                                        </p:tgtEl>
                                        <p:attrNameLst>
                                          <p:attrName>style.visibility</p:attrName>
                                        </p:attrNameLst>
                                      </p:cBhvr>
                                      <p:to>
                                        <p:strVal val="visible"/>
                                      </p:to>
                                    </p:set>
                                    <p:animEffect transition="in" filter="fade">
                                      <p:cBhvr>
                                        <p:cTn id="12" dur="2000"/>
                                        <p:tgtEl>
                                          <p:spTgt spid="20685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06852">
                                            <p:txEl>
                                              <p:pRg st="4" end="4"/>
                                            </p:txEl>
                                          </p:spTgt>
                                        </p:tgtEl>
                                        <p:attrNameLst>
                                          <p:attrName>style.visibility</p:attrName>
                                        </p:attrNameLst>
                                      </p:cBhvr>
                                      <p:to>
                                        <p:strVal val="visible"/>
                                      </p:to>
                                    </p:set>
                                    <p:animEffect transition="in" filter="fade">
                                      <p:cBhvr>
                                        <p:cTn id="17" dur="2000"/>
                                        <p:tgtEl>
                                          <p:spTgt spid="206852">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06852">
                                            <p:txEl>
                                              <p:pRg st="6" end="6"/>
                                            </p:txEl>
                                          </p:spTgt>
                                        </p:tgtEl>
                                        <p:attrNameLst>
                                          <p:attrName>style.visibility</p:attrName>
                                        </p:attrNameLst>
                                      </p:cBhvr>
                                      <p:to>
                                        <p:strVal val="visible"/>
                                      </p:to>
                                    </p:set>
                                    <p:animEffect transition="in" filter="fade">
                                      <p:cBhvr>
                                        <p:cTn id="22" dur="2000"/>
                                        <p:tgtEl>
                                          <p:spTgt spid="206852">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06852">
                                            <p:txEl>
                                              <p:pRg st="9" end="9"/>
                                            </p:txEl>
                                          </p:spTgt>
                                        </p:tgtEl>
                                        <p:attrNameLst>
                                          <p:attrName>style.visibility</p:attrName>
                                        </p:attrNameLst>
                                      </p:cBhvr>
                                      <p:to>
                                        <p:strVal val="visible"/>
                                      </p:to>
                                    </p:set>
                                    <p:animEffect transition="in" filter="fade">
                                      <p:cBhvr>
                                        <p:cTn id="27" dur="2000"/>
                                        <p:tgtEl>
                                          <p:spTgt spid="206852">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6852">
                                            <p:txEl>
                                              <p:pRg st="11" end="11"/>
                                            </p:txEl>
                                          </p:spTgt>
                                        </p:tgtEl>
                                        <p:attrNameLst>
                                          <p:attrName>style.visibility</p:attrName>
                                        </p:attrNameLst>
                                      </p:cBhvr>
                                      <p:to>
                                        <p:strVal val="visible"/>
                                      </p:to>
                                    </p:set>
                                    <p:animEffect transition="in" filter="fade">
                                      <p:cBhvr>
                                        <p:cTn id="32" dur="2000"/>
                                        <p:tgtEl>
                                          <p:spTgt spid="20685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326FDB22-FF2D-27D3-AC03-48568AC12F2C}"/>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Earth’s Geoid</a:t>
            </a:r>
          </a:p>
        </p:txBody>
      </p:sp>
      <p:pic>
        <p:nvPicPr>
          <p:cNvPr id="72706" name="Picture 4" descr="earth">
            <a:extLst>
              <a:ext uri="{FF2B5EF4-FFF2-40B4-BE49-F238E27FC236}">
                <a16:creationId xmlns:a16="http://schemas.microsoft.com/office/drawing/2014/main" id="{76B28751-31B3-DCE5-4A25-F387062A9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1025525"/>
            <a:ext cx="906780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Box 1">
            <a:extLst>
              <a:ext uri="{FF2B5EF4-FFF2-40B4-BE49-F238E27FC236}">
                <a16:creationId xmlns:a16="http://schemas.microsoft.com/office/drawing/2014/main" id="{50A1EEE2-059C-96CF-EE76-6D5E53B0460F}"/>
              </a:ext>
            </a:extLst>
          </p:cNvPr>
          <p:cNvSpPr txBox="1">
            <a:spLocks noChangeArrowheads="1"/>
          </p:cNvSpPr>
          <p:nvPr/>
        </p:nvSpPr>
        <p:spPr bwMode="auto">
          <a:xfrm>
            <a:off x="104775" y="6000750"/>
            <a:ext cx="90011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1" baseline="0" dirty="0">
                <a:solidFill>
                  <a:srgbClr val="0000FF"/>
                </a:solidFill>
              </a:rPr>
              <a:t>low gravity                                                                                                  </a:t>
            </a:r>
            <a:r>
              <a:rPr lang="en-US" altLang="en-US" sz="2000" b="1" baseline="0" dirty="0">
                <a:solidFill>
                  <a:srgbClr val="FF0000"/>
                </a:solidFill>
              </a:rPr>
              <a:t>high gravity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408E78B8-5729-D66A-823A-402163E513B7}"/>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Mars’ Surface Gravity</a:t>
            </a:r>
          </a:p>
        </p:txBody>
      </p:sp>
      <p:pic>
        <p:nvPicPr>
          <p:cNvPr id="74754" name="Picture 2" descr="MGM2011_FIG1_SURFACEGRAV_lge_2.jpg">
            <a:extLst>
              <a:ext uri="{FF2B5EF4-FFF2-40B4-BE49-F238E27FC236}">
                <a16:creationId xmlns:a16="http://schemas.microsoft.com/office/drawing/2014/main" id="{F7371CBB-9172-83A5-F8A9-0F45E34F50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Box 1">
            <a:extLst>
              <a:ext uri="{FF2B5EF4-FFF2-40B4-BE49-F238E27FC236}">
                <a16:creationId xmlns:a16="http://schemas.microsoft.com/office/drawing/2014/main" id="{DC4F434A-9234-7EEB-A637-7350E4AAEB52}"/>
              </a:ext>
            </a:extLst>
          </p:cNvPr>
          <p:cNvSpPr txBox="1">
            <a:spLocks noChangeArrowheads="1"/>
          </p:cNvSpPr>
          <p:nvPr/>
        </p:nvSpPr>
        <p:spPr bwMode="auto">
          <a:xfrm>
            <a:off x="104775" y="6305550"/>
            <a:ext cx="9032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1" baseline="0" dirty="0">
                <a:solidFill>
                  <a:srgbClr val="0000FF"/>
                </a:solidFill>
              </a:rPr>
              <a:t>low gravity                                                                                                  </a:t>
            </a:r>
            <a:r>
              <a:rPr lang="en-US" altLang="en-US" sz="2000" b="1" baseline="0" dirty="0">
                <a:solidFill>
                  <a:srgbClr val="FF0000"/>
                </a:solidFill>
              </a:rPr>
              <a:t>high gravity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5A0A04B6-0DAF-A082-4F35-8A1213E4C285}"/>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Mars’ Surface Features</a:t>
            </a:r>
          </a:p>
        </p:txBody>
      </p:sp>
      <p:pic>
        <p:nvPicPr>
          <p:cNvPr id="76802" name="Picture 1" descr="national-geographic-mars-reference-map1.jpg">
            <a:extLst>
              <a:ext uri="{FF2B5EF4-FFF2-40B4-BE49-F238E27FC236}">
                <a16:creationId xmlns:a16="http://schemas.microsoft.com/office/drawing/2014/main" id="{99FC0DA8-B314-3B7B-BA12-D237F5AFEC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990600"/>
            <a:ext cx="914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CB83C57-CB59-31B8-807A-81A77BD79DAC}"/>
              </a:ext>
            </a:extLst>
          </p:cNvPr>
          <p:cNvSpPr txBox="1">
            <a:spLocks noChangeArrowheads="1"/>
          </p:cNvSpPr>
          <p:nvPr/>
        </p:nvSpPr>
        <p:spPr bwMode="auto">
          <a:xfrm>
            <a:off x="2381250" y="5943600"/>
            <a:ext cx="41719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4400" b="1" baseline="0">
                <a:solidFill>
                  <a:srgbClr val="000000"/>
                </a:solidFill>
              </a:rPr>
              <a:t>rigid lithosphere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5A0A04B6-0DAF-A082-4F35-8A1213E4C285}"/>
              </a:ext>
            </a:extLst>
          </p:cNvPr>
          <p:cNvSpPr>
            <a:spLocks noGrp="1" noChangeArrowheads="1"/>
          </p:cNvSpPr>
          <p:nvPr>
            <p:ph type="title"/>
          </p:nvPr>
        </p:nvSpPr>
        <p:spPr>
          <a:xfrm>
            <a:off x="685800" y="0"/>
            <a:ext cx="7772400" cy="838200"/>
          </a:xfrm>
        </p:spPr>
        <p:txBody>
          <a:bodyPr/>
          <a:lstStyle/>
          <a:p>
            <a:pPr eaLnBrk="1" hangingPunct="1"/>
            <a:r>
              <a:rPr lang="en-US" altLang="en-US" b="1" dirty="0">
                <a:ea typeface="ＭＳ Ｐゴシック" panose="020B0600070205080204" pitchFamily="34" charset="-128"/>
              </a:rPr>
              <a:t>Mars</a:t>
            </a:r>
            <a:r>
              <a:rPr lang="en-US" altLang="en-US" b="1">
                <a:ea typeface="ＭＳ Ｐゴシック" panose="020B0600070205080204" pitchFamily="34" charset="-128"/>
              </a:rPr>
              <a:t>’ Core</a:t>
            </a:r>
            <a:endParaRPr lang="en-US" altLang="en-US" b="1" dirty="0">
              <a:ea typeface="ＭＳ Ｐゴシック" panose="020B0600070205080204" pitchFamily="34" charset="-128"/>
            </a:endParaRPr>
          </a:p>
        </p:txBody>
      </p:sp>
      <p:pic>
        <p:nvPicPr>
          <p:cNvPr id="3" name="Picture 2" descr="Diagram&#10;&#10;Description automatically generated">
            <a:extLst>
              <a:ext uri="{FF2B5EF4-FFF2-40B4-BE49-F238E27FC236}">
                <a16:creationId xmlns:a16="http://schemas.microsoft.com/office/drawing/2014/main" id="{4D7DDC1C-4F75-BB5E-9FC0-E75837818F01}"/>
              </a:ext>
            </a:extLst>
          </p:cNvPr>
          <p:cNvPicPr>
            <a:picLocks noChangeAspect="1"/>
          </p:cNvPicPr>
          <p:nvPr/>
        </p:nvPicPr>
        <p:blipFill>
          <a:blip r:embed="rId3"/>
          <a:stretch>
            <a:fillRect/>
          </a:stretch>
        </p:blipFill>
        <p:spPr>
          <a:xfrm>
            <a:off x="4114800" y="1145683"/>
            <a:ext cx="6934200" cy="5636117"/>
          </a:xfrm>
          <a:prstGeom prst="rect">
            <a:avLst/>
          </a:prstGeom>
        </p:spPr>
      </p:pic>
      <p:sp>
        <p:nvSpPr>
          <p:cNvPr id="4" name="TextBox 3">
            <a:extLst>
              <a:ext uri="{FF2B5EF4-FFF2-40B4-BE49-F238E27FC236}">
                <a16:creationId xmlns:a16="http://schemas.microsoft.com/office/drawing/2014/main" id="{7CB83C57-CB59-31B8-807A-81A77BD79DAC}"/>
              </a:ext>
            </a:extLst>
          </p:cNvPr>
          <p:cNvSpPr txBox="1">
            <a:spLocks noChangeArrowheads="1"/>
          </p:cNvSpPr>
          <p:nvPr/>
        </p:nvSpPr>
        <p:spPr bwMode="auto">
          <a:xfrm>
            <a:off x="5334000" y="6076890"/>
            <a:ext cx="34437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i="0" u="none" strike="noStrike" kern="1200" cap="none" spc="0" normalizeH="0" baseline="0" noProof="0" dirty="0" err="1">
                <a:ln>
                  <a:noFill/>
                </a:ln>
                <a:solidFill>
                  <a:schemeClr val="accent2"/>
                </a:solidFill>
                <a:effectLst/>
                <a:uLnTx/>
                <a:uFillTx/>
                <a:latin typeface="Times New Roman" panose="02020603050405020304" pitchFamily="18" charset="0"/>
                <a:ea typeface="ＭＳ Ｐゴシック" panose="020B0600070205080204" pitchFamily="34" charset="-128"/>
                <a:cs typeface="+mn-cs"/>
              </a:rPr>
              <a:t>Stahler</a:t>
            </a:r>
            <a:r>
              <a:rPr kumimoji="0" lang="en-US" altLang="en-US" sz="2000" i="0" u="none" strike="noStrike" kern="1200" cap="none" spc="0" normalizeH="0" baseline="0" noProof="0" dirty="0">
                <a:ln>
                  <a:noFill/>
                </a:ln>
                <a:solidFill>
                  <a:schemeClr val="accent2"/>
                </a:solidFill>
                <a:effectLst/>
                <a:uLnTx/>
                <a:uFillTx/>
                <a:latin typeface="Times New Roman" panose="02020603050405020304" pitchFamily="18" charset="0"/>
                <a:ea typeface="ＭＳ Ｐゴシック" panose="020B0600070205080204" pitchFamily="34" charset="-128"/>
                <a:cs typeface="+mn-cs"/>
              </a:rPr>
              <a:t> et al. 2021 … large core</a:t>
            </a:r>
          </a:p>
        </p:txBody>
      </p:sp>
      <p:pic>
        <p:nvPicPr>
          <p:cNvPr id="2" name="Picture 5" descr="AACHCOV0">
            <a:extLst>
              <a:ext uri="{FF2B5EF4-FFF2-40B4-BE49-F238E27FC236}">
                <a16:creationId xmlns:a16="http://schemas.microsoft.com/office/drawing/2014/main" id="{74D6A5A8-5CB3-B1B8-4E4F-A5ECBCA335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4186999"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5198355"/>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9307</TotalTime>
  <Words>1818</Words>
  <Application>Microsoft Macintosh PowerPoint</Application>
  <PresentationFormat>On-screen Show (4:3)</PresentationFormat>
  <Paragraphs>329</Paragraphs>
  <Slides>33</Slides>
  <Notes>33</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33</vt:i4>
      </vt:variant>
    </vt:vector>
  </HeadingPairs>
  <TitlesOfParts>
    <vt:vector size="39" baseType="lpstr">
      <vt:lpstr>ＭＳ Ｐゴシック</vt:lpstr>
      <vt:lpstr>Times New Roman</vt:lpstr>
      <vt:lpstr>Wingdings</vt:lpstr>
      <vt:lpstr>Default Design</vt:lpstr>
      <vt:lpstr>12_Default Design</vt:lpstr>
      <vt:lpstr>1_Default Design</vt:lpstr>
      <vt:lpstr>PowerPoint Presentation</vt:lpstr>
      <vt:lpstr>PowerPoint Presentation</vt:lpstr>
      <vt:lpstr>PowerPoint Presentation</vt:lpstr>
      <vt:lpstr>Planetary Interiors II</vt:lpstr>
      <vt:lpstr>SSE!</vt:lpstr>
      <vt:lpstr>Earth’s Geoid</vt:lpstr>
      <vt:lpstr>Mars’ Surface Gravity</vt:lpstr>
      <vt:lpstr>Mars’ Surface Features</vt:lpstr>
      <vt:lpstr>Mars’ Core</vt:lpstr>
      <vt:lpstr>Venus’ Surface Gravity</vt:lpstr>
      <vt:lpstr>Venus’ Surface Features</vt:lpstr>
      <vt:lpstr>Venus’ Surface Gravity</vt:lpstr>
      <vt:lpstr>Mars’ Surface Gravity</vt:lpstr>
      <vt:lpstr>PowerPoint Presentation</vt:lpstr>
      <vt:lpstr>Galileans</vt:lpstr>
      <vt:lpstr>PowerPoint Presentation</vt:lpstr>
      <vt:lpstr>H2O  Ice</vt:lpstr>
      <vt:lpstr>PowerPoint Presentation</vt:lpstr>
      <vt:lpstr>PowerPoint Presentation</vt:lpstr>
      <vt:lpstr>Jovian Interiors</vt:lpstr>
      <vt:lpstr>Jovian Interiors: H</vt:lpstr>
      <vt:lpstr>Jovian Interiors: He and H2O</vt:lpstr>
      <vt:lpstr>Jupiter + Saturn Interiors</vt:lpstr>
      <vt:lpstr>Jupiter Interior</vt:lpstr>
      <vt:lpstr>Juno Discoveries at Jupiter</vt:lpstr>
      <vt:lpstr>Ice Giant Interiors</vt:lpstr>
      <vt:lpstr>Giant Planet Interiors</vt:lpstr>
      <vt:lpstr>Solar System Magnetic Fields</vt:lpstr>
      <vt:lpstr>Jupiter’s Giant Magnetosphere</vt:lpstr>
      <vt:lpstr>Planets in Solar Systems</vt:lpstr>
      <vt:lpstr>Solar System Explorers Boo! Day</vt:lpstr>
      <vt:lpstr>Solar System Explorers: 07 NOV</vt:lpstr>
      <vt:lpstr>PowerPoint Presentation</vt:lpstr>
    </vt:vector>
  </TitlesOfParts>
  <Company>Georgia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System Formation</dc:title>
  <dc:creator>Unknown User</dc:creator>
  <cp:lastModifiedBy>Manzano Pisco</cp:lastModifiedBy>
  <cp:revision>293</cp:revision>
  <cp:lastPrinted>2003-02-11T19:04:25Z</cp:lastPrinted>
  <dcterms:created xsi:type="dcterms:W3CDTF">2012-03-27T17:37:59Z</dcterms:created>
  <dcterms:modified xsi:type="dcterms:W3CDTF">2024-11-01T15:21:30Z</dcterms:modified>
</cp:coreProperties>
</file>