
<file path=[Content_Types].xml><?xml version="1.0" encoding="utf-8"?>
<Types xmlns="http://schemas.openxmlformats.org/package/2006/content-types">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Lst>
  <p:notesMasterIdLst>
    <p:notesMasterId r:id="rId50"/>
  </p:notesMasterIdLst>
  <p:sldIdLst>
    <p:sldId id="318" r:id="rId5"/>
    <p:sldId id="319" r:id="rId6"/>
    <p:sldId id="322" r:id="rId7"/>
    <p:sldId id="311" r:id="rId8"/>
    <p:sldId id="328" r:id="rId9"/>
    <p:sldId id="308" r:id="rId10"/>
    <p:sldId id="309" r:id="rId11"/>
    <p:sldId id="344" r:id="rId12"/>
    <p:sldId id="345" r:id="rId13"/>
    <p:sldId id="316" r:id="rId14"/>
    <p:sldId id="342" r:id="rId15"/>
    <p:sldId id="310" r:id="rId16"/>
    <p:sldId id="312" r:id="rId17"/>
    <p:sldId id="276" r:id="rId18"/>
    <p:sldId id="259" r:id="rId19"/>
    <p:sldId id="317" r:id="rId20"/>
    <p:sldId id="288" r:id="rId21"/>
    <p:sldId id="287" r:id="rId22"/>
    <p:sldId id="263" r:id="rId23"/>
    <p:sldId id="298" r:id="rId24"/>
    <p:sldId id="329" r:id="rId25"/>
    <p:sldId id="297" r:id="rId26"/>
    <p:sldId id="304" r:id="rId27"/>
    <p:sldId id="270" r:id="rId28"/>
    <p:sldId id="330" r:id="rId29"/>
    <p:sldId id="271" r:id="rId30"/>
    <p:sldId id="283" r:id="rId31"/>
    <p:sldId id="331" r:id="rId32"/>
    <p:sldId id="272" r:id="rId33"/>
    <p:sldId id="320" r:id="rId34"/>
    <p:sldId id="321" r:id="rId35"/>
    <p:sldId id="364" r:id="rId36"/>
    <p:sldId id="302" r:id="rId37"/>
    <p:sldId id="291" r:id="rId38"/>
    <p:sldId id="365" r:id="rId39"/>
    <p:sldId id="294" r:id="rId40"/>
    <p:sldId id="293" r:id="rId41"/>
    <p:sldId id="295" r:id="rId42"/>
    <p:sldId id="296" r:id="rId43"/>
    <p:sldId id="363" r:id="rId44"/>
    <p:sldId id="315" r:id="rId45"/>
    <p:sldId id="281" r:id="rId46"/>
    <p:sldId id="300" r:id="rId47"/>
    <p:sldId id="301" r:id="rId48"/>
    <p:sldId id="30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9D9D9"/>
    <a:srgbClr val="FFFFCC"/>
    <a:srgbClr val="C6D9F1"/>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24" autoAdjust="0"/>
    <p:restoredTop sz="91238" autoAdjust="0"/>
  </p:normalViewPr>
  <p:slideViewPr>
    <p:cSldViewPr snapToGrid="0">
      <p:cViewPr varScale="1">
        <p:scale>
          <a:sx n="120" d="100"/>
          <a:sy n="120" d="100"/>
        </p:scale>
        <p:origin x="192" y="1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6" d="100"/>
          <a:sy n="76" d="100"/>
        </p:scale>
        <p:origin x="-140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2C6563-E8CE-464E-BCC9-048135DA6C3A}" type="datetimeFigureOut">
              <a:rPr lang="en-US" smtClean="0"/>
              <a:t>11/8/24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FD5B43-D2E6-473C-8355-0CB63AFFC77A}" type="slidenum">
              <a:rPr lang="en-US" smtClean="0"/>
              <a:t>‹#›</a:t>
            </a:fld>
            <a:endParaRPr lang="en-US"/>
          </a:p>
        </p:txBody>
      </p:sp>
    </p:spTree>
    <p:extLst>
      <p:ext uri="{BB962C8B-B14F-4D97-AF65-F5344CB8AC3E}">
        <p14:creationId xmlns:p14="http://schemas.microsoft.com/office/powerpoint/2010/main" val="2572789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Philae_(spacecraft)#cite_note-guardian20141119-60" TargetMode="External"/><Relationship Id="rId13" Type="http://schemas.openxmlformats.org/officeDocument/2006/relationships/hyperlink" Target="https://en.wikipedia.org/wiki/Methyl_isocyanate" TargetMode="External"/><Relationship Id="rId3" Type="http://schemas.openxmlformats.org/officeDocument/2006/relationships/hyperlink" Target="https://en.wikipedia.org/wiki/Philae_(spacecraft)#cite_note-space20150730-56" TargetMode="External"/><Relationship Id="rId7" Type="http://schemas.openxmlformats.org/officeDocument/2006/relationships/hyperlink" Target="https://en.wikipedia.org/wiki/Philae_(spacecraft)#cite_note-eos20150731-59" TargetMode="External"/><Relationship Id="rId12" Type="http://schemas.openxmlformats.org/officeDocument/2006/relationships/hyperlink" Target="https://en.wikipedia.org/wiki/Acetone" TargetMode="External"/><Relationship Id="rId17" Type="http://schemas.openxmlformats.org/officeDocument/2006/relationships/hyperlink" Target="https://en.wikipedia.org/wiki/Philae_(spacecraft)#cite_note-SCI-20150731-64" TargetMode="External"/><Relationship Id="rId2" Type="http://schemas.openxmlformats.org/officeDocument/2006/relationships/slide" Target="../slides/slide1.xml"/><Relationship Id="rId16" Type="http://schemas.openxmlformats.org/officeDocument/2006/relationships/hyperlink" Target="https://en.wikipedia.org/wiki/Philae_(spacecraft)#cite_note-esa20150730-63" TargetMode="External"/><Relationship Id="rId1" Type="http://schemas.openxmlformats.org/officeDocument/2006/relationships/notesMaster" Target="../notesMasters/notesMaster1.xml"/><Relationship Id="rId6" Type="http://schemas.openxmlformats.org/officeDocument/2006/relationships/hyperlink" Target="https://en.wikipedia.org/wiki/Pumice" TargetMode="External"/><Relationship Id="rId11" Type="http://schemas.openxmlformats.org/officeDocument/2006/relationships/hyperlink" Target="https://en.wikipedia.org/wiki/Acetamide" TargetMode="External"/><Relationship Id="rId5" Type="http://schemas.openxmlformats.org/officeDocument/2006/relationships/hyperlink" Target="https://en.wikipedia.org/wiki/Philae_(spacecraft)#cite_note-timesindia20141118-58" TargetMode="External"/><Relationship Id="rId15" Type="http://schemas.openxmlformats.org/officeDocument/2006/relationships/hyperlink" Target="https://en.wikipedia.org/wiki/Philae_(spacecraft)#cite_note-wapo20150730-62" TargetMode="External"/><Relationship Id="rId10" Type="http://schemas.openxmlformats.org/officeDocument/2006/relationships/hyperlink" Target="https://en.wikipedia.org/wiki/Organic_compound" TargetMode="External"/><Relationship Id="rId4" Type="http://schemas.openxmlformats.org/officeDocument/2006/relationships/hyperlink" Target="https://en.wikipedia.org/wiki/Philae_(spacecraft)#cite_note-DLR_2014.11.17-57" TargetMode="External"/><Relationship Id="rId9" Type="http://schemas.openxmlformats.org/officeDocument/2006/relationships/hyperlink" Target="https://en.wikipedia.org/wiki/Philae_(spacecraft)#cite_note-61" TargetMode="External"/><Relationship Id="rId14" Type="http://schemas.openxmlformats.org/officeDocument/2006/relationships/hyperlink" Target="https://en.wikipedia.org/wiki/Propionaldehyd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sa.gov/mission_pages/dawn/main/index.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jpl.nasa.gov/news/news.php?release=2020-155"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Sodium_carbona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a:p>
            <a:endParaRPr lang="en-US" dirty="0"/>
          </a:p>
          <a:p>
            <a:endParaRPr lang="en-US" dirty="0"/>
          </a:p>
          <a:p>
            <a:endParaRPr lang="en-US" dirty="0"/>
          </a:p>
          <a:p>
            <a:endParaRPr lang="en-US" dirty="0"/>
          </a:p>
          <a:p>
            <a:r>
              <a:rPr lang="en-US" dirty="0"/>
              <a:t>This image of comet 67P/</a:t>
            </a:r>
            <a:r>
              <a:rPr lang="en-US" dirty="0" err="1"/>
              <a:t>Churyumov-Gerasimenko</a:t>
            </a:r>
            <a:r>
              <a:rPr lang="en-US" dirty="0"/>
              <a:t> was acquired by the Philae lander of the European Space Agency's Rosetta mission during Philae's descent toward the comet on Nov. 12, 2014. Philae's ROLIS (</a:t>
            </a:r>
            <a:r>
              <a:rPr lang="en-US" dirty="0" err="1"/>
              <a:t>ROsetta</a:t>
            </a:r>
            <a:r>
              <a:rPr lang="en-US" dirty="0"/>
              <a:t> Lander Imaging System) took the image at 14:38:41 UTC (6:38:41 a.m., PST) at a distance of approximately two miles (three kilometers) from the surface. The landing site is imaged with a resolution of about 10 feet (three meters) per pixel.</a:t>
            </a:r>
          </a:p>
          <a:p>
            <a:r>
              <a:rPr lang="en-US" dirty="0"/>
              <a:t>The ROLIS instrument is a down-looking imager that acquires images during the descent and doubles as a multispectral close-up camera after the landing. The aim of the ROLIS </a:t>
            </a:r>
          </a:p>
          <a:p>
            <a:r>
              <a:rPr lang="en-US" dirty="0"/>
              <a:t>experiment is to study the texture and microstructure of the comet's surface. It was developed by the German Aerospace Center's Institute of Planetary Research, Berlin.</a:t>
            </a:r>
          </a:p>
          <a:p>
            <a:endParaRPr lang="en-US" dirty="0"/>
          </a:p>
          <a:p>
            <a:r>
              <a:rPr lang="en-US" dirty="0"/>
              <a:t>The lander separated from the orbiter at 09:03 UTC (1:03 a.m. PST) for touch down on comet 67P seven hours later. </a:t>
            </a:r>
          </a:p>
          <a:p>
            <a:r>
              <a:rPr lang="en-US" dirty="0"/>
              <a:t>Data from the SESAME instrument determined that, rather than being "soft and fluffy" as expected, </a:t>
            </a:r>
            <a:r>
              <a:rPr lang="en-US" i="1" dirty="0"/>
              <a:t>Philae</a:t>
            </a:r>
            <a:r>
              <a:rPr lang="en-US" dirty="0">
                <a:effectLst/>
              </a:rPr>
              <a:t>'s</a:t>
            </a:r>
            <a:r>
              <a:rPr lang="en-US" dirty="0"/>
              <a:t> first touchdown site held a large amount of water ice under a layer of granular material about 25 cm (9.8 in) deep.</a:t>
            </a:r>
            <a:r>
              <a:rPr lang="en-US" baseline="30000" dirty="0">
                <a:hlinkClick r:id="rId3"/>
              </a:rPr>
              <a:t>[56]</a:t>
            </a:r>
            <a:r>
              <a:rPr lang="en-US" dirty="0"/>
              <a:t> It found that the mechanical strength of the ice was high and that cometary activity in that region was low. At the final landing site, the MUPUS instrument was unable to hammer very far into the comet's surface, despite power being gradually increased. This area was determined to have the consistency of solid ice</a:t>
            </a:r>
            <a:r>
              <a:rPr lang="en-US" baseline="30000" dirty="0">
                <a:hlinkClick r:id="rId4"/>
              </a:rPr>
              <a:t>[57]</a:t>
            </a:r>
            <a:r>
              <a:rPr lang="en-US" baseline="30000" dirty="0">
                <a:hlinkClick r:id="rId5"/>
              </a:rPr>
              <a:t>[58]</a:t>
            </a:r>
            <a:r>
              <a:rPr lang="en-US" dirty="0"/>
              <a:t> or </a:t>
            </a:r>
            <a:r>
              <a:rPr lang="en-US" dirty="0">
                <a:hlinkClick r:id="rId6" tooltip="Pumice"/>
              </a:rPr>
              <a:t>pumice</a:t>
            </a:r>
            <a:r>
              <a:rPr lang="en-US" dirty="0"/>
              <a:t>.</a:t>
            </a:r>
            <a:r>
              <a:rPr lang="en-US" baseline="30000" dirty="0">
                <a:hlinkClick r:id="rId7"/>
              </a:rPr>
              <a:t>[59]</a:t>
            </a:r>
            <a:r>
              <a:rPr lang="en-US" dirty="0"/>
              <a:t> </a:t>
            </a:r>
          </a:p>
          <a:p>
            <a:r>
              <a:rPr lang="en-US" dirty="0"/>
              <a:t>In the atmosphere of the comet, the COSAC instrument detected the presence of molecules containing carbon and hydrogen. Soil elements could not be assessed, because the lander was unable to drill into the comet surface, likely due to hard ice.</a:t>
            </a:r>
            <a:r>
              <a:rPr lang="en-US" baseline="30000" dirty="0">
                <a:hlinkClick r:id="rId8"/>
              </a:rPr>
              <a:t>[60]</a:t>
            </a:r>
            <a:r>
              <a:rPr lang="en-US" dirty="0"/>
              <a:t> The SD2 drill went through the necessary steps to deliver a surface sample to the COSAC instrument,</a:t>
            </a:r>
            <a:r>
              <a:rPr lang="en-US" baseline="30000" dirty="0">
                <a:hlinkClick r:id="rId4"/>
              </a:rPr>
              <a:t>[57]</a:t>
            </a:r>
            <a:r>
              <a:rPr lang="en-US" dirty="0"/>
              <a:t> but nothing entered the COSAC ovens.</a:t>
            </a:r>
            <a:r>
              <a:rPr lang="en-US" baseline="30000" dirty="0">
                <a:hlinkClick r:id="rId9"/>
              </a:rPr>
              <a:t>[61]</a:t>
            </a:r>
            <a:r>
              <a:rPr lang="en-US" dirty="0"/>
              <a:t> </a:t>
            </a:r>
          </a:p>
          <a:p>
            <a:r>
              <a:rPr lang="en-US" dirty="0"/>
              <a:t>Upon </a:t>
            </a:r>
            <a:r>
              <a:rPr lang="en-US" i="1" dirty="0"/>
              <a:t>Philae</a:t>
            </a:r>
            <a:r>
              <a:rPr lang="en-US" dirty="0">
                <a:effectLst/>
              </a:rPr>
              <a:t>'s</a:t>
            </a:r>
            <a:r>
              <a:rPr lang="en-US" dirty="0"/>
              <a:t> first touchdown on the comet's surface, COSAC measured material at the bottom of the vehicle, which was disturbed by the landing, while the Ptolemy instrument measured material at the top of the vehicle. Sixteen </a:t>
            </a:r>
            <a:r>
              <a:rPr lang="en-US" dirty="0">
                <a:hlinkClick r:id="rId10" tooltip="Organic compound"/>
              </a:rPr>
              <a:t>organic compounds</a:t>
            </a:r>
            <a:r>
              <a:rPr lang="en-US" dirty="0"/>
              <a:t> were detected, four of which were seen for the first time on a comet, including </a:t>
            </a:r>
            <a:r>
              <a:rPr lang="en-US" dirty="0">
                <a:hlinkClick r:id="rId11" tooltip="Acetamide"/>
              </a:rPr>
              <a:t>acetamide</a:t>
            </a:r>
            <a:r>
              <a:rPr lang="en-US" dirty="0"/>
              <a:t>, </a:t>
            </a:r>
            <a:r>
              <a:rPr lang="en-US" dirty="0">
                <a:hlinkClick r:id="rId12" tooltip="Acetone"/>
              </a:rPr>
              <a:t>acetone</a:t>
            </a:r>
            <a:r>
              <a:rPr lang="en-US" dirty="0"/>
              <a:t>, </a:t>
            </a:r>
            <a:r>
              <a:rPr lang="en-US" dirty="0">
                <a:hlinkClick r:id="rId13" tooltip="Methyl isocyanate"/>
              </a:rPr>
              <a:t>methyl isocyanate</a:t>
            </a:r>
            <a:r>
              <a:rPr lang="en-US" dirty="0"/>
              <a:t> and </a:t>
            </a:r>
            <a:r>
              <a:rPr lang="en-US" dirty="0">
                <a:hlinkClick r:id="rId14" tooltip="Propionaldehyde"/>
              </a:rPr>
              <a:t>propionaldehyde</a:t>
            </a:r>
            <a:r>
              <a:rPr lang="en-US" dirty="0"/>
              <a:t>.</a:t>
            </a:r>
            <a:r>
              <a:rPr lang="en-US" baseline="30000" dirty="0">
                <a:hlinkClick r:id="rId15"/>
              </a:rPr>
              <a:t>[62]</a:t>
            </a:r>
            <a:r>
              <a:rPr lang="en-US" baseline="30000" dirty="0">
                <a:hlinkClick r:id="rId16"/>
              </a:rPr>
              <a:t>[63]</a:t>
            </a:r>
            <a:r>
              <a:rPr lang="en-US" baseline="30000" dirty="0">
                <a:hlinkClick r:id="rId17"/>
              </a:rPr>
              <a:t>[64]</a:t>
            </a:r>
            <a:r>
              <a:rPr lang="en-US" dirty="0"/>
              <a:t> </a:t>
            </a:r>
          </a:p>
          <a:p>
            <a:endParaRPr lang="en-US" dirty="0"/>
          </a:p>
          <a:p>
            <a:r>
              <a:rPr lang="en-US" dirty="0"/>
              <a:t>Rosetta and Philae had been riding through space together for more than 10 years. Philae is the first probe to achieve soft landing on a comet, and Rosetta is the first to rendezvous with a comet and follow it around the sun. The information collected by Philae at one location on the surface will complement that collected by the Rosetta orbiter for the entire comet.</a:t>
            </a:r>
          </a:p>
          <a:p>
            <a:r>
              <a:rPr lang="en-US" dirty="0"/>
              <a:t>Rosetta is a European Space Agency mission with contributions from its member states and NASA. Rosetta's Philae lander is provided by a consortium led by the German Aerospace Center, Cologne; Max Planck Institute for Solar System Research, Gottingen; French National Space Agency, Paris; and the Italian Space Agency, Rome. NASA's Jet Propulsion Laboratory, a division of the California Institute of Technology, Pasadena, manages the U.S. participation in the Rosetta mission for NASA's Science Mission Directorate in Washington. Rosetta carries three NASA instruments in its 21-instrument payload.</a:t>
            </a:r>
          </a:p>
          <a:p>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t>1</a:t>
            </a:fld>
            <a:endParaRPr lang="en-US"/>
          </a:p>
        </p:txBody>
      </p:sp>
    </p:spTree>
    <p:extLst>
      <p:ext uri="{BB962C8B-B14F-4D97-AF65-F5344CB8AC3E}">
        <p14:creationId xmlns:p14="http://schemas.microsoft.com/office/powerpoint/2010/main" val="293520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 standard designation consists of the following parts, all of which are related to the date of discovery of the object: a 4-digit number indicating the year; a space; a letter to show the half-month; another letter to show the order within the half-month; and an optional number to indicate the number of times the second letter has been repeated in that half-month period. </a:t>
            </a:r>
          </a:p>
          <a:p>
            <a:endParaRPr lang="en-US" dirty="0">
              <a:ea typeface="ＭＳ Ｐゴシック" charset="0"/>
              <a:cs typeface="ＭＳ Ｐゴシック" charset="0"/>
            </a:endParaRPr>
          </a:p>
          <a:p>
            <a:r>
              <a:rPr lang="en-US" dirty="0"/>
              <a:t>1995 SA, 1995 SB, ..., 1995 SY, 1995 SZ, 1995 SA</a:t>
            </a:r>
            <a:r>
              <a:rPr lang="en-US" baseline="-25000" dirty="0"/>
              <a:t>1</a:t>
            </a:r>
            <a:r>
              <a:rPr lang="en-US" dirty="0"/>
              <a:t>, ..., 1995 SZ</a:t>
            </a:r>
            <a:r>
              <a:rPr lang="en-US" baseline="-25000" dirty="0"/>
              <a:t>1</a:t>
            </a:r>
            <a:r>
              <a:rPr lang="en-US" dirty="0"/>
              <a:t>, 1995 SA</a:t>
            </a:r>
            <a:r>
              <a:rPr lang="en-US" baseline="-25000" dirty="0"/>
              <a:t>2</a:t>
            </a:r>
            <a:r>
              <a:rPr lang="en-US" dirty="0"/>
              <a:t>, ..., 1995 SZ</a:t>
            </a:r>
            <a:r>
              <a:rPr lang="en-US" baseline="-25000" dirty="0"/>
              <a:t>9</a:t>
            </a:r>
            <a:r>
              <a:rPr lang="en-US" dirty="0"/>
              <a:t>, 1995 SA</a:t>
            </a:r>
            <a:r>
              <a:rPr lang="en-US" baseline="-25000" dirty="0"/>
              <a:t>10</a:t>
            </a:r>
            <a:r>
              <a:rPr lang="en-US" dirty="0"/>
              <a:t>, etc. </a:t>
            </a:r>
            <a:endParaRPr lang="en-US" dirty="0">
              <a:ea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Proper</a:t>
            </a:r>
            <a:r>
              <a:rPr lang="en-US" baseline="0" dirty="0">
                <a:ea typeface="ＭＳ Ｐゴシック" charset="0"/>
                <a:cs typeface="ＭＳ Ｐゴシック" charset="0"/>
              </a:rPr>
              <a:t> Designation typically takes 4 oppositions</a:t>
            </a:r>
          </a:p>
          <a:p>
            <a:r>
              <a:rPr lang="en-US" baseline="0" dirty="0">
                <a:ea typeface="ＭＳ Ｐゴシック" charset="0"/>
                <a:cs typeface="ＭＳ Ｐゴシック" charset="0"/>
              </a:rPr>
              <a:t>Pluto was added to the minor bodies list as the 134340</a:t>
            </a:r>
            <a:r>
              <a:rPr lang="en-US" baseline="30000" dirty="0">
                <a:ea typeface="ＭＳ Ｐゴシック" charset="0"/>
                <a:cs typeface="ＭＳ Ｐゴシック" charset="0"/>
              </a:rPr>
              <a:t>th</a:t>
            </a:r>
            <a:r>
              <a:rPr lang="en-US" baseline="0" dirty="0">
                <a:ea typeface="ＭＳ Ｐゴシック" charset="0"/>
                <a:cs typeface="ＭＳ Ｐゴシック" charset="0"/>
              </a:rPr>
              <a:t> object with an orbit</a:t>
            </a:r>
            <a:endParaRPr lang="en-US" dirty="0">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E78280FB-3087-9A4E-9F1D-1E9ABD039D86}" type="slidenum">
              <a:rPr lang="en-US" sz="1200" baseline="0">
                <a:solidFill>
                  <a:srgbClr val="000000"/>
                </a:solidFill>
                <a:latin typeface="Calibri" charset="0"/>
              </a:rPr>
              <a:pPr eaLnBrk="1" hangingPunct="1"/>
              <a:t>11</a:t>
            </a:fld>
            <a:endParaRPr lang="en-US" sz="1200" baseline="0">
              <a:solidFill>
                <a:srgbClr val="000000"/>
              </a:solidFill>
              <a:latin typeface="Calibri" charset="0"/>
            </a:endParaRPr>
          </a:p>
        </p:txBody>
      </p:sp>
    </p:spTree>
    <p:extLst>
      <p:ext uri="{BB962C8B-B14F-4D97-AF65-F5344CB8AC3E}">
        <p14:creationId xmlns:p14="http://schemas.microsoft.com/office/powerpoint/2010/main" val="2411556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 NEAs with orbits</a:t>
            </a:r>
          </a:p>
          <a:p>
            <a:endParaRPr lang="en-US" dirty="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9C8C2327-1044-8141-8337-676C4545DB25}" type="slidenum">
              <a:rPr lang="en-US" sz="1200" baseline="0">
                <a:solidFill>
                  <a:prstClr val="black"/>
                </a:solidFill>
              </a:rPr>
              <a:pPr eaLnBrk="1" hangingPunct="1"/>
              <a:t>13</a:t>
            </a:fld>
            <a:endParaRPr lang="en-US" sz="1200" baseline="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Atiras</a:t>
            </a:r>
            <a:r>
              <a:rPr lang="en-US" baseline="0" dirty="0"/>
              <a:t> --- inside Earth’s orbit</a:t>
            </a:r>
          </a:p>
          <a:p>
            <a:r>
              <a:rPr lang="en-US" baseline="0" dirty="0" err="1"/>
              <a:t>Atens</a:t>
            </a:r>
            <a:r>
              <a:rPr lang="en-US" baseline="0" dirty="0"/>
              <a:t> and </a:t>
            </a:r>
            <a:r>
              <a:rPr lang="en-US" baseline="0" dirty="0" err="1"/>
              <a:t>Apollos</a:t>
            </a:r>
            <a:r>
              <a:rPr lang="en-US" baseline="0" dirty="0"/>
              <a:t> --- Earth crossing</a:t>
            </a:r>
          </a:p>
          <a:p>
            <a:r>
              <a:rPr lang="en-US" baseline="0" dirty="0" err="1"/>
              <a:t>Amors</a:t>
            </a:r>
            <a:r>
              <a:rPr lang="en-US" baseline="0" dirty="0"/>
              <a:t> --- outside Earth’s orbit but inside Mars’</a:t>
            </a:r>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t>14</a:t>
            </a:fld>
            <a:endParaRPr lang="en-US"/>
          </a:p>
        </p:txBody>
      </p:sp>
    </p:spTree>
    <p:extLst>
      <p:ext uri="{BB962C8B-B14F-4D97-AF65-F5344CB8AC3E}">
        <p14:creationId xmlns:p14="http://schemas.microsoft.com/office/powerpoint/2010/main" val="1771446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4.6 AU is considered a Greek/Trojan out to 5.5 AU</a:t>
            </a:r>
          </a:p>
        </p:txBody>
      </p:sp>
      <p:sp>
        <p:nvSpPr>
          <p:cNvPr id="4" name="Slide Number Placeholder 3"/>
          <p:cNvSpPr>
            <a:spLocks noGrp="1"/>
          </p:cNvSpPr>
          <p:nvPr>
            <p:ph type="sldNum" sz="quarter" idx="5"/>
          </p:nvPr>
        </p:nvSpPr>
        <p:spPr/>
        <p:txBody>
          <a:bodyPr/>
          <a:lstStyle/>
          <a:p>
            <a:fld id="{4BFD5B43-D2E6-473C-8355-0CB63AFFC77A}" type="slidenum">
              <a:rPr lang="en-US" smtClean="0"/>
              <a:t>15</a:t>
            </a:fld>
            <a:endParaRPr lang="en-US"/>
          </a:p>
        </p:txBody>
      </p:sp>
    </p:spTree>
    <p:extLst>
      <p:ext uri="{BB962C8B-B14F-4D97-AF65-F5344CB8AC3E}">
        <p14:creationId xmlns:p14="http://schemas.microsoft.com/office/powerpoint/2010/main" val="342595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E78280FB-3087-9A4E-9F1D-1E9ABD039D86}" type="slidenum">
              <a:rPr lang="en-US" sz="1200" baseline="0">
                <a:solidFill>
                  <a:srgbClr val="000000"/>
                </a:solidFill>
                <a:latin typeface="Calibri" charset="0"/>
              </a:rPr>
              <a:pPr eaLnBrk="1" hangingPunct="1"/>
              <a:t>16</a:t>
            </a:fld>
            <a:endParaRPr lang="en-US" sz="1200" baseline="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a:t>caused by resonances with Jupiter, asteroids in gaps eventually get flung into Sun, planet or out of SS</a:t>
            </a:r>
          </a:p>
          <a:p>
            <a:pPr>
              <a:spcBef>
                <a:spcPct val="0"/>
              </a:spcBef>
            </a:pPr>
            <a:r>
              <a:rPr lang="en-US" dirty="0"/>
              <a:t>Major gaps:</a:t>
            </a:r>
          </a:p>
          <a:p>
            <a:pPr>
              <a:spcBef>
                <a:spcPct val="0"/>
              </a:spcBef>
            </a:pPr>
            <a:r>
              <a:rPr lang="en-US" dirty="0"/>
              <a:t>a=2.06—1:4 w/ Jupiter, also 9:4 w/ Mars</a:t>
            </a:r>
          </a:p>
          <a:p>
            <a:pPr>
              <a:spcBef>
                <a:spcPct val="0"/>
              </a:spcBef>
            </a:pPr>
            <a:r>
              <a:rPr lang="en-US" dirty="0"/>
              <a:t>a=2.50 –2:7 (Hestia gap)</a:t>
            </a:r>
          </a:p>
          <a:p>
            <a:pPr>
              <a:spcBef>
                <a:spcPct val="0"/>
              </a:spcBef>
            </a:pPr>
            <a:r>
              <a:rPr lang="en-US" dirty="0"/>
              <a:t>a=3.28—1:2 (</a:t>
            </a:r>
            <a:r>
              <a:rPr lang="en-US" dirty="0" err="1"/>
              <a:t>Hekuba</a:t>
            </a:r>
            <a:r>
              <a:rPr lang="en-US" dirty="0"/>
              <a:t> gap)</a:t>
            </a:r>
          </a:p>
          <a:p>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primary trick of classifying Asteroids is to compare them to meteorites</a:t>
            </a:r>
            <a:r>
              <a:rPr lang="en-US" baseline="0" dirty="0"/>
              <a:t> … </a:t>
            </a:r>
            <a:r>
              <a:rPr lang="en-US" dirty="0"/>
              <a:t>define composition by comparing spectra</a:t>
            </a:r>
          </a:p>
          <a:p>
            <a:pPr>
              <a:spcBef>
                <a:spcPct val="0"/>
              </a:spcBef>
            </a:pPr>
            <a:endParaRPr lang="en-US" dirty="0"/>
          </a:p>
          <a:p>
            <a:pPr>
              <a:spcBef>
                <a:spcPct val="0"/>
              </a:spcBef>
            </a:pPr>
            <a:r>
              <a:rPr lang="en-US" dirty="0"/>
              <a:t>C-Group</a:t>
            </a:r>
          </a:p>
          <a:p>
            <a:pPr>
              <a:spcBef>
                <a:spcPct val="0"/>
              </a:spcBef>
            </a:pPr>
            <a:r>
              <a:rPr lang="en-US" dirty="0"/>
              <a:t>S-Group</a:t>
            </a:r>
          </a:p>
          <a:p>
            <a:pPr>
              <a:spcBef>
                <a:spcPct val="0"/>
              </a:spcBef>
            </a:pPr>
            <a:r>
              <a:rPr lang="en-US" dirty="0"/>
              <a:t>X-Group</a:t>
            </a:r>
          </a:p>
          <a:p>
            <a:pPr>
              <a:spcBef>
                <a:spcPct val="0"/>
              </a:spcBef>
            </a:pPr>
            <a:endParaRPr lang="en-US" dirty="0"/>
          </a:p>
          <a:p>
            <a:pPr>
              <a:spcBef>
                <a:spcPct val="0"/>
              </a:spcBef>
            </a:pPr>
            <a:r>
              <a:rPr lang="en-US" dirty="0"/>
              <a:t>S group= broad group of Asteroids that appear to be aged LL, H, and L </a:t>
            </a:r>
            <a:r>
              <a:rPr lang="en-US" dirty="0" err="1"/>
              <a:t>chondrites</a:t>
            </a:r>
            <a:r>
              <a:rPr lang="en-US" dirty="0"/>
              <a:t>, found primarily in Inner MB</a:t>
            </a:r>
          </a:p>
          <a:p>
            <a:pPr>
              <a:spcBef>
                <a:spcPct val="0"/>
              </a:spcBef>
            </a:pPr>
            <a:r>
              <a:rPr lang="en-US" dirty="0"/>
              <a:t>Q group= LL, H and L OC that appear completely un-aged, only found near Earth</a:t>
            </a:r>
          </a:p>
          <a:p>
            <a:pPr>
              <a:spcBef>
                <a:spcPct val="0"/>
              </a:spcBef>
            </a:pPr>
            <a:endParaRPr lang="en-US" dirty="0"/>
          </a:p>
          <a:p>
            <a:pPr>
              <a:spcBef>
                <a:spcPct val="0"/>
              </a:spcBef>
            </a:pPr>
            <a:r>
              <a:rPr lang="en-US" dirty="0"/>
              <a:t>3 classes in 1970s = C,S,U</a:t>
            </a:r>
          </a:p>
          <a:p>
            <a:pPr>
              <a:spcBef>
                <a:spcPct val="0"/>
              </a:spcBef>
            </a:pPr>
            <a:r>
              <a:rPr lang="en-US" dirty="0"/>
              <a:t>14 classes by 1984</a:t>
            </a:r>
          </a:p>
          <a:p>
            <a:pPr>
              <a:spcBef>
                <a:spcPct val="0"/>
              </a:spcBef>
            </a:pPr>
            <a:r>
              <a:rPr lang="en-US" dirty="0"/>
              <a:t>24 classes now</a:t>
            </a:r>
          </a:p>
          <a:p>
            <a:pPr>
              <a:spcBef>
                <a:spcPct val="0"/>
              </a:spcBef>
            </a:pPr>
            <a:endParaRPr lang="en-US" dirty="0"/>
          </a:p>
          <a:p>
            <a:pPr>
              <a:spcBef>
                <a:spcPct val="0"/>
              </a:spcBef>
            </a:pPr>
            <a:r>
              <a:rPr lang="en-US" dirty="0"/>
              <a:t>LL= Low Iron, Low metals</a:t>
            </a:r>
          </a:p>
          <a:p>
            <a:pPr>
              <a:spcBef>
                <a:spcPct val="0"/>
              </a:spcBef>
            </a:pPr>
            <a:r>
              <a:rPr lang="en-US" dirty="0"/>
              <a:t>L=Low Iron</a:t>
            </a:r>
          </a:p>
          <a:p>
            <a:pPr>
              <a:spcBef>
                <a:spcPct val="0"/>
              </a:spcBef>
            </a:pPr>
            <a:r>
              <a:rPr lang="en-US" dirty="0"/>
              <a:t>H= High Iron</a:t>
            </a: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513CB8-47E8-43FB-BDB9-BC6993C6ABB9}" type="slidenum">
              <a:rPr lang="en-US"/>
              <a:pPr fontAlgn="base">
                <a:spcBef>
                  <a:spcPct val="0"/>
                </a:spcBef>
                <a:spcAft>
                  <a:spcPct val="0"/>
                </a:spcAft>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Vesta</a:t>
            </a:r>
            <a:r>
              <a:rPr lang="en-US" baseline="0" dirty="0"/>
              <a:t> is NOT considered a dwarf planet</a:t>
            </a:r>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t>27</a:t>
            </a:fld>
            <a:endParaRPr lang="en-US"/>
          </a:p>
        </p:txBody>
      </p:sp>
    </p:spTree>
    <p:extLst>
      <p:ext uri="{BB962C8B-B14F-4D97-AF65-F5344CB8AC3E}">
        <p14:creationId xmlns:p14="http://schemas.microsoft.com/office/powerpoint/2010/main" val="87847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D5B43-D2E6-473C-8355-0CB63AFFC77A}" type="slidenum">
              <a:rPr lang="en-US" smtClean="0"/>
              <a:t>28</a:t>
            </a:fld>
            <a:endParaRPr lang="en-US"/>
          </a:p>
        </p:txBody>
      </p:sp>
    </p:spTree>
    <p:extLst>
      <p:ext uri="{BB962C8B-B14F-4D97-AF65-F5344CB8AC3E}">
        <p14:creationId xmlns:p14="http://schemas.microsoft.com/office/powerpoint/2010/main" val="1215510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right = Vesta, Ceres, Moon</a:t>
            </a:r>
          </a:p>
          <a:p>
            <a:endParaRPr lang="en-US" dirty="0"/>
          </a:p>
          <a:p>
            <a:r>
              <a:rPr lang="en-US" dirty="0"/>
              <a:t>The bright spots in Ceres’s </a:t>
            </a:r>
            <a:r>
              <a:rPr lang="en-US" dirty="0" err="1"/>
              <a:t>Occator</a:t>
            </a:r>
            <a:r>
              <a:rPr lang="en-US" dirty="0"/>
              <a:t> Crater, which mystified scientists when first observed by the </a:t>
            </a:r>
            <a:r>
              <a:rPr lang="en-US" i="1" dirty="0">
                <a:hlinkClick r:id="rId3"/>
              </a:rPr>
              <a:t>Dawn</a:t>
            </a:r>
            <a:r>
              <a:rPr lang="en-US" dirty="0"/>
              <a:t> spacecraft in 2015, indicate the dwarf planet may harbor remnants of what was once a global subsurface ocean. </a:t>
            </a:r>
          </a:p>
          <a:p>
            <a:r>
              <a:rPr lang="en-US" i="1" dirty="0"/>
              <a:t>Dawn</a:t>
            </a:r>
            <a:r>
              <a:rPr lang="en-US" dirty="0"/>
              <a:t> captured closeup, detailed images of the 57-mile- (92 km-) wide crater from a distance of just 22 miles (35 km) above the dwarf planet’s surface. After analyzing these images, scientists identified the deposits as </a:t>
            </a:r>
            <a:r>
              <a:rPr lang="en-US" i="1" dirty="0">
                <a:hlinkClick r:id="rId4"/>
              </a:rPr>
              <a:t>sodium carbonate</a:t>
            </a:r>
            <a:r>
              <a:rPr lang="en-US" dirty="0"/>
              <a:t>, a compound of sodium, carbon, and oxygen contained in salt water that erupted onto Ceres’s surface. That water subsequently evaporated, leaving behind the bright salty deposits.</a:t>
            </a:r>
          </a:p>
          <a:p>
            <a:r>
              <a:rPr lang="en-US" dirty="0"/>
              <a:t>Mission scientists determined the deposits originated in a deep, global underground ocean of salty water. Based on Ceres’s gravity, they analyzed its internal structure and concluded its subsurface ocean is several hundred miles wide and around 25 miles (40 km) deep.</a:t>
            </a:r>
          </a:p>
          <a:p>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t>29</a:t>
            </a:fld>
            <a:endParaRPr lang="en-US"/>
          </a:p>
        </p:txBody>
      </p:sp>
    </p:spTree>
    <p:extLst>
      <p:ext uri="{BB962C8B-B14F-4D97-AF65-F5344CB8AC3E}">
        <p14:creationId xmlns:p14="http://schemas.microsoft.com/office/powerpoint/2010/main" val="139258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Near-infrared spectra of these bright areas are consistent with a large amount of </a:t>
            </a:r>
            <a:r>
              <a:rPr lang="en-US" dirty="0">
                <a:hlinkClick r:id="rId3" tooltip="Sodium carbonate"/>
              </a:rPr>
              <a:t>sodium carbonate</a:t>
            </a:r>
            <a:r>
              <a:rPr lang="en-US" dirty="0"/>
              <a:t>, (Na</a:t>
            </a:r>
            <a:r>
              <a:rPr lang="en-US" baseline="-25000" dirty="0">
                <a:effectLst/>
              </a:rPr>
              <a:t>2</a:t>
            </a:r>
            <a:r>
              <a:rPr lang="en-US" dirty="0"/>
              <a:t>CO</a:t>
            </a:r>
            <a:r>
              <a:rPr lang="en-US" baseline="-25000" dirty="0">
                <a:effectLst/>
              </a:rPr>
              <a:t>3</a:t>
            </a:r>
            <a:r>
              <a:rPr lang="en-US" dirty="0"/>
              <a:t>) and smaller amounts of ammonium chloride (NH</a:t>
            </a:r>
            <a:r>
              <a:rPr lang="en-US" baseline="-25000" dirty="0">
                <a:effectLst/>
              </a:rPr>
              <a:t>4</a:t>
            </a:r>
            <a:r>
              <a:rPr lang="en-US" dirty="0"/>
              <a:t>Cl) or ammonium bicarbonate (NH</a:t>
            </a:r>
            <a:r>
              <a:rPr lang="en-US" baseline="-25000" dirty="0">
                <a:effectLst/>
              </a:rPr>
              <a:t>4</a:t>
            </a:r>
            <a:r>
              <a:rPr lang="en-US" dirty="0"/>
              <a:t>HCO</a:t>
            </a:r>
            <a:r>
              <a:rPr lang="en-US" baseline="-25000" dirty="0">
                <a:effectLst/>
              </a:rPr>
              <a:t>3</a:t>
            </a:r>
            <a:r>
              <a:rPr lang="en-US" dirty="0"/>
              <a:t>). These materials have been suggested to originate from the recent crystallization of brines that reached the surface from below.  In August 2020, NASA confirmed that Ceres was a water-rich body with a deep reservoir of brine that percolated to the surface in various locations causing the "bright spots", including those in </a:t>
            </a:r>
            <a:r>
              <a:rPr lang="en-US" dirty="0" err="1"/>
              <a:t>Occator</a:t>
            </a:r>
            <a:r>
              <a:rPr lang="en-US" dirty="0"/>
              <a:t> crater.</a:t>
            </a:r>
          </a:p>
        </p:txBody>
      </p:sp>
      <p:sp>
        <p:nvSpPr>
          <p:cNvPr id="4" name="Slide Number Placeholder 3"/>
          <p:cNvSpPr>
            <a:spLocks noGrp="1"/>
          </p:cNvSpPr>
          <p:nvPr>
            <p:ph type="sldNum" sz="quarter" idx="5"/>
          </p:nvPr>
        </p:nvSpPr>
        <p:spPr/>
        <p:txBody>
          <a:bodyPr/>
          <a:lstStyle/>
          <a:p>
            <a:fld id="{4BFD5B43-D2E6-473C-8355-0CB63AFFC77A}" type="slidenum">
              <a:rPr lang="en-US" smtClean="0"/>
              <a:t>2</a:t>
            </a:fld>
            <a:endParaRPr lang="en-US"/>
          </a:p>
        </p:txBody>
      </p:sp>
    </p:spTree>
    <p:extLst>
      <p:ext uri="{BB962C8B-B14F-4D97-AF65-F5344CB8AC3E}">
        <p14:creationId xmlns:p14="http://schemas.microsoft.com/office/powerpoint/2010/main" val="3594869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neutron (?) detector probes ~1m deep</a:t>
            </a:r>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39258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ammonia evaporates at Main Belt distance</a:t>
            </a:r>
          </a:p>
        </p:txBody>
      </p:sp>
      <p:sp>
        <p:nvSpPr>
          <p:cNvPr id="4" name="Slide Number Placeholder 3"/>
          <p:cNvSpPr>
            <a:spLocks noGrp="1"/>
          </p:cNvSpPr>
          <p:nvPr>
            <p:ph type="sldNum" sz="quarter" idx="10"/>
          </p:nvPr>
        </p:nvSpPr>
        <p:spPr/>
        <p:txBody>
          <a:bodyPr/>
          <a:lstStyle/>
          <a:p>
            <a:fld id="{4BFD5B43-D2E6-473C-8355-0CB63AFFC77A}"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392587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to Jupiter =</a:t>
            </a:r>
            <a:r>
              <a:rPr lang="en-US" baseline="0" dirty="0"/>
              <a:t> yellow + at the top</a:t>
            </a:r>
          </a:p>
          <a:p>
            <a:r>
              <a:rPr lang="en-US" baseline="0" dirty="0"/>
              <a:t>maybe 2 Earth Trojans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FD5B43-D2E6-473C-8355-0CB63AFFC7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388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C4A755-A58C-4ABD-AC2C-86CED5BD317E}" type="slidenum">
              <a:rPr lang="en-US" smtClean="0"/>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Phoebe wide, retrograde, inclined orbit at Saturn, ~200 km, albedo ~0.1 (very dark), </a:t>
            </a:r>
          </a:p>
          <a:p>
            <a:r>
              <a:rPr lang="en-US" dirty="0"/>
              <a:t>Phoebe ring contributes to Iapetus darkening</a:t>
            </a:r>
          </a:p>
          <a:p>
            <a:r>
              <a:rPr lang="en-US" dirty="0"/>
              <a:t>captured Centaur?</a:t>
            </a:r>
          </a:p>
          <a:p>
            <a:endParaRPr lang="en-US" dirty="0"/>
          </a:p>
          <a:p>
            <a:r>
              <a:rPr lang="en-US" dirty="0"/>
              <a:t>a</a:t>
            </a:r>
            <a:r>
              <a:rPr lang="en-US"/>
              <a:t>dd </a:t>
            </a:r>
            <a:r>
              <a:rPr lang="en-US" dirty="0" err="1"/>
              <a:t>Methone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B15CE-F4A5-4D4B-9848-03AC586B76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374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D5B43-D2E6-473C-8355-0CB63AFFC77A}" type="slidenum">
              <a:rPr lang="en-US" smtClean="0"/>
              <a:t>39</a:t>
            </a:fld>
            <a:endParaRPr lang="en-US"/>
          </a:p>
        </p:txBody>
      </p:sp>
    </p:spTree>
    <p:extLst>
      <p:ext uri="{BB962C8B-B14F-4D97-AF65-F5344CB8AC3E}">
        <p14:creationId xmlns:p14="http://schemas.microsoft.com/office/powerpoint/2010/main" val="4153793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algn="r" eaLnBrk="1" fontAlgn="base" hangingPunct="1">
              <a:spcBef>
                <a:spcPct val="0"/>
              </a:spcBef>
              <a:spcAft>
                <a:spcPct val="0"/>
              </a:spcAft>
            </a:pPr>
            <a:fld id="{7A2E171F-6251-274F-869B-4599818E6B62}" type="slidenum">
              <a:rPr lang="en-US" sz="1200" baseline="0" smtClean="0">
                <a:solidFill>
                  <a:srgbClr val="000000"/>
                </a:solidFill>
              </a:rPr>
              <a:pPr algn="r" eaLnBrk="1" fontAlgn="base" hangingPunct="1">
                <a:spcBef>
                  <a:spcPct val="0"/>
                </a:spcBef>
                <a:spcAft>
                  <a:spcPct val="0"/>
                </a:spcAft>
              </a:pPr>
              <a:t>41</a:t>
            </a:fld>
            <a:endParaRPr lang="en-US" sz="1200" baseline="0">
              <a:solidFill>
                <a:srgbClr val="000000"/>
              </a:solidFill>
            </a:endParaRPr>
          </a:p>
        </p:txBody>
      </p:sp>
      <p:sp>
        <p:nvSpPr>
          <p:cNvPr id="75778" name="Rectangle 2"/>
          <p:cNvSpPr>
            <a:spLocks noGrp="1" noRot="1" noChangeAspect="1" noChangeArrowheads="1" noTextEdit="1"/>
          </p:cNvSpPr>
          <p:nvPr>
            <p:ph type="sldImg"/>
          </p:nvPr>
        </p:nvSpPr>
        <p:spPr>
          <a:solidFill>
            <a:srgbClr val="FFFFFF"/>
          </a:solidFill>
          <a:ln/>
        </p:spPr>
      </p:sp>
      <p:sp>
        <p:nvSpPr>
          <p:cNvPr id="757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How do we know Asteroids age at all?</a:t>
            </a:r>
          </a:p>
          <a:p>
            <a:pPr>
              <a:spcBef>
                <a:spcPct val="0"/>
              </a:spcBef>
            </a:pPr>
            <a:r>
              <a:rPr lang="en-US" dirty="0"/>
              <a:t>1</a:t>
            </a:r>
            <a:r>
              <a:rPr lang="en-US" baseline="30000" dirty="0"/>
              <a:t>st</a:t>
            </a:r>
            <a:r>
              <a:rPr lang="en-US" dirty="0"/>
              <a:t>, we can see basic evidence of older surfaces being redder, and newer surfaces being bluer</a:t>
            </a:r>
          </a:p>
          <a:p>
            <a:pPr>
              <a:spcBef>
                <a:spcPct val="0"/>
              </a:spcBef>
            </a:pPr>
            <a:endParaRPr lang="en-US" dirty="0"/>
          </a:p>
          <a:p>
            <a:pPr>
              <a:spcBef>
                <a:spcPct val="0"/>
              </a:spcBef>
            </a:pPr>
            <a:r>
              <a:rPr lang="en-US" dirty="0"/>
              <a:t>We see what appears to be a basic progression in the spectra of Q type (OC) to S type spectr</a:t>
            </a:r>
            <a:r>
              <a:rPr lang="en-US" baseline="0" dirty="0"/>
              <a:t>a</a:t>
            </a:r>
            <a:endParaRPr lang="en-US" dirty="0"/>
          </a:p>
          <a:p>
            <a:pPr>
              <a:spcBef>
                <a:spcPct val="0"/>
              </a:spcBef>
            </a:pPr>
            <a:r>
              <a:rPr lang="en-US" baseline="0" dirty="0"/>
              <a:t>     s</a:t>
            </a:r>
            <a:r>
              <a:rPr lang="en-US" dirty="0"/>
              <a:t>uggests that something gradually changes Q type asteroids into S type asteroids</a:t>
            </a:r>
          </a:p>
          <a:p>
            <a:pPr>
              <a:spcBef>
                <a:spcPct val="0"/>
              </a:spcBef>
            </a:pPr>
            <a:r>
              <a:rPr lang="en-US" baseline="0" dirty="0"/>
              <a:t>     m</a:t>
            </a:r>
            <a:r>
              <a:rPr lang="en-US" dirty="0"/>
              <a:t>echanism for this change could possibly be micro-bombardment or solar wind implantation (SWI)</a:t>
            </a:r>
          </a:p>
          <a:p>
            <a:pPr>
              <a:spcBef>
                <a:spcPct val="0"/>
              </a:spcBef>
            </a:pPr>
            <a:r>
              <a:rPr lang="en-US" dirty="0"/>
              <a:t>          both mechanisms reduce olivine and create oxidized iron on surface of asteroids turning them red with time</a:t>
            </a:r>
          </a:p>
          <a:p>
            <a:pPr>
              <a:spcBef>
                <a:spcPct val="0"/>
              </a:spcBef>
            </a:pPr>
            <a:endParaRPr lang="en-US" dirty="0"/>
          </a:p>
          <a:p>
            <a:pPr>
              <a:spcBef>
                <a:spcPct val="0"/>
              </a:spcBef>
            </a:pPr>
            <a:r>
              <a:rPr lang="en-US" dirty="0"/>
              <a:t>SWI is thought to be a relatively rapid process, while micrometeorite bombardment is thought to be slow.</a:t>
            </a:r>
          </a:p>
          <a:p>
            <a:pPr>
              <a:spcBef>
                <a:spcPct val="0"/>
              </a:spcBef>
            </a:pPr>
            <a:endParaRPr lang="en-US" dirty="0"/>
          </a:p>
          <a:p>
            <a:pPr>
              <a:spcBef>
                <a:spcPct val="0"/>
              </a:spcBef>
            </a:pPr>
            <a:r>
              <a:rPr lang="en-US" dirty="0"/>
              <a:t>Galileo Flew by Ida on Aug. 28, 1993</a:t>
            </a:r>
          </a:p>
          <a:p>
            <a:pPr>
              <a:spcBef>
                <a:spcPct val="0"/>
              </a:spcBef>
            </a:pPr>
            <a:r>
              <a:rPr lang="en-US" dirty="0"/>
              <a:t>Ida = S type, 31.4 km</a:t>
            </a:r>
          </a:p>
          <a:p>
            <a:pPr>
              <a:spcBef>
                <a:spcPct val="0"/>
              </a:spcBef>
            </a:pPr>
            <a:endParaRPr lang="en-US" dirty="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0A886A-B47A-4A63-B302-4BC573FB3E28}" type="slidenum">
              <a:rPr lang="en-US"/>
              <a:pPr fontAlgn="base">
                <a:spcBef>
                  <a:spcPct val="0"/>
                </a:spcBef>
                <a:spcAft>
                  <a:spcPct val="0"/>
                </a:spcAft>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solidFill>
                  <a:prstClr val="white"/>
                </a:solidFill>
                <a:latin typeface="Times New Roman"/>
                <a:ea typeface="ＭＳ Ｐゴシック" charset="0"/>
                <a:cs typeface="Times New Roman"/>
              </a:rPr>
              <a:t>version 1 --- </a:t>
            </a:r>
            <a:r>
              <a:rPr lang="en-US" dirty="0">
                <a:solidFill>
                  <a:prstClr val="white"/>
                </a:solidFill>
                <a:latin typeface="Times New Roman"/>
                <a:ea typeface="ＭＳ Ｐゴシック" charset="0"/>
                <a:cs typeface="Times New Roman"/>
              </a:rPr>
              <a:t>http://</a:t>
            </a:r>
            <a:r>
              <a:rPr lang="en-US" dirty="0" err="1">
                <a:solidFill>
                  <a:prstClr val="white"/>
                </a:solidFill>
                <a:latin typeface="Times New Roman"/>
                <a:ea typeface="ＭＳ Ｐゴシック" charset="0"/>
                <a:cs typeface="Times New Roman"/>
              </a:rPr>
              <a:t>www.youtube.com</a:t>
            </a:r>
            <a:r>
              <a:rPr lang="en-US" dirty="0">
                <a:solidFill>
                  <a:prstClr val="white"/>
                </a:solidFill>
                <a:latin typeface="Times New Roman"/>
                <a:ea typeface="ＭＳ Ｐゴシック" charset="0"/>
                <a:cs typeface="Times New Roman"/>
              </a:rPr>
              <a:t>/</a:t>
            </a:r>
            <a:r>
              <a:rPr lang="en-US" dirty="0" err="1">
                <a:solidFill>
                  <a:prstClr val="white"/>
                </a:solidFill>
                <a:latin typeface="Times New Roman"/>
                <a:ea typeface="ＭＳ Ｐゴシック" charset="0"/>
                <a:cs typeface="Times New Roman"/>
              </a:rPr>
              <a:t>watch?feature</a:t>
            </a:r>
            <a:r>
              <a:rPr lang="en-US" dirty="0">
                <a:solidFill>
                  <a:prstClr val="white"/>
                </a:solidFill>
                <a:latin typeface="Times New Roman"/>
                <a:ea typeface="ＭＳ Ｐゴシック" charset="0"/>
                <a:cs typeface="Times New Roman"/>
              </a:rPr>
              <a:t>=</a:t>
            </a:r>
            <a:r>
              <a:rPr lang="en-US" dirty="0" err="1">
                <a:solidFill>
                  <a:prstClr val="white"/>
                </a:solidFill>
                <a:latin typeface="Times New Roman"/>
                <a:ea typeface="ＭＳ Ｐゴシック" charset="0"/>
                <a:cs typeface="Times New Roman"/>
              </a:rPr>
              <a:t>player_detailpage&amp;v</a:t>
            </a:r>
            <a:r>
              <a:rPr lang="en-US" dirty="0">
                <a:solidFill>
                  <a:prstClr val="white"/>
                </a:solidFill>
                <a:latin typeface="Times New Roman"/>
                <a:ea typeface="ＭＳ Ｐゴシック" charset="0"/>
                <a:cs typeface="Times New Roman"/>
              </a:rPr>
              <a:t>=ONUSP23cmAE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BFD5B43-D2E6-473C-8355-0CB63AFFC77A}" type="slidenum">
              <a:rPr lang="en-US" smtClean="0"/>
              <a:t>4</a:t>
            </a:fld>
            <a:endParaRPr lang="en-US"/>
          </a:p>
        </p:txBody>
      </p:sp>
    </p:spTree>
    <p:extLst>
      <p:ext uri="{BB962C8B-B14F-4D97-AF65-F5344CB8AC3E}">
        <p14:creationId xmlns:p14="http://schemas.microsoft.com/office/powerpoint/2010/main" val="2745351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to determine how much weathering takes place over time, ages are needed:</a:t>
            </a:r>
          </a:p>
          <a:p>
            <a:pPr>
              <a:spcBef>
                <a:spcPct val="0"/>
              </a:spcBef>
            </a:pPr>
            <a:endParaRPr lang="en-US" dirty="0"/>
          </a:p>
          <a:p>
            <a:pPr>
              <a:spcBef>
                <a:spcPct val="0"/>
              </a:spcBef>
            </a:pPr>
            <a:r>
              <a:rPr lang="en-US" dirty="0"/>
              <a:t>1. rough estimate can be taken from the general dispersion in a-e-</a:t>
            </a:r>
            <a:r>
              <a:rPr lang="en-US" dirty="0" err="1"/>
              <a:t>i</a:t>
            </a:r>
            <a:r>
              <a:rPr lang="en-US" dirty="0"/>
              <a:t> space because they all originated from a single progenitor</a:t>
            </a:r>
          </a:p>
          <a:p>
            <a:pPr>
              <a:spcBef>
                <a:spcPct val="0"/>
              </a:spcBef>
            </a:pPr>
            <a:endParaRPr lang="en-US" dirty="0"/>
          </a:p>
          <a:p>
            <a:pPr>
              <a:spcBef>
                <a:spcPct val="0"/>
              </a:spcBef>
            </a:pPr>
            <a:r>
              <a:rPr lang="en-US" dirty="0"/>
              <a:t>2. trace</a:t>
            </a:r>
            <a:r>
              <a:rPr lang="en-US" baseline="0" dirty="0"/>
              <a:t> back </a:t>
            </a:r>
            <a:r>
              <a:rPr lang="en-US" dirty="0"/>
              <a:t>orbits of asteroids in terms of longitudes for their nodes and an intersection point can be found when they all possessed the same orbit</a:t>
            </a:r>
            <a:r>
              <a:rPr lang="en-US" baseline="0" dirty="0"/>
              <a:t> … i</a:t>
            </a:r>
            <a:r>
              <a:rPr lang="en-US" dirty="0"/>
              <a:t>t is likely that at this time, they were a single body</a:t>
            </a:r>
          </a:p>
          <a:p>
            <a:pPr>
              <a:spcBef>
                <a:spcPct val="0"/>
              </a:spcBef>
            </a:pPr>
            <a:endParaRPr lang="en-US" dirty="0"/>
          </a:p>
          <a:p>
            <a:pPr>
              <a:spcBef>
                <a:spcPct val="0"/>
              </a:spcBef>
            </a:pPr>
            <a:r>
              <a:rPr lang="en-US" dirty="0"/>
              <a:t>3. measure scatter in terms of semi major axes</a:t>
            </a:r>
            <a:r>
              <a:rPr lang="en-US" baseline="0" dirty="0"/>
              <a:t> of Asteroid orbits</a:t>
            </a:r>
            <a:r>
              <a:rPr lang="en-US" dirty="0"/>
              <a:t> </a:t>
            </a:r>
          </a:p>
          <a:p>
            <a:pPr>
              <a:spcBef>
                <a:spcPct val="0"/>
              </a:spcBef>
            </a:pPr>
            <a:r>
              <a:rPr lang="en-US" baseline="0" dirty="0"/>
              <a:t>          main culprit is </a:t>
            </a:r>
            <a:r>
              <a:rPr lang="en-US" dirty="0" err="1"/>
              <a:t>Yarkovsky</a:t>
            </a:r>
            <a:r>
              <a:rPr lang="en-US" dirty="0"/>
              <a:t> effect</a:t>
            </a:r>
            <a:r>
              <a:rPr lang="en-US" baseline="0" dirty="0"/>
              <a:t> … S</a:t>
            </a:r>
            <a:r>
              <a:rPr lang="en-US" dirty="0"/>
              <a:t>un heats an asteroid</a:t>
            </a:r>
            <a:r>
              <a:rPr lang="en-US" baseline="0" dirty="0"/>
              <a:t> that </a:t>
            </a:r>
            <a:r>
              <a:rPr lang="en-US" dirty="0"/>
              <a:t>radiates</a:t>
            </a:r>
            <a:r>
              <a:rPr lang="en-US" baseline="0" dirty="0"/>
              <a:t> </a:t>
            </a:r>
            <a:r>
              <a:rPr lang="en-US" dirty="0"/>
              <a:t>heat as</a:t>
            </a:r>
            <a:r>
              <a:rPr lang="en-US" baseline="0" dirty="0"/>
              <a:t> infrared photons as it rotates</a:t>
            </a:r>
          </a:p>
          <a:p>
            <a:pPr>
              <a:spcBef>
                <a:spcPct val="0"/>
              </a:spcBef>
            </a:pPr>
            <a:r>
              <a:rPr lang="en-US" baseline="0" dirty="0"/>
              <a:t>          A</a:t>
            </a:r>
            <a:r>
              <a:rPr lang="en-US" dirty="0"/>
              <a:t>steroid gets a certain momentum determined by the direction and speed of rotation,</a:t>
            </a:r>
            <a:r>
              <a:rPr lang="en-US" baseline="0" dirty="0"/>
              <a:t> </a:t>
            </a:r>
            <a:r>
              <a:rPr lang="en-US" dirty="0"/>
              <a:t>significant over millions of years</a:t>
            </a:r>
          </a:p>
          <a:p>
            <a:pPr>
              <a:spcBef>
                <a:spcPct val="0"/>
              </a:spcBef>
            </a:pPr>
            <a:r>
              <a:rPr lang="en-US" baseline="0" dirty="0"/>
              <a:t>          </a:t>
            </a:r>
            <a:r>
              <a:rPr lang="en-US" dirty="0"/>
              <a:t>fit curves for the </a:t>
            </a:r>
            <a:r>
              <a:rPr lang="en-US" dirty="0" err="1"/>
              <a:t>Yarkovsky</a:t>
            </a:r>
            <a:r>
              <a:rPr lang="en-US" dirty="0"/>
              <a:t> effect on the absolute magnitude in H  vs. semi major axis plot</a:t>
            </a:r>
          </a:p>
          <a:p>
            <a:pPr>
              <a:spcBef>
                <a:spcPct val="0"/>
              </a:spcBef>
            </a:pPr>
            <a:r>
              <a:rPr lang="en-US" dirty="0"/>
              <a:t>	1 sigma lines likely</a:t>
            </a:r>
            <a:r>
              <a:rPr lang="en-US" baseline="0" dirty="0"/>
              <a:t> identify interlopers</a:t>
            </a:r>
          </a:p>
          <a:p>
            <a:pPr>
              <a:spcBef>
                <a:spcPct val="0"/>
              </a:spcBef>
            </a:pPr>
            <a:endParaRPr lang="en-US" baseline="0" dirty="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A9D83F-FF30-4BDC-A299-AD1B016E0C4D}" type="slidenum">
              <a:rPr lang="en-US"/>
              <a:pPr fontAlgn="base">
                <a:spcBef>
                  <a:spcPct val="0"/>
                </a:spcBef>
                <a:spcAft>
                  <a:spcPct val="0"/>
                </a:spcAft>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solidFill>
                  <a:prstClr val="white"/>
                </a:solidFill>
                <a:latin typeface="Times New Roman"/>
                <a:ea typeface="ＭＳ Ｐゴシック" charset="0"/>
                <a:cs typeface="Times New Roman"/>
              </a:rPr>
              <a:t>version 1 --- </a:t>
            </a:r>
            <a:r>
              <a:rPr lang="en-US" dirty="0">
                <a:solidFill>
                  <a:prstClr val="white"/>
                </a:solidFill>
                <a:latin typeface="Times New Roman"/>
                <a:ea typeface="ＭＳ Ｐゴシック" charset="0"/>
                <a:cs typeface="Times New Roman"/>
              </a:rPr>
              <a:t>http://</a:t>
            </a:r>
            <a:r>
              <a:rPr lang="en-US" dirty="0" err="1">
                <a:solidFill>
                  <a:prstClr val="white"/>
                </a:solidFill>
                <a:latin typeface="Times New Roman"/>
                <a:ea typeface="ＭＳ Ｐゴシック" charset="0"/>
                <a:cs typeface="Times New Roman"/>
              </a:rPr>
              <a:t>www.youtube.com</a:t>
            </a:r>
            <a:r>
              <a:rPr lang="en-US" dirty="0">
                <a:solidFill>
                  <a:prstClr val="white"/>
                </a:solidFill>
                <a:latin typeface="Times New Roman"/>
                <a:ea typeface="ＭＳ Ｐゴシック" charset="0"/>
                <a:cs typeface="Times New Roman"/>
              </a:rPr>
              <a:t>/</a:t>
            </a:r>
            <a:r>
              <a:rPr lang="en-US" dirty="0" err="1">
                <a:solidFill>
                  <a:prstClr val="white"/>
                </a:solidFill>
                <a:latin typeface="Times New Roman"/>
                <a:ea typeface="ＭＳ Ｐゴシック" charset="0"/>
                <a:cs typeface="Times New Roman"/>
              </a:rPr>
              <a:t>watch?feature</a:t>
            </a:r>
            <a:r>
              <a:rPr lang="en-US" dirty="0">
                <a:solidFill>
                  <a:prstClr val="white"/>
                </a:solidFill>
                <a:latin typeface="Times New Roman"/>
                <a:ea typeface="ＭＳ Ｐゴシック" charset="0"/>
                <a:cs typeface="Times New Roman"/>
              </a:rPr>
              <a:t>=</a:t>
            </a:r>
            <a:r>
              <a:rPr lang="en-US" dirty="0" err="1">
                <a:solidFill>
                  <a:prstClr val="white"/>
                </a:solidFill>
                <a:latin typeface="Times New Roman"/>
                <a:ea typeface="ＭＳ Ｐゴシック" charset="0"/>
                <a:cs typeface="Times New Roman"/>
              </a:rPr>
              <a:t>player_detailpage&amp;v</a:t>
            </a:r>
            <a:r>
              <a:rPr lang="en-US" dirty="0">
                <a:solidFill>
                  <a:prstClr val="white"/>
                </a:solidFill>
                <a:latin typeface="Times New Roman"/>
                <a:ea typeface="ＭＳ Ｐゴシック" charset="0"/>
                <a:cs typeface="Times New Roman"/>
              </a:rPr>
              <a:t>=ONUSP23cmAE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FD5B43-D2E6-473C-8355-0CB63AFFC7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71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date first presented by Joey</a:t>
            </a:r>
            <a:r>
              <a:rPr lang="en-US" baseline="0" dirty="0">
                <a:ea typeface="ＭＳ Ｐゴシック" charset="0"/>
                <a:cs typeface="ＭＳ Ｐゴシック" charset="0"/>
              </a:rPr>
              <a:t> </a:t>
            </a:r>
            <a:r>
              <a:rPr lang="en-US" dirty="0">
                <a:ea typeface="ＭＳ Ｐゴシック" charset="0"/>
                <a:cs typeface="ＭＳ Ｐゴシック" charset="0"/>
              </a:rPr>
              <a:t>13 MAR 2012</a:t>
            </a:r>
          </a:p>
          <a:p>
            <a:endParaRPr lang="en-US" dirty="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A081C29B-B40F-8744-BFC5-8B04CE1C9B63}" type="slidenum">
              <a:rPr lang="en-US" sz="1200" baseline="0">
                <a:solidFill>
                  <a:srgbClr val="000000"/>
                </a:solidFill>
                <a:latin typeface="Calibri" charset="0"/>
              </a:rPr>
              <a:pPr eaLnBrk="1" hangingPunct="1"/>
              <a:t>6</a:t>
            </a:fld>
            <a:endParaRPr lang="en-US" sz="1200" baseline="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E78280FB-3087-9A4E-9F1D-1E9ABD039D86}" type="slidenum">
              <a:rPr lang="en-US" sz="1200" baseline="0">
                <a:solidFill>
                  <a:srgbClr val="000000"/>
                </a:solidFill>
                <a:latin typeface="Calibri" charset="0"/>
              </a:rPr>
              <a:pPr eaLnBrk="1" hangingPunct="1"/>
              <a:t>7</a:t>
            </a:fld>
            <a:endParaRPr lang="en-US" sz="1200" baseline="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80F0-317F-04B0-F793-36A5B773AF60}"/>
            </a:ext>
          </a:extLst>
        </p:cNvPr>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7A46495B-5E81-AF7E-E44D-3850E8460CCC}"/>
              </a:ext>
            </a:extLst>
          </p:cNvPr>
          <p:cNvSpPr>
            <a:spLocks noGrp="1" noRot="1" noChangeAspect="1"/>
          </p:cNvSpPr>
          <p:nvPr>
            <p:ph type="sldImg"/>
          </p:nvPr>
        </p:nvSpPr>
        <p:spPr>
          <a:ln/>
        </p:spPr>
      </p:sp>
      <p:sp>
        <p:nvSpPr>
          <p:cNvPr id="86018" name="Notes Placeholder 2">
            <a:extLst>
              <a:ext uri="{FF2B5EF4-FFF2-40B4-BE49-F238E27FC236}">
                <a16:creationId xmlns:a16="http://schemas.microsoft.com/office/drawing/2014/main" id="{A74BF938-23AE-A4C2-501C-71177DB5044B}"/>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William Herschel discovered Uranus in 1781</a:t>
            </a:r>
          </a:p>
          <a:p>
            <a:r>
              <a:rPr lang="en-US" dirty="0">
                <a:ea typeface="ＭＳ Ｐゴシック" charset="0"/>
                <a:cs typeface="ＭＳ Ｐゴシック" charset="0"/>
              </a:rPr>
              <a:t>Giuseppe Piazzi discovered Ceres in 1801</a:t>
            </a:r>
          </a:p>
          <a:p>
            <a:r>
              <a:rPr lang="en-US" dirty="0">
                <a:ea typeface="ＭＳ Ｐゴシック" charset="0"/>
                <a:cs typeface="ＭＳ Ｐゴシック" charset="0"/>
              </a:rPr>
              <a:t>His friend Carl Friedrich Gauss calculated its orbit</a:t>
            </a:r>
          </a:p>
          <a:p>
            <a:r>
              <a:rPr lang="en-US" dirty="0">
                <a:ea typeface="ＭＳ Ｐゴシック" charset="0"/>
                <a:cs typeface="ＭＳ Ｐゴシック" charset="0"/>
              </a:rPr>
              <a:t>Herschel coined the term “Asteroid”</a:t>
            </a:r>
          </a:p>
        </p:txBody>
      </p:sp>
      <p:sp>
        <p:nvSpPr>
          <p:cNvPr id="86019" name="Slide Number Placeholder 3">
            <a:extLst>
              <a:ext uri="{FF2B5EF4-FFF2-40B4-BE49-F238E27FC236}">
                <a16:creationId xmlns:a16="http://schemas.microsoft.com/office/drawing/2014/main" id="{CE338156-DA0C-B1C6-826B-12D05D43A81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8280FB-3087-9A4E-9F1D-1E9ABD039D8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89216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296C-E09C-D2FE-1D26-307AA14C8C6B}"/>
            </a:ext>
          </a:extLst>
        </p:cNvPr>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B67DC36C-01C3-2CB0-8D64-A0C07398F92C}"/>
              </a:ext>
            </a:extLst>
          </p:cNvPr>
          <p:cNvSpPr>
            <a:spLocks noGrp="1" noRot="1" noChangeAspect="1"/>
          </p:cNvSpPr>
          <p:nvPr>
            <p:ph type="sldImg"/>
          </p:nvPr>
        </p:nvSpPr>
        <p:spPr>
          <a:ln/>
        </p:spPr>
      </p:sp>
      <p:sp>
        <p:nvSpPr>
          <p:cNvPr id="86018" name="Notes Placeholder 2">
            <a:extLst>
              <a:ext uri="{FF2B5EF4-FFF2-40B4-BE49-F238E27FC236}">
                <a16:creationId xmlns:a16="http://schemas.microsoft.com/office/drawing/2014/main" id="{23F2FA26-5CD0-5910-FA59-7CBEF4E4E99B}"/>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IAU recognizes 5 dwarf planets in 2022 = </a:t>
            </a:r>
            <a:r>
              <a:rPr lang="en-US" dirty="0"/>
              <a:t>Ceres, Pluto, Eris, </a:t>
            </a:r>
            <a:r>
              <a:rPr lang="en-US" dirty="0" err="1"/>
              <a:t>Makemake</a:t>
            </a:r>
            <a:r>
              <a:rPr lang="en-US" dirty="0"/>
              <a:t> and Haumea</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#s of DPs</a:t>
            </a:r>
            <a:r>
              <a:rPr lang="en-US" baseline="0" dirty="0">
                <a:ea typeface="ＭＳ Ｐゴシック" charset="0"/>
                <a:cs typeface="ＭＳ Ｐゴシック" charset="0"/>
              </a:rPr>
              <a:t> from Mike Brown’s website where last update was FEB 2021</a:t>
            </a:r>
            <a:endParaRPr lang="en-US" dirty="0">
              <a:ea typeface="ＭＳ Ｐゴシック" charset="0"/>
              <a:cs typeface="ＭＳ Ｐゴシック" charset="0"/>
            </a:endParaRPr>
          </a:p>
        </p:txBody>
      </p:sp>
      <p:sp>
        <p:nvSpPr>
          <p:cNvPr id="86019" name="Slide Number Placeholder 3">
            <a:extLst>
              <a:ext uri="{FF2B5EF4-FFF2-40B4-BE49-F238E27FC236}">
                <a16:creationId xmlns:a16="http://schemas.microsoft.com/office/drawing/2014/main" id="{434C3D46-6AC3-584A-467F-828E31F5746F}"/>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8280FB-3087-9A4E-9F1D-1E9ABD039D8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3398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IAU recognizes 5 dwarf planets in 2022 = </a:t>
            </a:r>
            <a:r>
              <a:rPr lang="en-US" dirty="0"/>
              <a:t>Ceres, Pluto, Eris, </a:t>
            </a:r>
            <a:r>
              <a:rPr lang="en-US" dirty="0" err="1"/>
              <a:t>Makemake</a:t>
            </a:r>
            <a:r>
              <a:rPr lang="en-US" dirty="0"/>
              <a:t> and Haumea</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#s of DPs</a:t>
            </a:r>
            <a:r>
              <a:rPr lang="en-US" baseline="0" dirty="0">
                <a:ea typeface="ＭＳ Ｐゴシック" charset="0"/>
                <a:cs typeface="ＭＳ Ｐゴシック" charset="0"/>
              </a:rPr>
              <a:t> from Mike Brown’s website where last update was FEB 2021</a:t>
            </a:r>
            <a:endParaRPr lang="en-US" dirty="0">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eaLnBrk="1" hangingPunct="1"/>
            <a:fld id="{E78280FB-3087-9A4E-9F1D-1E9ABD039D86}" type="slidenum">
              <a:rPr lang="en-US" sz="1200" baseline="0">
                <a:solidFill>
                  <a:srgbClr val="000000"/>
                </a:solidFill>
                <a:latin typeface="Calibri" charset="0"/>
              </a:rPr>
              <a:pPr eaLnBrk="1" hangingPunct="1"/>
              <a:t>10</a:t>
            </a:fld>
            <a:endParaRPr lang="en-US" sz="1200" baseline="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DE60D3-2B4B-44BE-BF3F-A3C71EED4102}"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BF66A62-D8B1-1E46-91B2-0102497E339C}"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7C1E1783-C009-254A-90D2-7299D31B97A8}" type="slidenum">
              <a:rPr lang="en-US"/>
              <a:pPr>
                <a:defRPr/>
              </a:pPr>
              <a:t>‹#›</a:t>
            </a:fld>
            <a:endParaRPr lang="en-US"/>
          </a:p>
        </p:txBody>
      </p:sp>
    </p:spTree>
    <p:extLst>
      <p:ext uri="{BB962C8B-B14F-4D97-AF65-F5344CB8AC3E}">
        <p14:creationId xmlns:p14="http://schemas.microsoft.com/office/powerpoint/2010/main" val="2595211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6A46AFB8-7AE5-C94C-8438-944008439DA3}"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55D5F966-156E-A04B-81C5-F38890BDD744}" type="slidenum">
              <a:rPr lang="en-US"/>
              <a:pPr>
                <a:defRPr/>
              </a:pPr>
              <a:t>‹#›</a:t>
            </a:fld>
            <a:endParaRPr lang="en-US"/>
          </a:p>
        </p:txBody>
      </p:sp>
    </p:spTree>
    <p:extLst>
      <p:ext uri="{BB962C8B-B14F-4D97-AF65-F5344CB8AC3E}">
        <p14:creationId xmlns:p14="http://schemas.microsoft.com/office/powerpoint/2010/main" val="3180590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B09F586F-DEB8-7049-BF80-1136D4C41544}"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4F3A866-C5A5-1A43-B78B-DABE5EABAE2C}" type="slidenum">
              <a:rPr lang="en-US"/>
              <a:pPr>
                <a:defRPr/>
              </a:pPr>
              <a:t>‹#›</a:t>
            </a:fld>
            <a:endParaRPr lang="en-US"/>
          </a:p>
        </p:txBody>
      </p:sp>
    </p:spTree>
    <p:extLst>
      <p:ext uri="{BB962C8B-B14F-4D97-AF65-F5344CB8AC3E}">
        <p14:creationId xmlns:p14="http://schemas.microsoft.com/office/powerpoint/2010/main" val="654749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E712E945-3FC0-0148-BE43-F60B0936A9E2}" type="datetimeFigureOut">
              <a:rPr lang="en-US"/>
              <a:pPr>
                <a:defRPr/>
              </a:pPr>
              <a:t>11/8/24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40F6E18D-0C72-6B43-9034-785F383E28E9}" type="slidenum">
              <a:rPr lang="en-US"/>
              <a:pPr>
                <a:defRPr/>
              </a:pPr>
              <a:t>‹#›</a:t>
            </a:fld>
            <a:endParaRPr lang="en-US"/>
          </a:p>
        </p:txBody>
      </p:sp>
    </p:spTree>
    <p:extLst>
      <p:ext uri="{BB962C8B-B14F-4D97-AF65-F5344CB8AC3E}">
        <p14:creationId xmlns:p14="http://schemas.microsoft.com/office/powerpoint/2010/main" val="476024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FDF80261-8DE7-E647-ADFC-FA5BB1BFB95D}" type="datetimeFigureOut">
              <a:rPr lang="en-US"/>
              <a:pPr>
                <a:defRPr/>
              </a:pPr>
              <a:t>11/8/24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109812A4-9C21-5A46-B029-44596EBC068C}" type="slidenum">
              <a:rPr lang="en-US"/>
              <a:pPr>
                <a:defRPr/>
              </a:pPr>
              <a:t>‹#›</a:t>
            </a:fld>
            <a:endParaRPr lang="en-US"/>
          </a:p>
        </p:txBody>
      </p:sp>
    </p:spTree>
    <p:extLst>
      <p:ext uri="{BB962C8B-B14F-4D97-AF65-F5344CB8AC3E}">
        <p14:creationId xmlns:p14="http://schemas.microsoft.com/office/powerpoint/2010/main" val="928406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5673037-2CD3-BB4F-B3A6-9708039A344D}" type="datetimeFigureOut">
              <a:rPr lang="en-US"/>
              <a:pPr>
                <a:defRPr/>
              </a:pPr>
              <a:t>11/8/24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3A2A6BB3-5ED9-3C48-AADB-EEE32717B5F1}" type="slidenum">
              <a:rPr lang="en-US"/>
              <a:pPr>
                <a:defRPr/>
              </a:pPr>
              <a:t>‹#›</a:t>
            </a:fld>
            <a:endParaRPr lang="en-US"/>
          </a:p>
        </p:txBody>
      </p:sp>
    </p:spTree>
    <p:extLst>
      <p:ext uri="{BB962C8B-B14F-4D97-AF65-F5344CB8AC3E}">
        <p14:creationId xmlns:p14="http://schemas.microsoft.com/office/powerpoint/2010/main" val="2940544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140E6CB8-42E3-AA45-96F1-A6E5213B524D}" type="datetimeFigureOut">
              <a:rPr lang="en-US"/>
              <a:pPr>
                <a:defRPr/>
              </a:pPr>
              <a:t>11/8/24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9B834009-4533-5045-8DF1-037673840985}" type="slidenum">
              <a:rPr lang="en-US"/>
              <a:pPr>
                <a:defRPr/>
              </a:pPr>
              <a:t>‹#›</a:t>
            </a:fld>
            <a:endParaRPr lang="en-US"/>
          </a:p>
        </p:txBody>
      </p:sp>
    </p:spTree>
    <p:extLst>
      <p:ext uri="{BB962C8B-B14F-4D97-AF65-F5344CB8AC3E}">
        <p14:creationId xmlns:p14="http://schemas.microsoft.com/office/powerpoint/2010/main" val="1475110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E01DB8B9-631A-0B42-925D-FF435E346246}" type="datetimeFigureOut">
              <a:rPr lang="en-US"/>
              <a:pPr>
                <a:defRPr/>
              </a:pPr>
              <a:t>11/8/24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4D1D6F11-C3F3-834A-B89A-7AE0656D37D2}" type="slidenum">
              <a:rPr lang="en-US"/>
              <a:pPr>
                <a:defRPr/>
              </a:pPr>
              <a:t>‹#›</a:t>
            </a:fld>
            <a:endParaRPr lang="en-US"/>
          </a:p>
        </p:txBody>
      </p:sp>
    </p:spTree>
    <p:extLst>
      <p:ext uri="{BB962C8B-B14F-4D97-AF65-F5344CB8AC3E}">
        <p14:creationId xmlns:p14="http://schemas.microsoft.com/office/powerpoint/2010/main" val="345659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167702C-FDA3-BD4C-AD6D-6D22B673C3E1}" type="datetimeFigureOut">
              <a:rPr lang="en-US"/>
              <a:pPr>
                <a:defRPr/>
              </a:pPr>
              <a:t>11/8/24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D1454075-C5E8-3346-8B98-08BD62F4324B}" type="slidenum">
              <a:rPr lang="en-US"/>
              <a:pPr>
                <a:defRPr/>
              </a:pPr>
              <a:t>‹#›</a:t>
            </a:fld>
            <a:endParaRPr lang="en-US"/>
          </a:p>
        </p:txBody>
      </p:sp>
    </p:spTree>
    <p:extLst>
      <p:ext uri="{BB962C8B-B14F-4D97-AF65-F5344CB8AC3E}">
        <p14:creationId xmlns:p14="http://schemas.microsoft.com/office/powerpoint/2010/main" val="3839790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BAA376B-385D-E945-B933-F085DAF92C83}"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769E93C0-2A34-2E41-B792-353829C8E1CC}" type="slidenum">
              <a:rPr lang="en-US"/>
              <a:pPr>
                <a:defRPr/>
              </a:pPr>
              <a:t>‹#›</a:t>
            </a:fld>
            <a:endParaRPr lang="en-US"/>
          </a:p>
        </p:txBody>
      </p:sp>
    </p:spTree>
    <p:extLst>
      <p:ext uri="{BB962C8B-B14F-4D97-AF65-F5344CB8AC3E}">
        <p14:creationId xmlns:p14="http://schemas.microsoft.com/office/powerpoint/2010/main" val="994779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25EC2090-B6C5-DE4D-9858-A9573D723173}" type="datetimeFigureOut">
              <a:rPr lang="en-US"/>
              <a:pPr>
                <a:defRPr/>
              </a:pPr>
              <a:t>11/8/24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aseline="-25000">
                <a:ea typeface="ＭＳ Ｐゴシック" charset="0"/>
                <a:cs typeface="ＭＳ Ｐゴシック" charset="0"/>
              </a:defRPr>
            </a:lvl1pPr>
          </a:lstStyle>
          <a:p>
            <a:pPr>
              <a:defRPr/>
            </a:pPr>
            <a:fld id="{BF37386E-B61F-724D-9852-4C6D2B34007A}" type="slidenum">
              <a:rPr lang="en-US"/>
              <a:pPr>
                <a:defRPr/>
              </a:pPr>
              <a:t>‹#›</a:t>
            </a:fld>
            <a:endParaRPr lang="en-US"/>
          </a:p>
        </p:txBody>
      </p:sp>
    </p:spTree>
    <p:extLst>
      <p:ext uri="{BB962C8B-B14F-4D97-AF65-F5344CB8AC3E}">
        <p14:creationId xmlns:p14="http://schemas.microsoft.com/office/powerpoint/2010/main" val="3701662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F5FB4196-82A9-4346-9D60-2133E83AD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593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FF8A7A90-7DC6-4B48-B01D-EEB1B32BC0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0109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1393AF-B83F-484A-AA1B-00690E380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489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DD602581-E736-ED48-B98E-9919C42DE2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947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462DD12F-0320-E14D-8366-885B7CF21B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380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6CCC6424-EC7C-EF40-9082-147BF48F9D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14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8970016A-8288-894B-857F-045A4AC9AB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88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E60D3-2B4B-44BE-BF3F-A3C71EED4102}" type="datetimeFigureOut">
              <a:rPr lang="en-US" smtClean="0"/>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3F605CED-F921-5146-9CE8-8464165F20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619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C7B3FB2E-7010-1641-A2F5-CCCA74746E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971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53E8CDB0-3B58-AD44-84BB-A85D518C2A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6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3237C284-D428-FD47-875B-E9020E75EC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201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7490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8589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357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9089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5596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286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E60D3-2B4B-44BE-BF3F-A3C71EED4102}"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346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8612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1513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72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9499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E60D3-2B4B-44BE-BF3F-A3C71EED4102}" type="datetimeFigureOut">
              <a:rPr lang="en-US" smtClean="0"/>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E60D3-2B4B-44BE-BF3F-A3C71EED4102}" type="datetimeFigureOut">
              <a:rPr lang="en-US" smtClean="0"/>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E60D3-2B4B-44BE-BF3F-A3C71EED4102}" type="datetimeFigureOut">
              <a:rPr lang="en-US" smtClean="0"/>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DE60D3-2B4B-44BE-BF3F-A3C71EED4102}"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DE60D3-2B4B-44BE-BF3F-A3C71EED4102}" type="datetimeFigureOut">
              <a:rPr lang="en-US" smtClean="0"/>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41C65-AF17-4D4E-B156-92CA98F328A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E60D3-2B4B-44BE-BF3F-A3C71EED4102}" type="datetimeFigureOut">
              <a:rPr lang="en-US" smtClean="0"/>
              <a:t>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41C65-AF17-4D4E-B156-92CA98F328A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aseline="0">
                <a:solidFill>
                  <a:prstClr val="black">
                    <a:tint val="75000"/>
                  </a:prstClr>
                </a:solidFill>
                <a:latin typeface="Calibri"/>
                <a:ea typeface="+mn-ea"/>
                <a:cs typeface="+mn-cs"/>
              </a:defRPr>
            </a:lvl1pPr>
          </a:lstStyle>
          <a:p>
            <a:pPr>
              <a:defRPr/>
            </a:pPr>
            <a:fld id="{AB04EB0C-C3DD-814D-BBFA-444947415DB5}" type="datetimeFigureOut">
              <a:rPr lang="en-US"/>
              <a:pPr>
                <a:defRPr/>
              </a:pPr>
              <a:t>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aseline="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aseline="0">
                <a:solidFill>
                  <a:prstClr val="black">
                    <a:tint val="75000"/>
                  </a:prstClr>
                </a:solidFill>
                <a:latin typeface="Calibri"/>
                <a:ea typeface="+mn-ea"/>
                <a:cs typeface="+mn-cs"/>
              </a:defRPr>
            </a:lvl1pPr>
          </a:lstStyle>
          <a:p>
            <a:pPr>
              <a:defRPr/>
            </a:pPr>
            <a:fld id="{3393624C-9354-C04E-8A9A-934CFF48D98B}" type="slidenum">
              <a:rPr lang="en-US"/>
              <a:pPr>
                <a:defRPr/>
              </a:pPr>
              <a:t>‹#›</a:t>
            </a:fld>
            <a:endParaRPr lang="en-US"/>
          </a:p>
        </p:txBody>
      </p:sp>
    </p:spTree>
    <p:extLst>
      <p:ext uri="{BB962C8B-B14F-4D97-AF65-F5344CB8AC3E}">
        <p14:creationId xmlns:p14="http://schemas.microsoft.com/office/powerpoint/2010/main" val="2206944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449C1E80-AE14-594B-AA3E-07714A35279C}"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896178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E60D3-2B4B-44BE-BF3F-A3C71EED4102}" type="datetimeFigureOut">
              <a:rPr lang="en-US" smtClean="0">
                <a:solidFill>
                  <a:prstClr val="black">
                    <a:tint val="75000"/>
                  </a:prstClr>
                </a:solidFill>
                <a:latin typeface="Calibri"/>
              </a:rPr>
              <a:pPr/>
              <a:t>11/8/24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41C65-AF17-4D4E-B156-92CA98F328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483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gif"/></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4220" y="0"/>
            <a:ext cx="7047781" cy="6858000"/>
          </a:xfrm>
          <a:prstGeom prst="rect">
            <a:avLst/>
          </a:prstGeom>
        </p:spPr>
      </p:pic>
      <p:sp>
        <p:nvSpPr>
          <p:cNvPr id="6" name="Rectangle 5"/>
          <p:cNvSpPr/>
          <p:nvPr/>
        </p:nvSpPr>
        <p:spPr>
          <a:xfrm>
            <a:off x="204579" y="239374"/>
            <a:ext cx="1509473" cy="1754327"/>
          </a:xfrm>
          <a:prstGeom prst="rect">
            <a:avLst/>
          </a:prstGeom>
        </p:spPr>
        <p:txBody>
          <a:bodyPr wrap="none">
            <a:spAutoFit/>
          </a:bodyPr>
          <a:lstStyle/>
          <a:p>
            <a:pPr algn="ctr">
              <a:defRPr/>
            </a:pPr>
            <a:r>
              <a:rPr lang="en-US" sz="3600" b="1" dirty="0">
                <a:solidFill>
                  <a:prstClr val="white"/>
                </a:solidFill>
                <a:latin typeface="Times New Roman"/>
                <a:ea typeface="ＭＳ Ｐゴシック" charset="0"/>
                <a:cs typeface="Times New Roman"/>
              </a:rPr>
              <a:t>Where </a:t>
            </a:r>
          </a:p>
          <a:p>
            <a:pPr algn="ctr">
              <a:defRPr/>
            </a:pPr>
            <a:r>
              <a:rPr lang="en-US" sz="3600" b="1" dirty="0">
                <a:solidFill>
                  <a:prstClr val="white"/>
                </a:solidFill>
                <a:latin typeface="Times New Roman"/>
                <a:ea typeface="ＭＳ Ｐゴシック" charset="0"/>
                <a:cs typeface="Times New Roman"/>
              </a:rPr>
              <a:t>is </a:t>
            </a:r>
          </a:p>
          <a:p>
            <a:pPr algn="ctr">
              <a:defRPr/>
            </a:pPr>
            <a:r>
              <a:rPr lang="en-US" sz="3600" b="1" dirty="0">
                <a:solidFill>
                  <a:prstClr val="white"/>
                </a:solidFill>
                <a:latin typeface="Times New Roman"/>
                <a:ea typeface="ＭＳ Ｐゴシック" charset="0"/>
                <a:cs typeface="Times New Roman"/>
              </a:rPr>
              <a:t>this?</a:t>
            </a:r>
          </a:p>
        </p:txBody>
      </p:sp>
      <p:sp>
        <p:nvSpPr>
          <p:cNvPr id="7" name="Rectangle 6"/>
          <p:cNvSpPr/>
          <p:nvPr/>
        </p:nvSpPr>
        <p:spPr>
          <a:xfrm>
            <a:off x="233221" y="4740971"/>
            <a:ext cx="2202280" cy="1477328"/>
          </a:xfrm>
          <a:prstGeom prst="rect">
            <a:avLst/>
          </a:prstGeom>
        </p:spPr>
        <p:txBody>
          <a:bodyPr wrap="square">
            <a:spAutoFit/>
          </a:bodyPr>
          <a:lstStyle/>
          <a:p>
            <a:pPr algn="ctr"/>
            <a:r>
              <a:rPr lang="en-US" dirty="0">
                <a:solidFill>
                  <a:schemeClr val="bg1"/>
                </a:solidFill>
                <a:latin typeface="Times New Roman"/>
                <a:cs typeface="Times New Roman"/>
              </a:rPr>
              <a:t>comet 67P/</a:t>
            </a:r>
            <a:r>
              <a:rPr lang="en-US" dirty="0" err="1">
                <a:solidFill>
                  <a:schemeClr val="bg1"/>
                </a:solidFill>
                <a:latin typeface="Times New Roman"/>
                <a:cs typeface="Times New Roman"/>
              </a:rPr>
              <a:t>Churyumov-Gerasimenko</a:t>
            </a:r>
            <a:r>
              <a:rPr lang="en-US" dirty="0">
                <a:solidFill>
                  <a:schemeClr val="bg1"/>
                </a:solidFill>
                <a:latin typeface="Times New Roman"/>
                <a:cs typeface="Times New Roman"/>
              </a:rPr>
              <a:t> </a:t>
            </a:r>
          </a:p>
          <a:p>
            <a:pPr algn="ctr"/>
            <a:endParaRPr lang="en-US" dirty="0">
              <a:solidFill>
                <a:schemeClr val="bg1"/>
              </a:solidFill>
              <a:latin typeface="Times New Roman"/>
              <a:cs typeface="Times New Roman"/>
            </a:endParaRPr>
          </a:p>
          <a:p>
            <a:pPr algn="ctr"/>
            <a:r>
              <a:rPr lang="en-US" dirty="0">
                <a:solidFill>
                  <a:schemeClr val="bg1"/>
                </a:solidFill>
                <a:latin typeface="Times New Roman"/>
                <a:cs typeface="Times New Roman"/>
              </a:rPr>
              <a:t>by the Philae lander </a:t>
            </a:r>
          </a:p>
        </p:txBody>
      </p:sp>
      <p:pic>
        <p:nvPicPr>
          <p:cNvPr id="8" name="Picture 7"/>
          <p:cNvPicPr>
            <a:picLocks noChangeAspect="1"/>
          </p:cNvPicPr>
          <p:nvPr/>
        </p:nvPicPr>
        <p:blipFill>
          <a:blip r:embed="rId4"/>
          <a:stretch>
            <a:fillRect/>
          </a:stretch>
        </p:blipFill>
        <p:spPr>
          <a:xfrm>
            <a:off x="2452897" y="173484"/>
            <a:ext cx="6704515" cy="6545356"/>
          </a:xfrm>
          <a:prstGeom prst="rect">
            <a:avLst/>
          </a:prstGeom>
        </p:spPr>
      </p:pic>
    </p:spTree>
    <p:extLst>
      <p:ext uri="{BB962C8B-B14F-4D97-AF65-F5344CB8AC3E}">
        <p14:creationId xmlns:p14="http://schemas.microsoft.com/office/powerpoint/2010/main" val="21233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au060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817"/>
            <a:ext cx="9144000" cy="4743450"/>
          </a:xfrm>
          <a:prstGeom prst="rect">
            <a:avLst/>
          </a:prstGeom>
        </p:spPr>
      </p:pic>
      <p:sp>
        <p:nvSpPr>
          <p:cNvPr id="3" name="TextBox 2"/>
          <p:cNvSpPr txBox="1"/>
          <p:nvPr/>
        </p:nvSpPr>
        <p:spPr>
          <a:xfrm>
            <a:off x="7128185" y="3665401"/>
            <a:ext cx="1210588" cy="3139321"/>
          </a:xfrm>
          <a:prstGeom prst="rect">
            <a:avLst/>
          </a:prstGeom>
          <a:noFill/>
        </p:spPr>
        <p:txBody>
          <a:bodyPr wrap="none" rtlCol="0">
            <a:spAutoFit/>
          </a:bodyPr>
          <a:lstStyle/>
          <a:p>
            <a:r>
              <a:rPr lang="en-US" dirty="0">
                <a:solidFill>
                  <a:schemeClr val="bg1"/>
                </a:solidFill>
                <a:latin typeface="Times New Roman"/>
                <a:cs typeface="Times New Roman"/>
              </a:rPr>
              <a:t>Eris</a:t>
            </a:r>
          </a:p>
          <a:p>
            <a:r>
              <a:rPr lang="en-US" dirty="0">
                <a:solidFill>
                  <a:schemeClr val="bg1"/>
                </a:solidFill>
                <a:latin typeface="Times New Roman"/>
                <a:cs typeface="Times New Roman"/>
              </a:rPr>
              <a:t> </a:t>
            </a:r>
          </a:p>
          <a:p>
            <a:r>
              <a:rPr lang="en-US" dirty="0">
                <a:solidFill>
                  <a:schemeClr val="bg1"/>
                </a:solidFill>
                <a:latin typeface="Times New Roman"/>
                <a:cs typeface="Times New Roman"/>
              </a:rPr>
              <a:t>Haumea</a:t>
            </a:r>
          </a:p>
          <a:p>
            <a:r>
              <a:rPr lang="en-US" dirty="0" err="1">
                <a:solidFill>
                  <a:schemeClr val="bg1"/>
                </a:solidFill>
                <a:latin typeface="Times New Roman"/>
                <a:cs typeface="Times New Roman"/>
              </a:rPr>
              <a:t>Makemake</a:t>
            </a:r>
            <a:endParaRPr lang="en-US" dirty="0">
              <a:solidFill>
                <a:schemeClr val="bg1"/>
              </a:solidFill>
              <a:latin typeface="Times New Roman"/>
              <a:cs typeface="Times New Roman"/>
            </a:endParaRPr>
          </a:p>
          <a:p>
            <a:endParaRPr lang="en-US" dirty="0">
              <a:solidFill>
                <a:schemeClr val="bg1"/>
              </a:solidFill>
              <a:latin typeface="Times New Roman"/>
              <a:cs typeface="Times New Roman"/>
            </a:endParaRPr>
          </a:p>
          <a:p>
            <a:r>
              <a:rPr lang="en-US" dirty="0">
                <a:solidFill>
                  <a:srgbClr val="FFFF00"/>
                </a:solidFill>
                <a:latin typeface="Times New Roman"/>
                <a:cs typeface="Times New Roman"/>
              </a:rPr>
              <a:t>likely</a:t>
            </a:r>
          </a:p>
          <a:p>
            <a:endParaRPr lang="en-US" dirty="0">
              <a:solidFill>
                <a:srgbClr val="FFFF00"/>
              </a:solidFill>
              <a:latin typeface="Times New Roman"/>
              <a:cs typeface="Times New Roman"/>
            </a:endParaRPr>
          </a:p>
          <a:p>
            <a:r>
              <a:rPr lang="en-US" dirty="0" err="1">
                <a:solidFill>
                  <a:srgbClr val="FFFF00"/>
                </a:solidFill>
                <a:latin typeface="Times New Roman"/>
                <a:cs typeface="Times New Roman"/>
              </a:rPr>
              <a:t>Gonggong</a:t>
            </a:r>
            <a:endParaRPr lang="en-US" dirty="0">
              <a:solidFill>
                <a:srgbClr val="FFFF00"/>
              </a:solidFill>
              <a:latin typeface="Times New Roman"/>
              <a:cs typeface="Times New Roman"/>
            </a:endParaRPr>
          </a:p>
          <a:p>
            <a:r>
              <a:rPr lang="en-US" dirty="0">
                <a:solidFill>
                  <a:srgbClr val="FFFF00"/>
                </a:solidFill>
                <a:latin typeface="Times New Roman"/>
                <a:cs typeface="Times New Roman"/>
              </a:rPr>
              <a:t>Quaoar</a:t>
            </a:r>
          </a:p>
          <a:p>
            <a:r>
              <a:rPr lang="en-US" dirty="0">
                <a:solidFill>
                  <a:srgbClr val="FFFF00"/>
                </a:solidFill>
                <a:latin typeface="Times New Roman"/>
                <a:cs typeface="Times New Roman"/>
              </a:rPr>
              <a:t>Orcus</a:t>
            </a:r>
          </a:p>
          <a:p>
            <a:r>
              <a:rPr lang="en-US" dirty="0">
                <a:solidFill>
                  <a:srgbClr val="FFFF00"/>
                </a:solidFill>
                <a:latin typeface="Times New Roman"/>
                <a:cs typeface="Times New Roman"/>
              </a:rPr>
              <a:t>Sedna</a:t>
            </a:r>
          </a:p>
        </p:txBody>
      </p:sp>
      <p:sp>
        <p:nvSpPr>
          <p:cNvPr id="6" name="TextBox 5"/>
          <p:cNvSpPr txBox="1"/>
          <p:nvPr/>
        </p:nvSpPr>
        <p:spPr>
          <a:xfrm>
            <a:off x="1919416" y="5318142"/>
            <a:ext cx="5022529" cy="1384995"/>
          </a:xfrm>
          <a:prstGeom prst="rect">
            <a:avLst/>
          </a:prstGeom>
          <a:noFill/>
        </p:spPr>
        <p:txBody>
          <a:bodyPr wrap="none" rtlCol="0">
            <a:spAutoFit/>
          </a:bodyPr>
          <a:lstStyle/>
          <a:p>
            <a:r>
              <a:rPr lang="en-US" sz="2400" dirty="0">
                <a:solidFill>
                  <a:schemeClr val="bg1"/>
                </a:solidFill>
                <a:latin typeface="Times New Roman"/>
                <a:cs typeface="Times New Roman"/>
              </a:rPr>
              <a:t>       5  IAU-recognized dwarf planets</a:t>
            </a:r>
          </a:p>
          <a:p>
            <a:r>
              <a:rPr lang="en-US" sz="2400" dirty="0">
                <a:solidFill>
                  <a:schemeClr val="bg1"/>
                </a:solidFill>
                <a:latin typeface="Times New Roman"/>
                <a:cs typeface="Times New Roman"/>
              </a:rPr>
              <a:t>   100 at least “likely” dwarf planets</a:t>
            </a:r>
          </a:p>
          <a:p>
            <a:r>
              <a:rPr lang="en-US" sz="2400" dirty="0">
                <a:solidFill>
                  <a:schemeClr val="bg1"/>
                </a:solidFill>
                <a:latin typeface="Times New Roman"/>
                <a:cs typeface="Times New Roman"/>
              </a:rPr>
              <a:t> 1000 at least “possibly” dwarf planets</a:t>
            </a:r>
          </a:p>
          <a:p>
            <a:pPr algn="ctr"/>
            <a:r>
              <a:rPr lang="en-US" sz="1200" dirty="0">
                <a:solidFill>
                  <a:schemeClr val="bg1"/>
                </a:solidFill>
                <a:latin typeface="Times New Roman"/>
                <a:cs typeface="Times New Roman"/>
              </a:rPr>
              <a:t>http://</a:t>
            </a:r>
            <a:r>
              <a:rPr lang="en-US" sz="1200" dirty="0" err="1">
                <a:solidFill>
                  <a:schemeClr val="bg1"/>
                </a:solidFill>
                <a:latin typeface="Times New Roman"/>
                <a:cs typeface="Times New Roman"/>
              </a:rPr>
              <a:t>web.gps.caltech.edu</a:t>
            </a:r>
            <a:r>
              <a:rPr lang="en-US" sz="1200" dirty="0">
                <a:solidFill>
                  <a:schemeClr val="bg1"/>
                </a:solidFill>
                <a:latin typeface="Times New Roman"/>
                <a:cs typeface="Times New Roman"/>
              </a:rPr>
              <a:t>/~</a:t>
            </a:r>
            <a:r>
              <a:rPr lang="en-US" sz="1200" dirty="0" err="1">
                <a:solidFill>
                  <a:schemeClr val="bg1"/>
                </a:solidFill>
                <a:latin typeface="Times New Roman"/>
                <a:cs typeface="Times New Roman"/>
              </a:rPr>
              <a:t>mbrown</a:t>
            </a:r>
            <a:r>
              <a:rPr lang="en-US" sz="1200" dirty="0">
                <a:solidFill>
                  <a:schemeClr val="bg1"/>
                </a:solidFill>
                <a:latin typeface="Times New Roman"/>
                <a:cs typeface="Times New Roman"/>
              </a:rPr>
              <a:t>/</a:t>
            </a:r>
            <a:r>
              <a:rPr lang="en-US" sz="1200" dirty="0" err="1">
                <a:solidFill>
                  <a:schemeClr val="bg1"/>
                </a:solidFill>
                <a:latin typeface="Times New Roman"/>
                <a:cs typeface="Times New Roman"/>
              </a:rPr>
              <a:t>dps.html</a:t>
            </a:r>
            <a:endParaRPr lang="en-US" sz="1200" dirty="0">
              <a:solidFill>
                <a:schemeClr val="bg1"/>
              </a:solidFill>
              <a:latin typeface="Times New Roman"/>
              <a:cs typeface="Times New Roman"/>
            </a:endParaRPr>
          </a:p>
        </p:txBody>
      </p:sp>
      <p:sp>
        <p:nvSpPr>
          <p:cNvPr id="5" name="TextBox 4"/>
          <p:cNvSpPr txBox="1"/>
          <p:nvPr/>
        </p:nvSpPr>
        <p:spPr>
          <a:xfrm>
            <a:off x="6146956" y="3336307"/>
            <a:ext cx="493845" cy="584776"/>
          </a:xfrm>
          <a:prstGeom prst="rect">
            <a:avLst/>
          </a:prstGeom>
          <a:noFill/>
        </p:spPr>
        <p:txBody>
          <a:bodyPr wrap="none" rtlCol="0">
            <a:spAutoFit/>
          </a:bodyPr>
          <a:lstStyle/>
          <a:p>
            <a:r>
              <a:rPr lang="en-US" sz="3200" dirty="0">
                <a:solidFill>
                  <a:srgbClr val="FF0000"/>
                </a:solidFill>
                <a:latin typeface="Times New Roman"/>
                <a:cs typeface="Times New Roman"/>
              </a:rPr>
              <a:t>X</a:t>
            </a:r>
          </a:p>
        </p:txBody>
      </p:sp>
    </p:spTree>
    <p:extLst>
      <p:ext uri="{BB962C8B-B14F-4D97-AF65-F5344CB8AC3E}">
        <p14:creationId xmlns:p14="http://schemas.microsoft.com/office/powerpoint/2010/main" val="162732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20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20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20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20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20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20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2000"/>
                                        <p:tgtEl>
                                          <p:spTgt spid="6">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20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565"/>
            <a:ext cx="9144000" cy="769441"/>
          </a:xfrm>
          <a:prstGeom prst="rect">
            <a:avLst/>
          </a:prstGeom>
          <a:noFill/>
        </p:spPr>
        <p:txBody>
          <a:bodyPr wrap="square">
            <a:spAutoFit/>
          </a:bodyPr>
          <a:lstStyle/>
          <a:p>
            <a:pPr algn="ctr">
              <a:defRPr/>
            </a:pPr>
            <a:r>
              <a:rPr lang="en-US" sz="4400" b="1" dirty="0">
                <a:solidFill>
                  <a:prstClr val="black"/>
                </a:solidFill>
                <a:latin typeface="Times New Roman"/>
                <a:ea typeface="ＭＳ Ｐゴシック" charset="0"/>
                <a:cs typeface="Times New Roman"/>
              </a:rPr>
              <a:t>Minor Bodies: Names</a:t>
            </a:r>
          </a:p>
        </p:txBody>
      </p:sp>
      <p:sp>
        <p:nvSpPr>
          <p:cNvPr id="5" name="TextBox 4"/>
          <p:cNvSpPr txBox="1"/>
          <p:nvPr/>
        </p:nvSpPr>
        <p:spPr>
          <a:xfrm>
            <a:off x="1054074" y="1138747"/>
            <a:ext cx="7314558" cy="4708981"/>
          </a:xfrm>
          <a:prstGeom prst="rect">
            <a:avLst/>
          </a:prstGeom>
          <a:noFill/>
        </p:spPr>
        <p:txBody>
          <a:bodyPr wrap="square">
            <a:spAutoFit/>
          </a:bodyPr>
          <a:lstStyle/>
          <a:p>
            <a:pPr>
              <a:defRPr/>
            </a:pPr>
            <a:r>
              <a:rPr lang="en-US" sz="2000" dirty="0">
                <a:solidFill>
                  <a:prstClr val="black"/>
                </a:solidFill>
                <a:latin typeface="Times New Roman"/>
                <a:ea typeface="ＭＳ Ｐゴシック" charset="0"/>
                <a:cs typeface="Times New Roman"/>
              </a:rPr>
              <a:t>Where do the Minor Bodies get their names?</a:t>
            </a:r>
          </a:p>
          <a:p>
            <a:pPr>
              <a:defRPr/>
            </a:pPr>
            <a:endParaRPr lang="en-US" sz="2000" dirty="0">
              <a:solidFill>
                <a:prstClr val="black"/>
              </a:solidFill>
              <a:latin typeface="Times New Roman"/>
              <a:ea typeface="ＭＳ Ｐゴシック" charset="0"/>
              <a:cs typeface="Times New Roman"/>
            </a:endParaRPr>
          </a:p>
          <a:p>
            <a:pPr>
              <a:defRPr/>
            </a:pPr>
            <a:r>
              <a:rPr lang="en-US" sz="2000" dirty="0">
                <a:solidFill>
                  <a:prstClr val="black"/>
                </a:solidFill>
                <a:latin typeface="Times New Roman"/>
                <a:ea typeface="ＭＳ Ｐゴシック" charset="0"/>
                <a:cs typeface="Times New Roman"/>
              </a:rPr>
              <a:t>1. </a:t>
            </a:r>
            <a:r>
              <a:rPr lang="en-US" sz="2000" i="1" dirty="0">
                <a:solidFill>
                  <a:prstClr val="black"/>
                </a:solidFill>
                <a:latin typeface="Times New Roman"/>
                <a:ea typeface="ＭＳ Ｐゴシック" charset="0"/>
                <a:cs typeface="Times New Roman"/>
              </a:rPr>
              <a:t>Object discovered: </a:t>
            </a:r>
          </a:p>
          <a:p>
            <a:pPr>
              <a:defRPr/>
            </a:pPr>
            <a:r>
              <a:rPr lang="en-US" sz="2000" dirty="0">
                <a:solidFill>
                  <a:prstClr val="black"/>
                </a:solidFill>
                <a:latin typeface="Times New Roman"/>
                <a:ea typeface="ＭＳ Ｐゴシック" charset="0"/>
                <a:cs typeface="Times New Roman"/>
              </a:rPr>
              <a:t>	Provisional Designation based on date + order of discovery</a:t>
            </a:r>
          </a:p>
          <a:p>
            <a:pPr>
              <a:defRPr/>
            </a:pPr>
            <a:r>
              <a:rPr lang="en-US" sz="2000" dirty="0">
                <a:solidFill>
                  <a:prstClr val="black"/>
                </a:solidFill>
                <a:latin typeface="Times New Roman"/>
                <a:ea typeface="ＭＳ Ｐゴシック" charset="0"/>
                <a:cs typeface="Times New Roman"/>
              </a:rPr>
              <a:t>		2003 UB</a:t>
            </a:r>
            <a:r>
              <a:rPr lang="en-US" sz="2000" baseline="-25000" dirty="0">
                <a:solidFill>
                  <a:prstClr val="black"/>
                </a:solidFill>
                <a:latin typeface="Times New Roman"/>
                <a:ea typeface="ＭＳ Ｐゴシック" charset="0"/>
                <a:cs typeface="Times New Roman"/>
              </a:rPr>
              <a:t>313</a:t>
            </a:r>
            <a:r>
              <a:rPr lang="en-US" sz="2000" dirty="0">
                <a:solidFill>
                  <a:prstClr val="black"/>
                </a:solidFill>
                <a:latin typeface="Times New Roman"/>
                <a:ea typeface="ＭＳ Ｐゴシック" charset="0"/>
                <a:cs typeface="Times New Roman"/>
              </a:rPr>
              <a:t>   =  year/half month/counting order</a:t>
            </a:r>
          </a:p>
          <a:p>
            <a:pPr>
              <a:defRPr/>
            </a:pPr>
            <a:endParaRPr lang="en-US" sz="2000" dirty="0">
              <a:solidFill>
                <a:prstClr val="black"/>
              </a:solidFill>
              <a:latin typeface="Times New Roman"/>
              <a:ea typeface="ＭＳ Ｐゴシック" charset="0"/>
              <a:cs typeface="Times New Roman"/>
            </a:endParaRPr>
          </a:p>
          <a:p>
            <a:pPr>
              <a:defRPr/>
            </a:pPr>
            <a:r>
              <a:rPr lang="en-US" sz="2000" dirty="0">
                <a:solidFill>
                  <a:prstClr val="black"/>
                </a:solidFill>
                <a:latin typeface="Times New Roman"/>
                <a:ea typeface="ＭＳ Ｐゴシック" charset="0"/>
                <a:cs typeface="Times New Roman"/>
              </a:rPr>
              <a:t>2. </a:t>
            </a:r>
            <a:r>
              <a:rPr lang="en-US" sz="2000" i="1" dirty="0">
                <a:solidFill>
                  <a:prstClr val="black"/>
                </a:solidFill>
                <a:latin typeface="Times New Roman"/>
                <a:ea typeface="ＭＳ Ｐゴシック" charset="0"/>
                <a:cs typeface="Times New Roman"/>
              </a:rPr>
              <a:t>Orbit is well defined: </a:t>
            </a:r>
          </a:p>
          <a:p>
            <a:pPr>
              <a:defRPr/>
            </a:pPr>
            <a:r>
              <a:rPr lang="en-US" sz="2000" dirty="0">
                <a:solidFill>
                  <a:prstClr val="black"/>
                </a:solidFill>
                <a:latin typeface="Times New Roman"/>
                <a:ea typeface="ＭＳ Ｐゴシック" charset="0"/>
                <a:cs typeface="Times New Roman"/>
              </a:rPr>
              <a:t>	Proper Designation based on order of orbit determination</a:t>
            </a:r>
          </a:p>
          <a:p>
            <a:pPr>
              <a:defRPr/>
            </a:pPr>
            <a:r>
              <a:rPr lang="en-US" sz="2000" dirty="0">
                <a:solidFill>
                  <a:prstClr val="black"/>
                </a:solidFill>
                <a:latin typeface="Times New Roman"/>
                <a:ea typeface="ＭＳ Ｐゴシック" charset="0"/>
                <a:cs typeface="Times New Roman"/>
              </a:rPr>
              <a:t>		typically 4 oppositions</a:t>
            </a:r>
          </a:p>
          <a:p>
            <a:pPr>
              <a:defRPr/>
            </a:pPr>
            <a:r>
              <a:rPr lang="en-US" sz="2000" dirty="0">
                <a:solidFill>
                  <a:prstClr val="black"/>
                </a:solidFill>
                <a:latin typeface="Times New Roman"/>
                <a:ea typeface="ＭＳ Ｐゴシック" charset="0"/>
                <a:cs typeface="Times New Roman"/>
              </a:rPr>
              <a:t> 		but not always … 134340 =  Pluto</a:t>
            </a:r>
            <a:endParaRPr lang="en-US" sz="2000" b="1" u="sng" dirty="0">
              <a:solidFill>
                <a:prstClr val="black"/>
              </a:solidFill>
              <a:latin typeface="Times New Roman"/>
              <a:ea typeface="ＭＳ Ｐゴシック" charset="0"/>
              <a:cs typeface="Times New Roman"/>
            </a:endParaRPr>
          </a:p>
          <a:p>
            <a:pPr>
              <a:defRPr/>
            </a:pPr>
            <a:endParaRPr lang="en-US" sz="2000" dirty="0">
              <a:solidFill>
                <a:prstClr val="black"/>
              </a:solidFill>
              <a:latin typeface="Times New Roman"/>
              <a:ea typeface="ＭＳ Ｐゴシック" charset="0"/>
              <a:cs typeface="Times New Roman"/>
            </a:endParaRPr>
          </a:p>
          <a:p>
            <a:pPr>
              <a:defRPr/>
            </a:pPr>
            <a:r>
              <a:rPr lang="en-US" sz="2000" dirty="0">
                <a:solidFill>
                  <a:prstClr val="black"/>
                </a:solidFill>
                <a:latin typeface="Times New Roman"/>
                <a:ea typeface="ＭＳ Ｐゴシック" charset="0"/>
                <a:cs typeface="Times New Roman"/>
              </a:rPr>
              <a:t>3. </a:t>
            </a:r>
            <a:r>
              <a:rPr lang="en-US" sz="2000" i="1" dirty="0">
                <a:solidFill>
                  <a:prstClr val="black"/>
                </a:solidFill>
                <a:latin typeface="Times New Roman"/>
                <a:ea typeface="ＭＳ Ｐゴシック" charset="0"/>
                <a:cs typeface="Times New Roman"/>
              </a:rPr>
              <a:t>IAU decides to name object:</a:t>
            </a:r>
          </a:p>
          <a:p>
            <a:pPr>
              <a:defRPr/>
            </a:pPr>
            <a:r>
              <a:rPr lang="en-US" sz="2000" dirty="0">
                <a:solidFill>
                  <a:prstClr val="black"/>
                </a:solidFill>
                <a:latin typeface="Times New Roman"/>
                <a:ea typeface="ＭＳ Ｐゴシック" charset="0"/>
                <a:cs typeface="Times New Roman"/>
              </a:rPr>
              <a:t>	often classical, e.g., Roman goddesses and heroines</a:t>
            </a:r>
          </a:p>
          <a:p>
            <a:pPr>
              <a:defRPr/>
            </a:pPr>
            <a:r>
              <a:rPr lang="en-US" sz="2000" dirty="0">
                <a:solidFill>
                  <a:prstClr val="black"/>
                </a:solidFill>
                <a:latin typeface="Times New Roman"/>
                <a:ea typeface="ＭＳ Ｐゴシック" charset="0"/>
                <a:cs typeface="Times New Roman"/>
              </a:rPr>
              <a:t>	suggestions from the discoverer usually considered</a:t>
            </a:r>
          </a:p>
          <a:p>
            <a:pPr>
              <a:defRPr/>
            </a:pPr>
            <a:r>
              <a:rPr lang="en-US" sz="2000" dirty="0">
                <a:solidFill>
                  <a:prstClr val="black"/>
                </a:solidFill>
                <a:latin typeface="Times New Roman"/>
                <a:ea typeface="ＭＳ Ｐゴシック" charset="0"/>
                <a:cs typeface="Times New Roman"/>
              </a:rPr>
              <a:t>		2 Pallas or 3654 AAS</a:t>
            </a:r>
          </a:p>
        </p:txBody>
      </p:sp>
    </p:spTree>
    <p:extLst>
      <p:ext uri="{BB962C8B-B14F-4D97-AF65-F5344CB8AC3E}">
        <p14:creationId xmlns:p14="http://schemas.microsoft.com/office/powerpoint/2010/main" val="1795139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20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20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2000"/>
                                        <p:tgtEl>
                                          <p:spTgt spid="5">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20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2000"/>
                                        <p:tgtEl>
                                          <p:spTgt spid="5">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fade">
                                      <p:cBhvr>
                                        <p:cTn id="35" dur="2000"/>
                                        <p:tgtEl>
                                          <p:spTgt spid="5">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12" end="12"/>
                                            </p:txEl>
                                          </p:spTgt>
                                        </p:tgtEl>
                                        <p:attrNameLst>
                                          <p:attrName>style.visibility</p:attrName>
                                        </p:attrNameLst>
                                      </p:cBhvr>
                                      <p:to>
                                        <p:strVal val="visible"/>
                                      </p:to>
                                    </p:set>
                                    <p:animEffect transition="in" filter="fade">
                                      <p:cBhvr>
                                        <p:cTn id="38" dur="2000"/>
                                        <p:tgtEl>
                                          <p:spTgt spid="5">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animEffect transition="in" filter="fade">
                                      <p:cBhvr>
                                        <p:cTn id="41" dur="2000"/>
                                        <p:tgtEl>
                                          <p:spTgt spid="5">
                                            <p:txEl>
                                              <p:pRg st="13" end="1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14" end="14"/>
                                            </p:txEl>
                                          </p:spTgt>
                                        </p:tgtEl>
                                        <p:attrNameLst>
                                          <p:attrName>style.visibility</p:attrName>
                                        </p:attrNameLst>
                                      </p:cBhvr>
                                      <p:to>
                                        <p:strVal val="visible"/>
                                      </p:to>
                                    </p:set>
                                    <p:animEffect transition="in" filter="fade">
                                      <p:cBhvr>
                                        <p:cTn id="44" dur="2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10"/>
            <a:ext cx="9143999" cy="769441"/>
          </a:xfrm>
          <a:prstGeom prst="rect">
            <a:avLst/>
          </a:prstGeom>
          <a:noFill/>
        </p:spPr>
        <p:txBody>
          <a:bodyPr wrap="square">
            <a:spAutoFit/>
          </a:bodyPr>
          <a:lstStyle/>
          <a:p>
            <a:pPr algn="ctr">
              <a:defRPr/>
            </a:pPr>
            <a:r>
              <a:rPr lang="en-US" sz="4400" b="1" dirty="0">
                <a:solidFill>
                  <a:prstClr val="black"/>
                </a:solidFill>
                <a:latin typeface="Times New Roman"/>
                <a:ea typeface="ＭＳ Ｐゴシック" charset="0"/>
                <a:cs typeface="Times New Roman"/>
              </a:rPr>
              <a:t>Minor Bodies: Inventory</a:t>
            </a:r>
          </a:p>
        </p:txBody>
      </p:sp>
      <p:pic>
        <p:nvPicPr>
          <p:cNvPr id="3" name="Picture 2" descr="Chart&#10;&#10;Description automatically generated">
            <a:extLst>
              <a:ext uri="{FF2B5EF4-FFF2-40B4-BE49-F238E27FC236}">
                <a16:creationId xmlns:a16="http://schemas.microsoft.com/office/drawing/2014/main" id="{A3D35643-A970-1B53-9AE0-1CF60EA61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3" y="1286718"/>
            <a:ext cx="8796404" cy="4663710"/>
          </a:xfrm>
          <a:prstGeom prst="rect">
            <a:avLst/>
          </a:prstGeom>
        </p:spPr>
      </p:pic>
      <p:sp>
        <p:nvSpPr>
          <p:cNvPr id="5" name="TextBox 4">
            <a:extLst>
              <a:ext uri="{FF2B5EF4-FFF2-40B4-BE49-F238E27FC236}">
                <a16:creationId xmlns:a16="http://schemas.microsoft.com/office/drawing/2014/main" id="{0981993A-7947-9D7A-DFEB-26115017B3F8}"/>
              </a:ext>
            </a:extLst>
          </p:cNvPr>
          <p:cNvSpPr txBox="1"/>
          <p:nvPr/>
        </p:nvSpPr>
        <p:spPr>
          <a:xfrm>
            <a:off x="6168789" y="2934268"/>
            <a:ext cx="12362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Provisional</a:t>
            </a:r>
          </a:p>
        </p:txBody>
      </p:sp>
      <p:sp>
        <p:nvSpPr>
          <p:cNvPr id="10" name="TextBox 9">
            <a:extLst>
              <a:ext uri="{FF2B5EF4-FFF2-40B4-BE49-F238E27FC236}">
                <a16:creationId xmlns:a16="http://schemas.microsoft.com/office/drawing/2014/main" id="{D78B0F14-8BC0-BEE9-53DE-97BE08E4BE2E}"/>
              </a:ext>
            </a:extLst>
          </p:cNvPr>
          <p:cNvSpPr txBox="1"/>
          <p:nvPr/>
        </p:nvSpPr>
        <p:spPr>
          <a:xfrm>
            <a:off x="7262885" y="4073016"/>
            <a:ext cx="80021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Proper</a:t>
            </a:r>
          </a:p>
        </p:txBody>
      </p:sp>
    </p:spTree>
    <p:extLst>
      <p:ext uri="{BB962C8B-B14F-4D97-AF65-F5344CB8AC3E}">
        <p14:creationId xmlns:p14="http://schemas.microsoft.com/office/powerpoint/2010/main" val="4156585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46000"/>
          </a:schemeClr>
        </a:solidFill>
        <a:effectLst/>
      </p:bgPr>
    </p:bg>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808038"/>
            <a:ext cx="9150350" cy="604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350" y="0"/>
            <a:ext cx="9150350" cy="769441"/>
          </a:xfrm>
          <a:prstGeom prst="rect">
            <a:avLst/>
          </a:prstGeom>
          <a:noFill/>
        </p:spPr>
        <p:txBody>
          <a:bodyPr wrap="square">
            <a:spAutoFit/>
          </a:bodyPr>
          <a:lstStyle/>
          <a:p>
            <a:pPr algn="ctr">
              <a:defRPr/>
            </a:pPr>
            <a:r>
              <a:rPr lang="en-US" sz="4400" b="1" dirty="0">
                <a:solidFill>
                  <a:prstClr val="black"/>
                </a:solidFill>
                <a:latin typeface="Times New Roman"/>
                <a:ea typeface="ＭＳ Ｐゴシック" charset="0"/>
                <a:cs typeface="Times New Roman"/>
              </a:rPr>
              <a:t>NEAs = Near Earth Asteroids</a:t>
            </a:r>
          </a:p>
        </p:txBody>
      </p:sp>
      <p:sp>
        <p:nvSpPr>
          <p:cNvPr id="5" name="TextBox 4"/>
          <p:cNvSpPr txBox="1"/>
          <p:nvPr/>
        </p:nvSpPr>
        <p:spPr>
          <a:xfrm>
            <a:off x="4358105" y="712810"/>
            <a:ext cx="4665579" cy="1477328"/>
          </a:xfrm>
          <a:prstGeom prst="rect">
            <a:avLst/>
          </a:prstGeom>
          <a:noFill/>
        </p:spPr>
        <p:txBody>
          <a:bodyPr wrap="square">
            <a:spAutoFit/>
          </a:bodyPr>
          <a:lstStyle/>
          <a:p>
            <a:pPr>
              <a:defRPr/>
            </a:pPr>
            <a:r>
              <a:rPr lang="en-US" dirty="0">
                <a:solidFill>
                  <a:prstClr val="black"/>
                </a:solidFill>
                <a:latin typeface="Times New Roman"/>
                <a:ea typeface="ＭＳ Ｐゴシック" charset="0"/>
                <a:cs typeface="Times New Roman"/>
              </a:rPr>
              <a:t>definition 	minor body with q &lt; 1.3 AU</a:t>
            </a:r>
          </a:p>
          <a:p>
            <a:pPr>
              <a:defRPr/>
            </a:pPr>
            <a:r>
              <a:rPr lang="en-US" dirty="0">
                <a:solidFill>
                  <a:prstClr val="black"/>
                </a:solidFill>
                <a:latin typeface="Times New Roman"/>
                <a:ea typeface="ＭＳ Ｐゴシック" charset="0"/>
                <a:cs typeface="Times New Roman"/>
              </a:rPr>
              <a:t>		             </a:t>
            </a:r>
            <a:r>
              <a:rPr lang="en-US" dirty="0">
                <a:solidFill>
                  <a:srgbClr val="FF0000"/>
                </a:solidFill>
                <a:latin typeface="Times New Roman"/>
                <a:ea typeface="ＭＳ Ｐゴシック" charset="0"/>
                <a:cs typeface="Times New Roman"/>
              </a:rPr>
              <a:t>q is perihelion </a:t>
            </a:r>
          </a:p>
          <a:p>
            <a:pPr>
              <a:defRPr/>
            </a:pPr>
            <a:r>
              <a:rPr lang="en-US" dirty="0">
                <a:solidFill>
                  <a:prstClr val="black"/>
                </a:solidFill>
                <a:latin typeface="Times New Roman"/>
                <a:ea typeface="ＭＳ Ｐゴシック" charset="0"/>
                <a:cs typeface="Times New Roman"/>
              </a:rPr>
              <a:t>first discovered	433 Eros (1898)</a:t>
            </a:r>
          </a:p>
          <a:p>
            <a:pPr>
              <a:defRPr/>
            </a:pPr>
            <a:r>
              <a:rPr lang="en-US" dirty="0">
                <a:solidFill>
                  <a:prstClr val="black"/>
                </a:solidFill>
                <a:latin typeface="Times New Roman"/>
                <a:ea typeface="ＭＳ Ｐゴシック" charset="0"/>
                <a:cs typeface="Times New Roman"/>
              </a:rPr>
              <a:t>largest		1036 </a:t>
            </a:r>
            <a:r>
              <a:rPr lang="en-US" dirty="0" err="1">
                <a:solidFill>
                  <a:prstClr val="black"/>
                </a:solidFill>
                <a:latin typeface="Times New Roman"/>
                <a:ea typeface="ＭＳ Ｐゴシック" charset="0"/>
                <a:cs typeface="Times New Roman"/>
              </a:rPr>
              <a:t>Ganymed</a:t>
            </a:r>
            <a:r>
              <a:rPr lang="en-US" dirty="0">
                <a:solidFill>
                  <a:prstClr val="black"/>
                </a:solidFill>
                <a:latin typeface="Times New Roman"/>
                <a:ea typeface="ＭＳ Ｐゴシック" charset="0"/>
                <a:cs typeface="Times New Roman"/>
              </a:rPr>
              <a:t> (32 km)</a:t>
            </a:r>
          </a:p>
          <a:p>
            <a:pPr>
              <a:defRPr/>
            </a:pPr>
            <a:r>
              <a:rPr lang="en-US" dirty="0">
                <a:solidFill>
                  <a:prstClr val="black"/>
                </a:solidFill>
                <a:latin typeface="Times New Roman"/>
                <a:ea typeface="ＭＳ Ｐゴシック" charset="0"/>
                <a:cs typeface="Times New Roman"/>
              </a:rPr>
              <a:t>population	30474 (JPL 2024 NOV 05)</a:t>
            </a:r>
          </a:p>
        </p:txBody>
      </p:sp>
    </p:spTree>
    <p:extLst>
      <p:ext uri="{BB962C8B-B14F-4D97-AF65-F5344CB8AC3E}">
        <p14:creationId xmlns:p14="http://schemas.microsoft.com/office/powerpoint/2010/main" val="28386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20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ner_2011.gif"/>
          <p:cNvPicPr>
            <a:picLocks noChangeAspect="1"/>
          </p:cNvPicPr>
          <p:nvPr/>
        </p:nvPicPr>
        <p:blipFill>
          <a:blip r:embed="rId3" cstate="print"/>
          <a:stretch>
            <a:fillRect/>
          </a:stretch>
        </p:blipFill>
        <p:spPr>
          <a:xfrm>
            <a:off x="2286000" y="0"/>
            <a:ext cx="6858000" cy="6858000"/>
          </a:xfrm>
          <a:prstGeom prst="rect">
            <a:avLst/>
          </a:prstGeom>
        </p:spPr>
      </p:pic>
      <p:sp>
        <p:nvSpPr>
          <p:cNvPr id="5" name="TextBox 4"/>
          <p:cNvSpPr txBox="1"/>
          <p:nvPr/>
        </p:nvSpPr>
        <p:spPr>
          <a:xfrm>
            <a:off x="28496" y="2896863"/>
            <a:ext cx="2259263" cy="523220"/>
          </a:xfrm>
          <a:prstGeom prst="rect">
            <a:avLst/>
          </a:prstGeom>
          <a:noFill/>
        </p:spPr>
        <p:txBody>
          <a:bodyPr wrap="square" rtlCol="0">
            <a:spAutoFit/>
          </a:bodyPr>
          <a:lstStyle/>
          <a:p>
            <a:r>
              <a:rPr lang="en-US" sz="1400" dirty="0" err="1">
                <a:solidFill>
                  <a:srgbClr val="FF0000"/>
                </a:solidFill>
                <a:latin typeface="Times New Roman"/>
                <a:cs typeface="Times New Roman"/>
              </a:rPr>
              <a:t>Apollos</a:t>
            </a:r>
            <a:r>
              <a:rPr lang="en-US" sz="1400" dirty="0">
                <a:solidFill>
                  <a:srgbClr val="FF0000"/>
                </a:solidFill>
                <a:latin typeface="Times New Roman"/>
                <a:cs typeface="Times New Roman"/>
              </a:rPr>
              <a:t> a&gt;1 and q&lt;1.017</a:t>
            </a:r>
          </a:p>
          <a:p>
            <a:r>
              <a:rPr lang="en-US" sz="1400" dirty="0">
                <a:solidFill>
                  <a:srgbClr val="FF0000"/>
                </a:solidFill>
                <a:latin typeface="Times New Roman"/>
                <a:cs typeface="Times New Roman"/>
              </a:rPr>
              <a:t>(20573)</a:t>
            </a:r>
          </a:p>
        </p:txBody>
      </p:sp>
      <p:sp>
        <p:nvSpPr>
          <p:cNvPr id="6" name="TextBox 5"/>
          <p:cNvSpPr txBox="1"/>
          <p:nvPr/>
        </p:nvSpPr>
        <p:spPr>
          <a:xfrm>
            <a:off x="16390" y="2266517"/>
            <a:ext cx="2112211" cy="523220"/>
          </a:xfrm>
          <a:prstGeom prst="rect">
            <a:avLst/>
          </a:prstGeom>
          <a:noFill/>
        </p:spPr>
        <p:txBody>
          <a:bodyPr wrap="square" rtlCol="0">
            <a:spAutoFit/>
          </a:bodyPr>
          <a:lstStyle/>
          <a:p>
            <a:r>
              <a:rPr lang="en-US" sz="1400" dirty="0" err="1">
                <a:solidFill>
                  <a:srgbClr val="FF0000"/>
                </a:solidFill>
                <a:latin typeface="Times New Roman"/>
                <a:cs typeface="Times New Roman"/>
              </a:rPr>
              <a:t>Atens</a:t>
            </a:r>
            <a:r>
              <a:rPr lang="en-US" sz="1400" dirty="0">
                <a:solidFill>
                  <a:srgbClr val="FF0000"/>
                </a:solidFill>
                <a:latin typeface="Times New Roman"/>
                <a:cs typeface="Times New Roman"/>
              </a:rPr>
              <a:t>    a&lt;1 and Q&gt;0.983</a:t>
            </a:r>
          </a:p>
          <a:p>
            <a:r>
              <a:rPr lang="en-US" sz="1400" dirty="0">
                <a:solidFill>
                  <a:srgbClr val="FF0000"/>
                </a:solidFill>
                <a:latin typeface="Times New Roman"/>
                <a:cs typeface="Times New Roman"/>
              </a:rPr>
              <a:t>(2886)</a:t>
            </a:r>
          </a:p>
        </p:txBody>
      </p:sp>
      <p:sp>
        <p:nvSpPr>
          <p:cNvPr id="7" name="TextBox 6"/>
          <p:cNvSpPr txBox="1"/>
          <p:nvPr/>
        </p:nvSpPr>
        <p:spPr>
          <a:xfrm>
            <a:off x="0" y="1694227"/>
            <a:ext cx="2133600" cy="523220"/>
          </a:xfrm>
          <a:prstGeom prst="rect">
            <a:avLst/>
          </a:prstGeom>
          <a:noFill/>
        </p:spPr>
        <p:txBody>
          <a:bodyPr wrap="square" rtlCol="0">
            <a:spAutoFit/>
          </a:bodyPr>
          <a:lstStyle/>
          <a:p>
            <a:r>
              <a:rPr lang="en-US" sz="1400" dirty="0" err="1">
                <a:latin typeface="Times New Roman"/>
                <a:cs typeface="Times New Roman"/>
              </a:rPr>
              <a:t>Atiras</a:t>
            </a:r>
            <a:r>
              <a:rPr lang="en-US" sz="1400" dirty="0">
                <a:latin typeface="Times New Roman"/>
                <a:cs typeface="Times New Roman"/>
              </a:rPr>
              <a:t>    a&lt;1 and Q&lt;0.983</a:t>
            </a:r>
          </a:p>
          <a:p>
            <a:r>
              <a:rPr lang="en-US" sz="1400" dirty="0">
                <a:latin typeface="Times New Roman"/>
                <a:cs typeface="Times New Roman"/>
              </a:rPr>
              <a:t>(33)</a:t>
            </a:r>
          </a:p>
        </p:txBody>
      </p:sp>
      <p:sp>
        <p:nvSpPr>
          <p:cNvPr id="8" name="TextBox 7"/>
          <p:cNvSpPr txBox="1"/>
          <p:nvPr/>
        </p:nvSpPr>
        <p:spPr>
          <a:xfrm>
            <a:off x="28496" y="3455537"/>
            <a:ext cx="2133600" cy="523220"/>
          </a:xfrm>
          <a:prstGeom prst="rect">
            <a:avLst/>
          </a:prstGeom>
          <a:noFill/>
        </p:spPr>
        <p:txBody>
          <a:bodyPr wrap="square" rtlCol="0">
            <a:spAutoFit/>
          </a:bodyPr>
          <a:lstStyle/>
          <a:p>
            <a:r>
              <a:rPr lang="en-US" sz="1400" dirty="0">
                <a:latin typeface="Times New Roman"/>
                <a:cs typeface="Times New Roman"/>
              </a:rPr>
              <a:t>Amors:  1.017 &lt; q &lt;  1.3</a:t>
            </a:r>
          </a:p>
          <a:p>
            <a:r>
              <a:rPr lang="en-US" sz="1400" dirty="0">
                <a:latin typeface="Times New Roman"/>
                <a:cs typeface="Times New Roman"/>
              </a:rPr>
              <a:t>(12965)</a:t>
            </a:r>
          </a:p>
        </p:txBody>
      </p:sp>
      <p:sp>
        <p:nvSpPr>
          <p:cNvPr id="9" name="Oval 8"/>
          <p:cNvSpPr/>
          <p:nvPr/>
        </p:nvSpPr>
        <p:spPr>
          <a:xfrm rot="17462360">
            <a:off x="4095527" y="971328"/>
            <a:ext cx="4038600" cy="403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8792040">
            <a:off x="4041222" y="2563781"/>
            <a:ext cx="2895600" cy="2514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43400" y="2133600"/>
            <a:ext cx="2819400" cy="2743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2" name="Oval 11"/>
          <p:cNvSpPr/>
          <p:nvPr/>
        </p:nvSpPr>
        <p:spPr>
          <a:xfrm>
            <a:off x="3733800" y="1600200"/>
            <a:ext cx="4495800" cy="4267200"/>
          </a:xfrm>
          <a:prstGeom prst="ellipse">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0099"/>
              </a:solidFill>
            </a:endParaRPr>
          </a:p>
        </p:txBody>
      </p:sp>
      <p:sp>
        <p:nvSpPr>
          <p:cNvPr id="13" name="TextBox 12"/>
          <p:cNvSpPr txBox="1"/>
          <p:nvPr/>
        </p:nvSpPr>
        <p:spPr>
          <a:xfrm>
            <a:off x="199905" y="6113106"/>
            <a:ext cx="1959429" cy="369332"/>
          </a:xfrm>
          <a:prstGeom prst="rect">
            <a:avLst/>
          </a:prstGeom>
          <a:noFill/>
        </p:spPr>
        <p:txBody>
          <a:bodyPr wrap="square" rtlCol="0">
            <a:spAutoFit/>
          </a:bodyPr>
          <a:lstStyle/>
          <a:p>
            <a:r>
              <a:rPr lang="en-US" dirty="0">
                <a:latin typeface="Times New Roman"/>
                <a:cs typeface="Times New Roman"/>
              </a:rPr>
              <a:t>JPL 2024 NOV 05</a:t>
            </a:r>
          </a:p>
        </p:txBody>
      </p:sp>
      <p:sp>
        <p:nvSpPr>
          <p:cNvPr id="14" name="TextBox 13"/>
          <p:cNvSpPr txBox="1"/>
          <p:nvPr/>
        </p:nvSpPr>
        <p:spPr>
          <a:xfrm>
            <a:off x="27659" y="303687"/>
            <a:ext cx="2133600" cy="923330"/>
          </a:xfrm>
          <a:prstGeom prst="rect">
            <a:avLst/>
          </a:prstGeom>
          <a:noFill/>
        </p:spPr>
        <p:txBody>
          <a:bodyPr wrap="square" rtlCol="0">
            <a:spAutoFit/>
          </a:bodyPr>
          <a:lstStyle/>
          <a:p>
            <a:pPr algn="ctr"/>
            <a:r>
              <a:rPr lang="en-US" dirty="0">
                <a:latin typeface="Times New Roman"/>
                <a:cs typeface="Times New Roman"/>
              </a:rPr>
              <a:t>a = </a:t>
            </a:r>
            <a:r>
              <a:rPr lang="en-US" dirty="0" err="1">
                <a:latin typeface="Times New Roman"/>
                <a:cs typeface="Times New Roman"/>
              </a:rPr>
              <a:t>semimajor</a:t>
            </a:r>
            <a:r>
              <a:rPr lang="en-US" dirty="0">
                <a:latin typeface="Times New Roman"/>
                <a:cs typeface="Times New Roman"/>
              </a:rPr>
              <a:t> axis</a:t>
            </a:r>
          </a:p>
          <a:p>
            <a:pPr algn="ctr"/>
            <a:r>
              <a:rPr lang="en-US" dirty="0">
                <a:latin typeface="Times New Roman"/>
                <a:cs typeface="Times New Roman"/>
              </a:rPr>
              <a:t>q = perihelion </a:t>
            </a:r>
            <a:r>
              <a:rPr lang="en-US" dirty="0" err="1">
                <a:latin typeface="Times New Roman"/>
                <a:cs typeface="Times New Roman"/>
              </a:rPr>
              <a:t>dist</a:t>
            </a:r>
            <a:endParaRPr lang="en-US" dirty="0">
              <a:latin typeface="Times New Roman"/>
              <a:cs typeface="Times New Roman"/>
            </a:endParaRPr>
          </a:p>
          <a:p>
            <a:pPr algn="ctr"/>
            <a:r>
              <a:rPr lang="en-US" dirty="0">
                <a:latin typeface="Times New Roman"/>
                <a:cs typeface="Times New Roman"/>
              </a:rPr>
              <a:t>Q = aphelion </a:t>
            </a:r>
            <a:r>
              <a:rPr lang="en-US" dirty="0" err="1">
                <a:latin typeface="Times New Roman"/>
                <a:cs typeface="Times New Roman"/>
              </a:rPr>
              <a:t>dist</a:t>
            </a:r>
            <a:endParaRPr lang="en-US"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P spid="1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0" y="692354"/>
            <a:ext cx="9144000" cy="6134793"/>
          </a:xfrm>
          <a:prstGeom prst="rect">
            <a:avLst/>
          </a:prstGeom>
          <a:noFill/>
          <a:ln w="9525">
            <a:noFill/>
            <a:miter lim="800000"/>
            <a:headEnd/>
            <a:tailEnd/>
          </a:ln>
          <a:effectLst/>
        </p:spPr>
      </p:pic>
      <p:sp>
        <p:nvSpPr>
          <p:cNvPr id="4" name="TextBox 3"/>
          <p:cNvSpPr txBox="1"/>
          <p:nvPr/>
        </p:nvSpPr>
        <p:spPr>
          <a:xfrm>
            <a:off x="0" y="0"/>
            <a:ext cx="9144000" cy="769441"/>
          </a:xfrm>
          <a:prstGeom prst="rect">
            <a:avLst/>
          </a:prstGeom>
          <a:noFill/>
        </p:spPr>
        <p:txBody>
          <a:bodyPr wrap="square" rtlCol="0">
            <a:spAutoFit/>
          </a:bodyPr>
          <a:lstStyle/>
          <a:p>
            <a:pPr algn="ctr"/>
            <a:r>
              <a:rPr lang="en-US" sz="4400" b="1" dirty="0">
                <a:solidFill>
                  <a:schemeClr val="bg1"/>
                </a:solidFill>
                <a:latin typeface="Times New Roman"/>
                <a:cs typeface="Times New Roman"/>
              </a:rPr>
              <a:t>MBAs = Main Belt Asteroids</a:t>
            </a:r>
          </a:p>
        </p:txBody>
      </p:sp>
      <p:sp>
        <p:nvSpPr>
          <p:cNvPr id="7" name="TextBox 6"/>
          <p:cNvSpPr txBox="1"/>
          <p:nvPr/>
        </p:nvSpPr>
        <p:spPr>
          <a:xfrm>
            <a:off x="4738255" y="5854960"/>
            <a:ext cx="4281054" cy="923330"/>
          </a:xfrm>
          <a:prstGeom prst="rect">
            <a:avLst/>
          </a:prstGeom>
          <a:solidFill>
            <a:srgbClr val="000000">
              <a:alpha val="54118"/>
            </a:srgbClr>
          </a:solidFill>
        </p:spPr>
        <p:txBody>
          <a:bodyPr wrap="square" rtlCol="0">
            <a:spAutoFit/>
          </a:bodyPr>
          <a:lstStyle/>
          <a:p>
            <a:r>
              <a:rPr lang="en-US" dirty="0">
                <a:solidFill>
                  <a:schemeClr val="bg1"/>
                </a:solidFill>
                <a:latin typeface="Times New Roman"/>
                <a:cs typeface="Times New Roman"/>
              </a:rPr>
              <a:t>definition:  </a:t>
            </a:r>
            <a:r>
              <a:rPr lang="en-US" b="1" dirty="0">
                <a:solidFill>
                  <a:schemeClr val="bg1"/>
                </a:solidFill>
                <a:latin typeface="Times New Roman"/>
                <a:cs typeface="Times New Roman"/>
              </a:rPr>
              <a:t>a </a:t>
            </a:r>
            <a:r>
              <a:rPr lang="en-US" dirty="0">
                <a:solidFill>
                  <a:schemeClr val="bg1"/>
                </a:solidFill>
                <a:latin typeface="Times New Roman"/>
                <a:cs typeface="Times New Roman"/>
              </a:rPr>
              <a:t>&lt; 4.6 AU and </a:t>
            </a:r>
            <a:r>
              <a:rPr lang="en-US" b="1" dirty="0">
                <a:solidFill>
                  <a:schemeClr val="bg1"/>
                </a:solidFill>
                <a:latin typeface="Times New Roman"/>
                <a:cs typeface="Times New Roman"/>
              </a:rPr>
              <a:t>q</a:t>
            </a:r>
            <a:r>
              <a:rPr lang="en-US" dirty="0">
                <a:solidFill>
                  <a:schemeClr val="bg1"/>
                </a:solidFill>
                <a:latin typeface="Times New Roman"/>
                <a:cs typeface="Times New Roman"/>
              </a:rPr>
              <a:t> &gt; 1.66 AU</a:t>
            </a:r>
          </a:p>
          <a:p>
            <a:r>
              <a:rPr lang="en-US" dirty="0">
                <a:solidFill>
                  <a:schemeClr val="bg1"/>
                </a:solidFill>
                <a:latin typeface="Times New Roman"/>
                <a:cs typeface="Times New Roman"/>
              </a:rPr>
              <a:t>1</a:t>
            </a:r>
            <a:r>
              <a:rPr lang="en-US" baseline="30000" dirty="0">
                <a:solidFill>
                  <a:schemeClr val="bg1"/>
                </a:solidFill>
                <a:latin typeface="Times New Roman"/>
                <a:cs typeface="Times New Roman"/>
              </a:rPr>
              <a:t>st</a:t>
            </a:r>
            <a:r>
              <a:rPr lang="en-US" dirty="0">
                <a:solidFill>
                  <a:schemeClr val="bg1"/>
                </a:solidFill>
                <a:latin typeface="Times New Roman"/>
                <a:cs typeface="Times New Roman"/>
              </a:rPr>
              <a:t> discovered: Ceres (1801)</a:t>
            </a:r>
          </a:p>
          <a:p>
            <a:r>
              <a:rPr lang="en-US" dirty="0">
                <a:solidFill>
                  <a:schemeClr val="bg1"/>
                </a:solidFill>
                <a:latin typeface="Times New Roman"/>
                <a:cs typeface="Times New Roman"/>
              </a:rPr>
              <a:t>population: 1,333,565   (JPL 2024 NOV 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565"/>
            <a:ext cx="9144000" cy="769441"/>
          </a:xfrm>
          <a:prstGeom prst="rect">
            <a:avLst/>
          </a:prstGeom>
          <a:noFill/>
        </p:spPr>
        <p:txBody>
          <a:bodyPr wrap="square">
            <a:spAutoFit/>
          </a:bodyPr>
          <a:lstStyle/>
          <a:p>
            <a:pPr algn="ctr">
              <a:defRPr/>
            </a:pPr>
            <a:r>
              <a:rPr lang="en-US" sz="4400" b="1" dirty="0">
                <a:solidFill>
                  <a:srgbClr val="00B050"/>
                </a:solidFill>
                <a:latin typeface="Times New Roman"/>
                <a:ea typeface="ＭＳ Ｐゴシック" charset="0"/>
                <a:cs typeface="Times New Roman"/>
              </a:rPr>
              <a:t>SSE!</a:t>
            </a:r>
          </a:p>
        </p:txBody>
      </p:sp>
      <p:sp>
        <p:nvSpPr>
          <p:cNvPr id="5" name="TextBox 4"/>
          <p:cNvSpPr txBox="1"/>
          <p:nvPr/>
        </p:nvSpPr>
        <p:spPr>
          <a:xfrm>
            <a:off x="1054074" y="1138747"/>
            <a:ext cx="7314558" cy="3108543"/>
          </a:xfrm>
          <a:prstGeom prst="rect">
            <a:avLst/>
          </a:prstGeom>
          <a:noFill/>
        </p:spPr>
        <p:txBody>
          <a:bodyPr wrap="square">
            <a:spAutoFit/>
          </a:bodyPr>
          <a:lstStyle/>
          <a:p>
            <a:pPr algn="ctr">
              <a:defRPr/>
            </a:pPr>
            <a:endParaRPr lang="en-US" sz="2800" dirty="0">
              <a:solidFill>
                <a:srgbClr val="00B050"/>
              </a:solidFill>
              <a:latin typeface="Times New Roman"/>
              <a:ea typeface="ＭＳ Ｐゴシック" charset="0"/>
              <a:cs typeface="Times New Roman"/>
            </a:endParaRPr>
          </a:p>
          <a:p>
            <a:pPr algn="ctr">
              <a:defRPr/>
            </a:pPr>
            <a:r>
              <a:rPr lang="en-US" sz="2800" dirty="0">
                <a:solidFill>
                  <a:srgbClr val="00B050"/>
                </a:solidFill>
                <a:latin typeface="Times New Roman"/>
                <a:ea typeface="ＭＳ Ｐゴシック" charset="0"/>
                <a:cs typeface="Times New Roman"/>
              </a:rPr>
              <a:t>first 4 answers get +1 point</a:t>
            </a:r>
          </a:p>
          <a:p>
            <a:pPr algn="ctr">
              <a:defRPr/>
            </a:pPr>
            <a:r>
              <a:rPr lang="en-US" sz="2800" dirty="0">
                <a:solidFill>
                  <a:srgbClr val="00B050"/>
                </a:solidFill>
                <a:latin typeface="Times New Roman"/>
                <a:ea typeface="ＭＳ Ｐゴシック" charset="0"/>
                <a:cs typeface="Times New Roman"/>
              </a:rPr>
              <a:t>(limit 1 per customer)</a:t>
            </a:r>
          </a:p>
          <a:p>
            <a:pPr algn="ctr">
              <a:defRPr/>
            </a:pPr>
            <a:endParaRPr lang="en-US" sz="2800" dirty="0">
              <a:solidFill>
                <a:srgbClr val="00B050"/>
              </a:solidFill>
              <a:latin typeface="Times New Roman"/>
              <a:ea typeface="ＭＳ Ｐゴシック" charset="0"/>
              <a:cs typeface="Times New Roman"/>
            </a:endParaRPr>
          </a:p>
          <a:p>
            <a:pPr algn="ctr">
              <a:defRPr/>
            </a:pPr>
            <a:endParaRPr lang="en-US" sz="2800" dirty="0">
              <a:solidFill>
                <a:srgbClr val="00B050"/>
              </a:solidFill>
              <a:latin typeface="Times New Roman"/>
              <a:ea typeface="ＭＳ Ｐゴシック" charset="0"/>
              <a:cs typeface="Times New Roman"/>
            </a:endParaRPr>
          </a:p>
          <a:p>
            <a:pPr algn="ctr">
              <a:defRPr/>
            </a:pPr>
            <a:r>
              <a:rPr lang="en-US" sz="2800" dirty="0">
                <a:solidFill>
                  <a:srgbClr val="00B050"/>
                </a:solidFill>
                <a:latin typeface="Times New Roman"/>
                <a:ea typeface="ＭＳ Ｐゴシック" charset="0"/>
                <a:cs typeface="Times New Roman"/>
              </a:rPr>
              <a:t>Name any Main Belt Asteroid </a:t>
            </a:r>
          </a:p>
          <a:p>
            <a:pPr algn="ctr">
              <a:defRPr/>
            </a:pPr>
            <a:r>
              <a:rPr lang="en-US" sz="2800" dirty="0">
                <a:solidFill>
                  <a:srgbClr val="00B050"/>
                </a:solidFill>
                <a:latin typeface="Times New Roman"/>
                <a:ea typeface="ＭＳ Ｐゴシック" charset="0"/>
                <a:cs typeface="Times New Roman"/>
              </a:rPr>
              <a:t>other than Ceres.</a:t>
            </a:r>
          </a:p>
        </p:txBody>
      </p:sp>
    </p:spTree>
    <p:extLst>
      <p:ext uri="{BB962C8B-B14F-4D97-AF65-F5344CB8AC3E}">
        <p14:creationId xmlns:p14="http://schemas.microsoft.com/office/powerpoint/2010/main" val="23695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2000"/>
                                        <p:tgtEl>
                                          <p:spTgt spid="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r="2866"/>
          <a:stretch>
            <a:fillRect/>
          </a:stretch>
        </p:blipFill>
        <p:spPr bwMode="auto">
          <a:xfrm>
            <a:off x="7927" y="914400"/>
            <a:ext cx="9136073" cy="5926347"/>
          </a:xfrm>
          <a:prstGeom prst="rect">
            <a:avLst/>
          </a:prstGeom>
          <a:noFill/>
          <a:ln w="9525">
            <a:noFill/>
            <a:miter lim="800000"/>
            <a:headEnd/>
            <a:tailEnd/>
          </a:ln>
          <a:effectLst/>
        </p:spPr>
      </p:pic>
      <p:grpSp>
        <p:nvGrpSpPr>
          <p:cNvPr id="37" name="Group 36"/>
          <p:cNvGrpSpPr/>
          <p:nvPr/>
        </p:nvGrpSpPr>
        <p:grpSpPr>
          <a:xfrm>
            <a:off x="1905000" y="899411"/>
            <a:ext cx="6004560" cy="5351487"/>
            <a:chOff x="1905000" y="0"/>
            <a:chExt cx="6004560" cy="6139707"/>
          </a:xfrm>
        </p:grpSpPr>
        <p:sp>
          <p:nvSpPr>
            <p:cNvPr id="28" name="Rectangle 27"/>
            <p:cNvSpPr/>
            <p:nvPr/>
          </p:nvSpPr>
          <p:spPr>
            <a:xfrm>
              <a:off x="1905000" y="0"/>
              <a:ext cx="5410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flipH="1" flipV="1">
              <a:off x="1338960" y="3388887"/>
              <a:ext cx="5440680" cy="60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1765430" y="3371689"/>
              <a:ext cx="5440680" cy="60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1948310" y="3388887"/>
              <a:ext cx="5440680" cy="60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775080" y="3388887"/>
              <a:ext cx="5440680" cy="60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2405760" y="3373647"/>
              <a:ext cx="5440680" cy="60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3274440" y="3388887"/>
              <a:ext cx="5440680" cy="60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4920360" y="3388887"/>
              <a:ext cx="5440680" cy="60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307080" y="304800"/>
              <a:ext cx="487680" cy="365760"/>
            </a:xfrm>
            <a:prstGeom prst="rect">
              <a:avLst/>
            </a:prstGeom>
            <a:noFill/>
          </p:spPr>
          <p:txBody>
            <a:bodyPr wrap="square" rtlCol="0">
              <a:spAutoFit/>
            </a:bodyPr>
            <a:lstStyle/>
            <a:p>
              <a:r>
                <a:rPr lang="en-US" b="1" dirty="0">
                  <a:solidFill>
                    <a:srgbClr val="7030A0"/>
                  </a:solidFill>
                </a:rPr>
                <a:t>4:1</a:t>
              </a:r>
            </a:p>
          </p:txBody>
        </p:sp>
        <p:sp>
          <p:nvSpPr>
            <p:cNvPr id="29" name="TextBox 28"/>
            <p:cNvSpPr txBox="1"/>
            <p:nvPr/>
          </p:nvSpPr>
          <p:spPr>
            <a:xfrm>
              <a:off x="3810000" y="320040"/>
              <a:ext cx="487680" cy="365760"/>
            </a:xfrm>
            <a:prstGeom prst="rect">
              <a:avLst/>
            </a:prstGeom>
            <a:noFill/>
          </p:spPr>
          <p:txBody>
            <a:bodyPr wrap="square" rtlCol="0">
              <a:spAutoFit/>
            </a:bodyPr>
            <a:lstStyle/>
            <a:p>
              <a:r>
                <a:rPr lang="en-US" b="1" dirty="0">
                  <a:solidFill>
                    <a:srgbClr val="7030A0"/>
                  </a:solidFill>
                </a:rPr>
                <a:t>3:1</a:t>
              </a:r>
            </a:p>
          </p:txBody>
        </p:sp>
        <p:sp>
          <p:nvSpPr>
            <p:cNvPr id="30" name="TextBox 29"/>
            <p:cNvSpPr txBox="1"/>
            <p:nvPr/>
          </p:nvSpPr>
          <p:spPr>
            <a:xfrm>
              <a:off x="4160520" y="320040"/>
              <a:ext cx="487680" cy="365760"/>
            </a:xfrm>
            <a:prstGeom prst="rect">
              <a:avLst/>
            </a:prstGeom>
            <a:noFill/>
          </p:spPr>
          <p:txBody>
            <a:bodyPr wrap="square" rtlCol="0">
              <a:spAutoFit/>
            </a:bodyPr>
            <a:lstStyle/>
            <a:p>
              <a:r>
                <a:rPr lang="en-US" b="1" dirty="0">
                  <a:solidFill>
                    <a:srgbClr val="7030A0"/>
                  </a:solidFill>
                </a:rPr>
                <a:t>5:2</a:t>
              </a:r>
            </a:p>
          </p:txBody>
        </p:sp>
        <p:sp>
          <p:nvSpPr>
            <p:cNvPr id="31" name="TextBox 30"/>
            <p:cNvSpPr txBox="1"/>
            <p:nvPr/>
          </p:nvSpPr>
          <p:spPr>
            <a:xfrm>
              <a:off x="4526280" y="320040"/>
              <a:ext cx="487680" cy="365760"/>
            </a:xfrm>
            <a:prstGeom prst="rect">
              <a:avLst/>
            </a:prstGeom>
            <a:noFill/>
          </p:spPr>
          <p:txBody>
            <a:bodyPr wrap="square" rtlCol="0">
              <a:spAutoFit/>
            </a:bodyPr>
            <a:lstStyle/>
            <a:p>
              <a:r>
                <a:rPr lang="en-US" b="1" dirty="0">
                  <a:solidFill>
                    <a:srgbClr val="7030A0"/>
                  </a:solidFill>
                </a:rPr>
                <a:t>7:3</a:t>
              </a:r>
            </a:p>
          </p:txBody>
        </p:sp>
        <p:sp>
          <p:nvSpPr>
            <p:cNvPr id="32" name="TextBox 31"/>
            <p:cNvSpPr txBox="1"/>
            <p:nvPr/>
          </p:nvSpPr>
          <p:spPr>
            <a:xfrm>
              <a:off x="4983480" y="304800"/>
              <a:ext cx="487680" cy="365760"/>
            </a:xfrm>
            <a:prstGeom prst="rect">
              <a:avLst/>
            </a:prstGeom>
            <a:noFill/>
          </p:spPr>
          <p:txBody>
            <a:bodyPr wrap="square" rtlCol="0">
              <a:spAutoFit/>
            </a:bodyPr>
            <a:lstStyle/>
            <a:p>
              <a:r>
                <a:rPr lang="en-US" b="1" dirty="0">
                  <a:solidFill>
                    <a:srgbClr val="7030A0"/>
                  </a:solidFill>
                </a:rPr>
                <a:t>2:1</a:t>
              </a:r>
            </a:p>
          </p:txBody>
        </p:sp>
        <p:sp>
          <p:nvSpPr>
            <p:cNvPr id="33" name="TextBox 32"/>
            <p:cNvSpPr txBox="1"/>
            <p:nvPr/>
          </p:nvSpPr>
          <p:spPr>
            <a:xfrm>
              <a:off x="5760720" y="320040"/>
              <a:ext cx="487680" cy="365760"/>
            </a:xfrm>
            <a:prstGeom prst="rect">
              <a:avLst/>
            </a:prstGeom>
            <a:noFill/>
          </p:spPr>
          <p:txBody>
            <a:bodyPr wrap="square" rtlCol="0">
              <a:spAutoFit/>
            </a:bodyPr>
            <a:lstStyle/>
            <a:p>
              <a:r>
                <a:rPr lang="en-US" b="1" dirty="0">
                  <a:solidFill>
                    <a:srgbClr val="7030A0"/>
                  </a:solidFill>
                </a:rPr>
                <a:t>3:2</a:t>
              </a:r>
            </a:p>
          </p:txBody>
        </p:sp>
        <p:sp>
          <p:nvSpPr>
            <p:cNvPr id="34" name="TextBox 33"/>
            <p:cNvSpPr txBox="1"/>
            <p:nvPr/>
          </p:nvSpPr>
          <p:spPr>
            <a:xfrm>
              <a:off x="7421880" y="320040"/>
              <a:ext cx="487680" cy="365760"/>
            </a:xfrm>
            <a:prstGeom prst="rect">
              <a:avLst/>
            </a:prstGeom>
            <a:noFill/>
          </p:spPr>
          <p:txBody>
            <a:bodyPr wrap="square" rtlCol="0">
              <a:spAutoFit/>
            </a:bodyPr>
            <a:lstStyle/>
            <a:p>
              <a:r>
                <a:rPr lang="en-US" b="1" dirty="0">
                  <a:solidFill>
                    <a:srgbClr val="7030A0"/>
                  </a:solidFill>
                </a:rPr>
                <a:t>1:1</a:t>
              </a:r>
            </a:p>
          </p:txBody>
        </p:sp>
        <p:sp>
          <p:nvSpPr>
            <p:cNvPr id="35" name="TextBox 34"/>
            <p:cNvSpPr txBox="1"/>
            <p:nvPr/>
          </p:nvSpPr>
          <p:spPr>
            <a:xfrm rot="16200000">
              <a:off x="6916218" y="1021140"/>
              <a:ext cx="1100979" cy="369332"/>
            </a:xfrm>
            <a:prstGeom prst="rect">
              <a:avLst/>
            </a:prstGeom>
            <a:noFill/>
          </p:spPr>
          <p:txBody>
            <a:bodyPr wrap="square" rtlCol="0">
              <a:spAutoFit/>
            </a:bodyPr>
            <a:lstStyle/>
            <a:p>
              <a:r>
                <a:rPr lang="en-US" b="1" dirty="0">
                  <a:solidFill>
                    <a:srgbClr val="7030A0"/>
                  </a:solidFill>
                </a:rPr>
                <a:t>Trojans</a:t>
              </a:r>
            </a:p>
          </p:txBody>
        </p:sp>
        <p:sp>
          <p:nvSpPr>
            <p:cNvPr id="36" name="TextBox 35"/>
            <p:cNvSpPr txBox="1"/>
            <p:nvPr/>
          </p:nvSpPr>
          <p:spPr>
            <a:xfrm rot="16200000">
              <a:off x="5319503" y="1017658"/>
              <a:ext cx="1002568" cy="369332"/>
            </a:xfrm>
            <a:prstGeom prst="rect">
              <a:avLst/>
            </a:prstGeom>
            <a:noFill/>
          </p:spPr>
          <p:txBody>
            <a:bodyPr wrap="square" rtlCol="0">
              <a:spAutoFit/>
            </a:bodyPr>
            <a:lstStyle/>
            <a:p>
              <a:r>
                <a:rPr lang="en-US" b="1" dirty="0" err="1">
                  <a:solidFill>
                    <a:srgbClr val="7030A0"/>
                  </a:solidFill>
                </a:rPr>
                <a:t>Hildas</a:t>
              </a:r>
              <a:endParaRPr lang="en-US" b="1" dirty="0">
                <a:solidFill>
                  <a:srgbClr val="7030A0"/>
                </a:solidFill>
              </a:endParaRPr>
            </a:p>
          </p:txBody>
        </p:sp>
      </p:grpSp>
      <p:sp>
        <p:nvSpPr>
          <p:cNvPr id="38" name="TextBox 37"/>
          <p:cNvSpPr txBox="1"/>
          <p:nvPr/>
        </p:nvSpPr>
        <p:spPr>
          <a:xfrm>
            <a:off x="0" y="14933"/>
            <a:ext cx="9136073" cy="769441"/>
          </a:xfrm>
          <a:prstGeom prst="rect">
            <a:avLst/>
          </a:prstGeom>
          <a:noFill/>
        </p:spPr>
        <p:txBody>
          <a:bodyPr wrap="square" rtlCol="0">
            <a:spAutoFit/>
          </a:bodyPr>
          <a:lstStyle/>
          <a:p>
            <a:pPr algn="ctr"/>
            <a:r>
              <a:rPr lang="en-US" sz="4400" b="1" dirty="0">
                <a:latin typeface="Times New Roman"/>
                <a:cs typeface="Times New Roman"/>
              </a:rPr>
              <a:t>MBAs: Kirkwood Gaps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98826" y="381000"/>
            <a:ext cx="8096250" cy="6477000"/>
          </a:xfrm>
          <a:prstGeom prst="rect">
            <a:avLst/>
          </a:prstGeom>
          <a:noFill/>
          <a:ln w="9525">
            <a:noFill/>
            <a:miter lim="800000"/>
            <a:headEnd/>
            <a:tailEnd/>
          </a:ln>
          <a:effectLst/>
        </p:spPr>
      </p:pic>
      <p:sp>
        <p:nvSpPr>
          <p:cNvPr id="6" name="Oval 5"/>
          <p:cNvSpPr/>
          <p:nvPr/>
        </p:nvSpPr>
        <p:spPr>
          <a:xfrm>
            <a:off x="3032760" y="3444240"/>
            <a:ext cx="731520" cy="1188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66160" y="3261360"/>
            <a:ext cx="594360" cy="10058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47160" y="3733800"/>
            <a:ext cx="594360" cy="411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593080" y="4160520"/>
            <a:ext cx="304800" cy="201168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07835" y="3139440"/>
            <a:ext cx="2169261" cy="923330"/>
          </a:xfrm>
          <a:prstGeom prst="rect">
            <a:avLst/>
          </a:prstGeom>
          <a:noFill/>
        </p:spPr>
        <p:txBody>
          <a:bodyPr wrap="square" rtlCol="0">
            <a:spAutoFit/>
          </a:bodyPr>
          <a:lstStyle/>
          <a:p>
            <a:pPr algn="ctr"/>
            <a:r>
              <a:rPr lang="en-US" b="1" dirty="0" err="1">
                <a:solidFill>
                  <a:srgbClr val="00B050"/>
                </a:solidFill>
                <a:latin typeface="Times New Roman"/>
                <a:cs typeface="Times New Roman"/>
              </a:rPr>
              <a:t>Hildas</a:t>
            </a:r>
            <a:endParaRPr lang="en-US" b="1" dirty="0">
              <a:solidFill>
                <a:srgbClr val="00B050"/>
              </a:solidFill>
              <a:latin typeface="Times New Roman"/>
              <a:cs typeface="Times New Roman"/>
            </a:endParaRPr>
          </a:p>
          <a:p>
            <a:pPr algn="ctr"/>
            <a:r>
              <a:rPr lang="en-US" b="1" dirty="0">
                <a:solidFill>
                  <a:srgbClr val="00B050"/>
                </a:solidFill>
                <a:latin typeface="Times New Roman"/>
                <a:cs typeface="Times New Roman"/>
              </a:rPr>
              <a:t>purely dynamical  not true “Family”</a:t>
            </a:r>
          </a:p>
        </p:txBody>
      </p:sp>
      <p:sp>
        <p:nvSpPr>
          <p:cNvPr id="12" name="TextBox 11"/>
          <p:cNvSpPr txBox="1"/>
          <p:nvPr/>
        </p:nvSpPr>
        <p:spPr>
          <a:xfrm>
            <a:off x="2756263" y="2472060"/>
            <a:ext cx="1278341" cy="646331"/>
          </a:xfrm>
          <a:prstGeom prst="rect">
            <a:avLst/>
          </a:prstGeom>
          <a:noFill/>
        </p:spPr>
        <p:txBody>
          <a:bodyPr wrap="square" rtlCol="0">
            <a:spAutoFit/>
          </a:bodyPr>
          <a:lstStyle/>
          <a:p>
            <a:pPr algn="ctr"/>
            <a:r>
              <a:rPr lang="en-US" b="1" dirty="0" err="1">
                <a:solidFill>
                  <a:srgbClr val="FF0000"/>
                </a:solidFill>
                <a:latin typeface="Times New Roman"/>
                <a:cs typeface="Times New Roman"/>
              </a:rPr>
              <a:t>CollisionalFamilies</a:t>
            </a:r>
            <a:endParaRPr lang="en-US" b="1" dirty="0">
              <a:solidFill>
                <a:srgbClr val="FF0000"/>
              </a:solidFill>
              <a:latin typeface="Times New Roman"/>
              <a:cs typeface="Times New Roman"/>
            </a:endParaRPr>
          </a:p>
        </p:txBody>
      </p:sp>
      <p:sp>
        <p:nvSpPr>
          <p:cNvPr id="3" name="Rectangle 2">
            <a:extLst>
              <a:ext uri="{FF2B5EF4-FFF2-40B4-BE49-F238E27FC236}">
                <a16:creationId xmlns:a16="http://schemas.microsoft.com/office/drawing/2014/main" id="{C470F23D-94F1-6B4B-07A2-C18577529719}"/>
              </a:ext>
            </a:extLst>
          </p:cNvPr>
          <p:cNvSpPr/>
          <p:nvPr/>
        </p:nvSpPr>
        <p:spPr>
          <a:xfrm>
            <a:off x="2332650" y="583297"/>
            <a:ext cx="4478699" cy="41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a:extLst>
              <a:ext uri="{FF2B5EF4-FFF2-40B4-BE49-F238E27FC236}">
                <a16:creationId xmlns:a16="http://schemas.microsoft.com/office/drawing/2014/main" id="{6C63EE93-9A51-C8E9-8AFE-C263A7D4447E}"/>
              </a:ext>
            </a:extLst>
          </p:cNvPr>
          <p:cNvSpPr txBox="1"/>
          <p:nvPr/>
        </p:nvSpPr>
        <p:spPr>
          <a:xfrm>
            <a:off x="0" y="14933"/>
            <a:ext cx="9136073" cy="769441"/>
          </a:xfrm>
          <a:prstGeom prst="rect">
            <a:avLst/>
          </a:prstGeom>
          <a:noFill/>
        </p:spPr>
        <p:txBody>
          <a:bodyPr wrap="square" rtlCol="0">
            <a:spAutoFit/>
          </a:bodyPr>
          <a:lstStyle/>
          <a:p>
            <a:pPr algn="ctr"/>
            <a:r>
              <a:rPr lang="en-US" sz="4400" b="1" dirty="0">
                <a:latin typeface="Times New Roman"/>
                <a:cs typeface="Times New Roman"/>
              </a:rPr>
              <a:t>MBAs: Kirkwood Gaps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descr="C:\Users\Administrator\Desktop\Asteroids\fam3d-an.gif"/>
          <p:cNvPicPr>
            <a:picLocks noChangeAspect="1" noChangeArrowheads="1" noCrop="1"/>
          </p:cNvPicPr>
          <p:nvPr/>
        </p:nvPicPr>
        <p:blipFill>
          <a:blip r:embed="rId2" cstate="print"/>
          <a:srcRect/>
          <a:stretch>
            <a:fillRect/>
          </a:stretch>
        </p:blipFill>
        <p:spPr bwMode="auto">
          <a:xfrm>
            <a:off x="518160" y="457200"/>
            <a:ext cx="8229600" cy="6858000"/>
          </a:xfrm>
          <a:prstGeom prst="rect">
            <a:avLst/>
          </a:prstGeom>
          <a:noFill/>
          <a:ln w="9525">
            <a:noFill/>
            <a:miter lim="800000"/>
            <a:headEnd/>
            <a:tailEnd/>
          </a:ln>
        </p:spPr>
      </p:pic>
      <p:sp>
        <p:nvSpPr>
          <p:cNvPr id="4" name="TextBox 3"/>
          <p:cNvSpPr txBox="1"/>
          <p:nvPr/>
        </p:nvSpPr>
        <p:spPr>
          <a:xfrm>
            <a:off x="4000500" y="124991"/>
            <a:ext cx="4960620" cy="1323439"/>
          </a:xfrm>
          <a:prstGeom prst="rect">
            <a:avLst/>
          </a:prstGeom>
          <a:noFill/>
        </p:spPr>
        <p:txBody>
          <a:bodyPr wrap="square" rtlCol="0">
            <a:spAutoFit/>
          </a:bodyPr>
          <a:lstStyle/>
          <a:p>
            <a:pPr algn="ctr"/>
            <a:r>
              <a:rPr lang="en-US" sz="4000" b="1" dirty="0">
                <a:solidFill>
                  <a:schemeClr val="bg1"/>
                </a:solidFill>
                <a:latin typeface="Times New Roman"/>
                <a:cs typeface="Times New Roman"/>
              </a:rPr>
              <a:t>MBAs: Collisional </a:t>
            </a:r>
          </a:p>
          <a:p>
            <a:pPr algn="ctr"/>
            <a:r>
              <a:rPr lang="en-US" sz="4000" b="1" dirty="0">
                <a:solidFill>
                  <a:schemeClr val="bg1"/>
                </a:solidFill>
                <a:latin typeface="Times New Roman"/>
                <a:cs typeface="Times New Roman"/>
              </a:rPr>
              <a:t>Families</a:t>
            </a:r>
          </a:p>
        </p:txBody>
      </p:sp>
      <p:sp>
        <p:nvSpPr>
          <p:cNvPr id="5" name="TextBox 4"/>
          <p:cNvSpPr txBox="1"/>
          <p:nvPr/>
        </p:nvSpPr>
        <p:spPr>
          <a:xfrm>
            <a:off x="396240" y="3779520"/>
            <a:ext cx="2773680" cy="1477328"/>
          </a:xfrm>
          <a:prstGeom prst="rect">
            <a:avLst/>
          </a:prstGeom>
          <a:noFill/>
        </p:spPr>
        <p:txBody>
          <a:bodyPr wrap="square" rtlCol="0">
            <a:spAutoFit/>
          </a:bodyPr>
          <a:lstStyle/>
          <a:p>
            <a:r>
              <a:rPr lang="en-US" dirty="0">
                <a:solidFill>
                  <a:schemeClr val="bg1"/>
                </a:solidFill>
                <a:latin typeface="Times New Roman"/>
                <a:cs typeface="Times New Roman"/>
              </a:rPr>
              <a:t>similar properties:</a:t>
            </a:r>
          </a:p>
          <a:p>
            <a:r>
              <a:rPr lang="en-US" dirty="0">
                <a:solidFill>
                  <a:schemeClr val="bg1"/>
                </a:solidFill>
                <a:latin typeface="Times New Roman"/>
                <a:cs typeface="Times New Roman"/>
              </a:rPr>
              <a:t>     a</a:t>
            </a:r>
          </a:p>
          <a:p>
            <a:r>
              <a:rPr lang="en-US" dirty="0">
                <a:solidFill>
                  <a:schemeClr val="bg1"/>
                </a:solidFill>
                <a:latin typeface="Times New Roman"/>
                <a:cs typeface="Times New Roman"/>
              </a:rPr>
              <a:t>     e</a:t>
            </a:r>
          </a:p>
          <a:p>
            <a:r>
              <a:rPr lang="en-US" dirty="0">
                <a:solidFill>
                  <a:schemeClr val="bg1"/>
                </a:solidFill>
                <a:latin typeface="Times New Roman"/>
                <a:cs typeface="Times New Roman"/>
              </a:rPr>
              <a:t>     </a:t>
            </a:r>
            <a:r>
              <a:rPr lang="en-US" dirty="0" err="1">
                <a:solidFill>
                  <a:schemeClr val="bg1"/>
                </a:solidFill>
                <a:latin typeface="Times New Roman"/>
                <a:cs typeface="Times New Roman"/>
              </a:rPr>
              <a:t>i</a:t>
            </a:r>
            <a:endParaRPr lang="en-US" dirty="0">
              <a:solidFill>
                <a:schemeClr val="bg1"/>
              </a:solidFill>
              <a:latin typeface="Times New Roman"/>
              <a:cs typeface="Times New Roman"/>
            </a:endParaRPr>
          </a:p>
          <a:p>
            <a:r>
              <a:rPr lang="en-US" dirty="0">
                <a:solidFill>
                  <a:schemeClr val="bg1"/>
                </a:solidFill>
                <a:latin typeface="Times New Roman"/>
                <a:cs typeface="Times New Roman"/>
              </a:rPr>
              <a:t>     taxonomic class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eres-occator-crater-bright-spo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864" y="0"/>
            <a:ext cx="6858000" cy="6858000"/>
          </a:xfrm>
          <a:prstGeom prst="rect">
            <a:avLst/>
          </a:prstGeom>
        </p:spPr>
      </p:pic>
      <p:sp>
        <p:nvSpPr>
          <p:cNvPr id="6" name="Rectangle 5"/>
          <p:cNvSpPr/>
          <p:nvPr/>
        </p:nvSpPr>
        <p:spPr>
          <a:xfrm>
            <a:off x="204579" y="239374"/>
            <a:ext cx="1509473" cy="1754327"/>
          </a:xfrm>
          <a:prstGeom prst="rect">
            <a:avLst/>
          </a:prstGeom>
        </p:spPr>
        <p:txBody>
          <a:bodyPr wrap="none">
            <a:spAutoFit/>
          </a:bodyPr>
          <a:lstStyle/>
          <a:p>
            <a:pPr algn="ctr">
              <a:defRPr/>
            </a:pPr>
            <a:r>
              <a:rPr lang="en-US" sz="3600" b="1" dirty="0">
                <a:solidFill>
                  <a:prstClr val="white"/>
                </a:solidFill>
                <a:latin typeface="Times New Roman"/>
                <a:ea typeface="ＭＳ Ｐゴシック" charset="0"/>
                <a:cs typeface="Times New Roman"/>
              </a:rPr>
              <a:t>Where </a:t>
            </a:r>
          </a:p>
          <a:p>
            <a:pPr algn="ctr">
              <a:defRPr/>
            </a:pPr>
            <a:r>
              <a:rPr lang="en-US" sz="3600" b="1" dirty="0">
                <a:solidFill>
                  <a:prstClr val="white"/>
                </a:solidFill>
                <a:latin typeface="Times New Roman"/>
                <a:ea typeface="ＭＳ Ｐゴシック" charset="0"/>
                <a:cs typeface="Times New Roman"/>
              </a:rPr>
              <a:t>is </a:t>
            </a:r>
          </a:p>
          <a:p>
            <a:pPr algn="ctr">
              <a:defRPr/>
            </a:pPr>
            <a:r>
              <a:rPr lang="en-US" sz="3600" b="1" dirty="0">
                <a:solidFill>
                  <a:prstClr val="white"/>
                </a:solidFill>
                <a:latin typeface="Times New Roman"/>
                <a:ea typeface="ＭＳ Ｐゴシック" charset="0"/>
                <a:cs typeface="Times New Roman"/>
              </a:rPr>
              <a:t>this?</a:t>
            </a:r>
          </a:p>
        </p:txBody>
      </p:sp>
      <p:sp>
        <p:nvSpPr>
          <p:cNvPr id="3" name="TextBox 2"/>
          <p:cNvSpPr txBox="1"/>
          <p:nvPr/>
        </p:nvSpPr>
        <p:spPr>
          <a:xfrm>
            <a:off x="7282388" y="4801150"/>
            <a:ext cx="1468672" cy="1200329"/>
          </a:xfrm>
          <a:prstGeom prst="rect">
            <a:avLst/>
          </a:prstGeom>
          <a:noFill/>
        </p:spPr>
        <p:txBody>
          <a:bodyPr wrap="none" rtlCol="0">
            <a:spAutoFit/>
          </a:bodyPr>
          <a:lstStyle/>
          <a:p>
            <a:pPr algn="ctr"/>
            <a:r>
              <a:rPr lang="en-US" sz="4400" dirty="0">
                <a:solidFill>
                  <a:schemeClr val="bg1"/>
                </a:solidFill>
                <a:latin typeface="Times New Roman"/>
                <a:cs typeface="Times New Roman"/>
              </a:rPr>
              <a:t>Ceres</a:t>
            </a:r>
          </a:p>
          <a:p>
            <a:pPr algn="ctr"/>
            <a:r>
              <a:rPr lang="en-US" sz="2800" dirty="0">
                <a:solidFill>
                  <a:schemeClr val="bg1"/>
                </a:solidFill>
                <a:latin typeface="Times New Roman"/>
                <a:cs typeface="Times New Roman"/>
              </a:rPr>
              <a:t>Na</a:t>
            </a:r>
            <a:r>
              <a:rPr lang="en-US" sz="2800" baseline="-25000" dirty="0">
                <a:solidFill>
                  <a:schemeClr val="bg1"/>
                </a:solidFill>
                <a:latin typeface="Times New Roman"/>
                <a:cs typeface="Times New Roman"/>
              </a:rPr>
              <a:t>2</a:t>
            </a:r>
            <a:r>
              <a:rPr lang="en-US" sz="2800" dirty="0">
                <a:solidFill>
                  <a:schemeClr val="bg1"/>
                </a:solidFill>
                <a:latin typeface="Times New Roman"/>
                <a:cs typeface="Times New Roman"/>
              </a:rPr>
              <a:t>CO</a:t>
            </a:r>
            <a:r>
              <a:rPr lang="en-US" sz="2800" baseline="-25000" dirty="0">
                <a:solidFill>
                  <a:schemeClr val="bg1"/>
                </a:solidFill>
                <a:latin typeface="Times New Roman"/>
                <a:cs typeface="Times New Roman"/>
              </a:rPr>
              <a:t>3</a:t>
            </a:r>
          </a:p>
        </p:txBody>
      </p:sp>
    </p:spTree>
    <p:extLst>
      <p:ext uri="{BB962C8B-B14F-4D97-AF65-F5344CB8AC3E}">
        <p14:creationId xmlns:p14="http://schemas.microsoft.com/office/powerpoint/2010/main" val="253773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74926796"/>
              </p:ext>
            </p:extLst>
          </p:nvPr>
        </p:nvGraphicFramePr>
        <p:xfrm>
          <a:off x="1194468" y="241967"/>
          <a:ext cx="6781801" cy="2743202"/>
        </p:xfrm>
        <a:graphic>
          <a:graphicData uri="http://schemas.openxmlformats.org/drawingml/2006/table">
            <a:tbl>
              <a:tblPr/>
              <a:tblGrid>
                <a:gridCol w="856996">
                  <a:extLst>
                    <a:ext uri="{9D8B030D-6E8A-4147-A177-3AD203B41FA5}">
                      <a16:colId xmlns:a16="http://schemas.microsoft.com/office/drawing/2014/main" val="20000"/>
                    </a:ext>
                  </a:extLst>
                </a:gridCol>
                <a:gridCol w="681202">
                  <a:extLst>
                    <a:ext uri="{9D8B030D-6E8A-4147-A177-3AD203B41FA5}">
                      <a16:colId xmlns:a16="http://schemas.microsoft.com/office/drawing/2014/main" val="20001"/>
                    </a:ext>
                  </a:extLst>
                </a:gridCol>
                <a:gridCol w="3090127">
                  <a:extLst>
                    <a:ext uri="{9D8B030D-6E8A-4147-A177-3AD203B41FA5}">
                      <a16:colId xmlns:a16="http://schemas.microsoft.com/office/drawing/2014/main" val="20002"/>
                    </a:ext>
                  </a:extLst>
                </a:gridCol>
                <a:gridCol w="2153476">
                  <a:extLst>
                    <a:ext uri="{9D8B030D-6E8A-4147-A177-3AD203B41FA5}">
                      <a16:colId xmlns:a16="http://schemas.microsoft.com/office/drawing/2014/main" val="20003"/>
                    </a:ext>
                  </a:extLst>
                </a:gridCol>
              </a:tblGrid>
              <a:tr h="195943">
                <a:tc>
                  <a:txBody>
                    <a:bodyPr/>
                    <a:lstStyle/>
                    <a:p>
                      <a:pPr algn="l" fontAlgn="b"/>
                      <a:r>
                        <a:rPr lang="en-US" sz="900" b="0" i="0" u="none" strike="noStrike" dirty="0">
                          <a:solidFill>
                            <a:srgbClr val="000000"/>
                          </a:solidFill>
                          <a:latin typeface="Calibri"/>
                        </a:rPr>
                        <a:t>Type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Albedo</a:t>
                      </a:r>
                      <a:r>
                        <a:rPr lang="en-US" sz="900" b="0" i="0" u="none" strike="noStrike" baseline="30000" dirty="0">
                          <a:solidFill>
                            <a:srgbClr val="000000"/>
                          </a:solidFill>
                          <a:latin typeface="Calibri"/>
                        </a:rPr>
                        <a:t>2</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Possible Mineralogy</a:t>
                      </a:r>
                      <a:r>
                        <a:rPr lang="en-US" sz="900" b="0" i="0" u="none" strike="noStrike" baseline="30000" dirty="0">
                          <a:solidFill>
                            <a:srgbClr val="000000"/>
                          </a:solidFill>
                          <a:latin typeface="Calibri"/>
                        </a:rPr>
                        <a:t>3</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Notes: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5943">
                <a:tc>
                  <a:txBody>
                    <a:bodyPr/>
                    <a:lstStyle/>
                    <a:p>
                      <a:pPr algn="l" fontAlgn="b"/>
                      <a:r>
                        <a:rPr lang="en-US" sz="900" b="0" i="0" u="none" strike="noStrike" dirty="0">
                          <a:solidFill>
                            <a:srgbClr val="000000"/>
                          </a:solidFill>
                          <a:latin typeface="Calibri"/>
                        </a:rPr>
                        <a:t> A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0.13 to 0.40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olivine-dominated achondrites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Belonging to fragmented objects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5943">
                <a:tc>
                  <a:txBody>
                    <a:bodyPr/>
                    <a:lstStyle/>
                    <a:p>
                      <a:pPr algn="l" fontAlgn="b"/>
                      <a:r>
                        <a:rPr lang="en-US" sz="900" b="0" i="0" u="none" strike="noStrike" dirty="0">
                          <a:solidFill>
                            <a:srgbClr val="000000"/>
                          </a:solidFill>
                          <a:latin typeface="Calibri"/>
                        </a:rPr>
                        <a:t> B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0.04 to 0.08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latin typeface="Calibri"/>
                        </a:rPr>
                        <a:t>heated CI, CM chondrites; CV Chondrites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5943">
                <a:tc>
                  <a:txBody>
                    <a:bodyPr/>
                    <a:lstStyle/>
                    <a:p>
                      <a:pPr algn="l" fontAlgn="b"/>
                      <a:r>
                        <a:rPr lang="en-US" sz="900" b="0" i="0" u="none" strike="noStrike" dirty="0">
                          <a:solidFill>
                            <a:srgbClr val="000000"/>
                          </a:solidFill>
                          <a:latin typeface="Calibri"/>
                        </a:rPr>
                        <a:t> C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0.03 to 0.09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err="1">
                          <a:solidFill>
                            <a:srgbClr val="000000"/>
                          </a:solidFill>
                          <a:latin typeface="Calibri"/>
                        </a:rPr>
                        <a:t>heated</a:t>
                      </a:r>
                      <a:r>
                        <a:rPr lang="fr-FR" sz="900" b="0" i="0" u="none" strike="noStrike" dirty="0">
                          <a:solidFill>
                            <a:srgbClr val="000000"/>
                          </a:solidFill>
                          <a:latin typeface="Calibri"/>
                        </a:rPr>
                        <a:t> CI, CM chondrites; CV Chondrites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Notably the Themis and Hygiea families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5943">
                <a:tc>
                  <a:txBody>
                    <a:bodyPr/>
                    <a:lstStyle/>
                    <a:p>
                      <a:pPr algn="l" fontAlgn="b"/>
                      <a:r>
                        <a:rPr lang="en-US" sz="900" b="0" i="0" u="none" strike="noStrike" dirty="0">
                          <a:solidFill>
                            <a:srgbClr val="000000"/>
                          </a:solidFill>
                          <a:latin typeface="Calibri"/>
                        </a:rPr>
                        <a:t> 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0.02 to 0.05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Hydrated silicates + organics, Ices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Jupiter-Trojans and beyond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5943">
                <a:tc>
                  <a:txBody>
                    <a:bodyPr/>
                    <a:lstStyle/>
                    <a:p>
                      <a:pPr algn="l" fontAlgn="b"/>
                      <a:r>
                        <a:rPr lang="en-US" sz="900" b="0" i="0" u="none" strike="noStrike" dirty="0">
                          <a:solidFill>
                            <a:srgbClr val="000000"/>
                          </a:solidFill>
                          <a:latin typeface="Calibri"/>
                        </a:rPr>
                        <a:t> K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0.10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CO, CV Chondrites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5943">
                <a:tc>
                  <a:txBody>
                    <a:bodyPr/>
                    <a:lstStyle/>
                    <a:p>
                      <a:pPr algn="l" fontAlgn="b"/>
                      <a:r>
                        <a:rPr lang="en-US" sz="900" b="0" i="0" u="none" strike="noStrike" dirty="0">
                          <a:solidFill>
                            <a:srgbClr val="000000"/>
                          </a:solidFill>
                          <a:latin typeface="Calibri"/>
                        </a:rPr>
                        <a:t> 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a:solidFill>
                            <a:srgbClr val="000000"/>
                          </a:solidFill>
                          <a:latin typeface="Calibri"/>
                        </a:rPr>
                        <a:t>pallasite</a:t>
                      </a:r>
                      <a:r>
                        <a:rPr lang="en-US" sz="900" b="0" i="0" u="none" strike="noStrike" dirty="0">
                          <a:solidFill>
                            <a:srgbClr val="000000"/>
                          </a:solidFill>
                          <a:latin typeface="Calibri"/>
                        </a:rPr>
                        <a:t>-like </a:t>
                      </a:r>
                      <a:r>
                        <a:rPr lang="en-US" sz="900" b="0" i="0" u="none" strike="noStrike" dirty="0" err="1">
                          <a:solidFill>
                            <a:srgbClr val="000000"/>
                          </a:solidFill>
                          <a:latin typeface="Calibri"/>
                        </a:rPr>
                        <a:t>achondrites</a:t>
                      </a:r>
                      <a:r>
                        <a:rPr lang="en-US" sz="900" b="0" i="0" u="none" strike="noStrike" dirty="0">
                          <a:solidFill>
                            <a:srgbClr val="000000"/>
                          </a:solidFill>
                          <a:latin typeface="Calibri"/>
                        </a:rPr>
                        <a:t>, metallic iron + </a:t>
                      </a:r>
                      <a:r>
                        <a:rPr lang="en-US" sz="900" b="0" i="0" u="none" strike="noStrike" dirty="0" err="1">
                          <a:solidFill>
                            <a:srgbClr val="000000"/>
                          </a:solidFill>
                          <a:latin typeface="Calibri"/>
                        </a:rPr>
                        <a:t>pallasitic</a:t>
                      </a:r>
                      <a:r>
                        <a:rPr lang="en-US" sz="900" b="0" i="0" u="none" strike="noStrike" dirty="0">
                          <a:solidFill>
                            <a:srgbClr val="000000"/>
                          </a:solidFill>
                          <a:latin typeface="Calibri"/>
                        </a:rPr>
                        <a:t> Olivine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5943">
                <a:tc>
                  <a:txBody>
                    <a:bodyPr/>
                    <a:lstStyle/>
                    <a:p>
                      <a:pPr algn="l" fontAlgn="b"/>
                      <a:r>
                        <a:rPr lang="en-US" sz="900" b="0" i="0" u="none" strike="noStrike" dirty="0">
                          <a:solidFill>
                            <a:srgbClr val="000000"/>
                          </a:solidFill>
                          <a:latin typeface="Calibri"/>
                        </a:rPr>
                        <a:t> Q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0.20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Ordinary LL, H, L </a:t>
                      </a:r>
                      <a:r>
                        <a:rPr lang="en-US" sz="900" b="0" i="0" u="none" strike="noStrike" dirty="0" err="1">
                          <a:solidFill>
                            <a:srgbClr val="000000"/>
                          </a:solidFill>
                          <a:latin typeface="Calibri"/>
                        </a:rPr>
                        <a:t>Chondrites</a:t>
                      </a:r>
                      <a:endParaRPr lang="en-US" sz="9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Currently only Earth-crossers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5943">
                <a:tc>
                  <a:txBody>
                    <a:bodyPr/>
                    <a:lstStyle/>
                    <a:p>
                      <a:pPr algn="l" fontAlgn="b"/>
                      <a:r>
                        <a:rPr lang="en-US" sz="900" b="0" i="0" u="none" strike="noStrike" dirty="0">
                          <a:solidFill>
                            <a:srgbClr val="000000"/>
                          </a:solidFill>
                          <a:latin typeface="Calibri"/>
                        </a:rPr>
                        <a:t> 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0.40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pyroxene-olivine achondrite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5943">
                <a:tc>
                  <a:txBody>
                    <a:bodyPr/>
                    <a:lstStyle/>
                    <a:p>
                      <a:pPr algn="l" fontAlgn="b"/>
                      <a:r>
                        <a:rPr lang="en-US" sz="900" b="0" i="0" u="none" strike="noStrike" dirty="0">
                          <a:solidFill>
                            <a:srgbClr val="000000"/>
                          </a:solidFill>
                          <a:latin typeface="Calibri"/>
                        </a:rPr>
                        <a:t> 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0.10 to 0.22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pallasite-like achondrites, Ordinary LL, H, L Chondrites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Floras and Eunomias notably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5943">
                <a:tc>
                  <a:txBody>
                    <a:bodyPr/>
                    <a:lstStyle/>
                    <a:p>
                      <a:pPr algn="l" fontAlgn="b"/>
                      <a:r>
                        <a:rPr lang="en-US" sz="900" b="0" i="0" u="none" strike="noStrike" dirty="0">
                          <a:solidFill>
                            <a:srgbClr val="000000"/>
                          </a:solidFill>
                          <a:latin typeface="Calibri"/>
                        </a:rPr>
                        <a:t> 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0.04 to 0.11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organics + anhydrous Silicates, troilite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5943">
                <a:tc>
                  <a:txBody>
                    <a:bodyPr/>
                    <a:lstStyle/>
                    <a:p>
                      <a:pPr algn="l" fontAlgn="b"/>
                      <a:r>
                        <a:rPr lang="en-US" sz="900" b="0" i="0" u="none" strike="noStrike" dirty="0">
                          <a:solidFill>
                            <a:srgbClr val="000000"/>
                          </a:solidFill>
                          <a:latin typeface="Calibri"/>
                        </a:rPr>
                        <a:t> V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 0.40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basaltic achondrites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Vesta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5943">
                <a:tc>
                  <a:txBody>
                    <a:bodyPr/>
                    <a:lstStyle/>
                    <a:p>
                      <a:pPr algn="l" fontAlgn="b"/>
                      <a:r>
                        <a:rPr lang="en-US" sz="900" b="0" i="0" u="none" strike="noStrike" dirty="0">
                          <a:solidFill>
                            <a:srgbClr val="000000"/>
                          </a:solidFill>
                          <a:latin typeface="Calibri"/>
                        </a:rPr>
                        <a:t> </a:t>
                      </a:r>
                      <a:r>
                        <a:rPr lang="en-US" sz="900" b="0" i="0" u="none" strike="noStrike" dirty="0" err="1">
                          <a:solidFill>
                            <a:srgbClr val="000000"/>
                          </a:solidFill>
                          <a:latin typeface="Calibri"/>
                        </a:rPr>
                        <a:t>Xe</a:t>
                      </a:r>
                      <a:r>
                        <a:rPr lang="en-US" sz="9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0.25 to 0.60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aubrites, enstatite achondrites, hydrated silicates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Hungarias and inner edge of Belt N°1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5943">
                <a:tc>
                  <a:txBody>
                    <a:bodyPr/>
                    <a:lstStyle/>
                    <a:p>
                      <a:pPr algn="l" fontAlgn="b"/>
                      <a:r>
                        <a:rPr lang="en-US" sz="900" b="0" i="0" u="none" strike="noStrike" dirty="0">
                          <a:solidFill>
                            <a:srgbClr val="000000"/>
                          </a:solidFill>
                          <a:latin typeface="Calibri"/>
                        </a:rPr>
                        <a:t> X (formerly M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0.10 to 0.18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err="1">
                          <a:solidFill>
                            <a:srgbClr val="000000"/>
                          </a:solidFill>
                          <a:latin typeface="Calibri"/>
                        </a:rPr>
                        <a:t>metallic</a:t>
                      </a:r>
                      <a:r>
                        <a:rPr lang="fr-FR" sz="900" b="0" i="0" u="none" strike="noStrike" dirty="0">
                          <a:solidFill>
                            <a:srgbClr val="000000"/>
                          </a:solidFill>
                          <a:latin typeface="Calibri"/>
                        </a:rPr>
                        <a:t> </a:t>
                      </a:r>
                      <a:r>
                        <a:rPr lang="fr-FR" sz="900" b="0" i="0" u="none" strike="noStrike" dirty="0" err="1">
                          <a:solidFill>
                            <a:srgbClr val="000000"/>
                          </a:solidFill>
                          <a:latin typeface="Calibri"/>
                        </a:rPr>
                        <a:t>iron</a:t>
                      </a:r>
                      <a:r>
                        <a:rPr lang="fr-FR" sz="900" b="0" i="0" u="none" strike="noStrike" dirty="0">
                          <a:solidFill>
                            <a:srgbClr val="000000"/>
                          </a:solidFill>
                          <a:latin typeface="Calibri"/>
                        </a:rPr>
                        <a:t>, </a:t>
                      </a:r>
                      <a:r>
                        <a:rPr lang="fr-FR" sz="900" b="0" i="0" u="none" strike="noStrike" dirty="0" err="1">
                          <a:solidFill>
                            <a:srgbClr val="000000"/>
                          </a:solidFill>
                          <a:latin typeface="Calibri"/>
                        </a:rPr>
                        <a:t>enstatite</a:t>
                      </a:r>
                      <a:r>
                        <a:rPr lang="fr-FR" sz="900" b="0" i="0" u="none" strike="noStrike" dirty="0">
                          <a:solidFill>
                            <a:srgbClr val="000000"/>
                          </a:solidFill>
                          <a:latin typeface="Calibri"/>
                        </a:rPr>
                        <a:t> chondrites, CM, CR, CV chondrites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cores of fragmented asteroids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pic>
        <p:nvPicPr>
          <p:cNvPr id="12370" name="Picture 1"/>
          <p:cNvPicPr>
            <a:picLocks noChangeAspect="1" noChangeArrowheads="1"/>
          </p:cNvPicPr>
          <p:nvPr/>
        </p:nvPicPr>
        <p:blipFill>
          <a:blip r:embed="rId3" cstate="print"/>
          <a:srcRect/>
          <a:stretch>
            <a:fillRect/>
          </a:stretch>
        </p:blipFill>
        <p:spPr bwMode="auto">
          <a:xfrm>
            <a:off x="4399516" y="3141579"/>
            <a:ext cx="4622833" cy="3167146"/>
          </a:xfrm>
          <a:prstGeom prst="rect">
            <a:avLst/>
          </a:prstGeom>
          <a:noFill/>
          <a:ln w="9525">
            <a:noFill/>
            <a:miter lim="800000"/>
            <a:headEnd/>
            <a:tailEnd/>
          </a:ln>
        </p:spPr>
      </p:pic>
      <p:sp>
        <p:nvSpPr>
          <p:cNvPr id="12371" name="TextBox 11"/>
          <p:cNvSpPr txBox="1">
            <a:spLocks noChangeArrowheads="1"/>
          </p:cNvSpPr>
          <p:nvPr/>
        </p:nvSpPr>
        <p:spPr bwMode="auto">
          <a:xfrm>
            <a:off x="4664724" y="6324600"/>
            <a:ext cx="4150898" cy="369888"/>
          </a:xfrm>
          <a:prstGeom prst="rect">
            <a:avLst/>
          </a:prstGeom>
          <a:noFill/>
          <a:ln w="9525">
            <a:noFill/>
            <a:miter lim="800000"/>
            <a:headEnd/>
            <a:tailEnd/>
          </a:ln>
        </p:spPr>
        <p:txBody>
          <a:bodyPr wrap="square">
            <a:spAutoFit/>
          </a:bodyPr>
          <a:lstStyle/>
          <a:p>
            <a:r>
              <a:rPr lang="en-US" dirty="0">
                <a:solidFill>
                  <a:srgbClr val="00B050"/>
                </a:solidFill>
                <a:latin typeface="Times New Roman"/>
                <a:cs typeface="Times New Roman"/>
              </a:rPr>
              <a:t>24 taxonomic classes defined 0.45-2.45</a:t>
            </a:r>
            <a:r>
              <a:rPr lang="el-GR" dirty="0">
                <a:solidFill>
                  <a:srgbClr val="00B050"/>
                </a:solidFill>
                <a:latin typeface="Times New Roman"/>
                <a:cs typeface="Times New Roman"/>
              </a:rPr>
              <a:t>μ</a:t>
            </a:r>
            <a:r>
              <a:rPr lang="en-US" dirty="0">
                <a:solidFill>
                  <a:srgbClr val="00B050"/>
                </a:solidFill>
                <a:latin typeface="Times New Roman"/>
                <a:cs typeface="Times New Roman"/>
              </a:rPr>
              <a:t>m </a:t>
            </a:r>
          </a:p>
        </p:txBody>
      </p:sp>
      <p:sp>
        <p:nvSpPr>
          <p:cNvPr id="8" name="TextBox 9"/>
          <p:cNvSpPr txBox="1">
            <a:spLocks noChangeArrowheads="1"/>
          </p:cNvSpPr>
          <p:nvPr/>
        </p:nvSpPr>
        <p:spPr bwMode="auto">
          <a:xfrm>
            <a:off x="87198" y="3439978"/>
            <a:ext cx="4159913" cy="1631216"/>
          </a:xfrm>
          <a:prstGeom prst="rect">
            <a:avLst/>
          </a:prstGeom>
          <a:noFill/>
          <a:ln w="9525">
            <a:noFill/>
            <a:miter lim="800000"/>
            <a:headEnd/>
            <a:tailEnd/>
          </a:ln>
        </p:spPr>
        <p:txBody>
          <a:bodyPr wrap="square">
            <a:spAutoFit/>
          </a:bodyPr>
          <a:lstStyle/>
          <a:p>
            <a:pPr algn="ctr"/>
            <a:r>
              <a:rPr lang="en-US" sz="2000" dirty="0">
                <a:solidFill>
                  <a:srgbClr val="00B050"/>
                </a:solidFill>
                <a:latin typeface="Times New Roman"/>
                <a:cs typeface="Times New Roman"/>
              </a:rPr>
              <a:t>C … S … X  types most common</a:t>
            </a:r>
          </a:p>
          <a:p>
            <a:r>
              <a:rPr lang="en-US" sz="2000" dirty="0">
                <a:latin typeface="Times New Roman"/>
                <a:cs typeface="Times New Roman"/>
              </a:rPr>
              <a:t>C = chondrite … primitive/unmodified</a:t>
            </a:r>
          </a:p>
          <a:p>
            <a:r>
              <a:rPr lang="en-US" sz="2000" dirty="0">
                <a:latin typeface="Times New Roman"/>
                <a:cs typeface="Times New Roman"/>
              </a:rPr>
              <a:t>	~80% of asteroids</a:t>
            </a:r>
          </a:p>
          <a:p>
            <a:r>
              <a:rPr lang="en-US" sz="2000" dirty="0">
                <a:latin typeface="Times New Roman"/>
                <a:cs typeface="Times New Roman"/>
              </a:rPr>
              <a:t>S = stony … silicates/nickel-iron</a:t>
            </a:r>
          </a:p>
          <a:p>
            <a:r>
              <a:rPr lang="en-US" sz="2000" dirty="0">
                <a:latin typeface="Times New Roman"/>
                <a:cs typeface="Times New Roman"/>
              </a:rPr>
              <a:t>X = metallic (M) … nickel-iron</a:t>
            </a:r>
          </a:p>
        </p:txBody>
      </p:sp>
      <p:sp>
        <p:nvSpPr>
          <p:cNvPr id="9" name="TextBox 8"/>
          <p:cNvSpPr txBox="1"/>
          <p:nvPr/>
        </p:nvSpPr>
        <p:spPr>
          <a:xfrm>
            <a:off x="106947" y="5151550"/>
            <a:ext cx="4120415" cy="1631216"/>
          </a:xfrm>
          <a:prstGeom prst="rect">
            <a:avLst/>
          </a:prstGeom>
          <a:noFill/>
        </p:spPr>
        <p:txBody>
          <a:bodyPr wrap="square" rtlCol="0">
            <a:spAutoFit/>
          </a:bodyPr>
          <a:lstStyle/>
          <a:p>
            <a:pPr algn="ctr"/>
            <a:r>
              <a:rPr lang="en-US" sz="2000" dirty="0">
                <a:latin typeface="Times New Roman"/>
                <a:cs typeface="Times New Roman"/>
              </a:rPr>
              <a:t>note change in albedos w/ classifications</a:t>
            </a:r>
          </a:p>
          <a:p>
            <a:pPr algn="ctr"/>
            <a:endParaRPr lang="en-US" sz="2000" dirty="0">
              <a:latin typeface="Times New Roman"/>
              <a:cs typeface="Times New Roman"/>
            </a:endParaRPr>
          </a:p>
          <a:p>
            <a:pPr algn="ctr"/>
            <a:r>
              <a:rPr lang="en-US" sz="2000" dirty="0">
                <a:latin typeface="Times New Roman"/>
                <a:cs typeface="Times New Roman"/>
              </a:rPr>
              <a:t>*** careful when citing compositional change with semi-major axis ***</a:t>
            </a:r>
          </a:p>
        </p:txBody>
      </p:sp>
      <p:sp>
        <p:nvSpPr>
          <p:cNvPr id="10" name="Oval 9"/>
          <p:cNvSpPr>
            <a:spLocks noChangeArrowheads="1"/>
          </p:cNvSpPr>
          <p:nvPr/>
        </p:nvSpPr>
        <p:spPr bwMode="auto">
          <a:xfrm rot="19802601">
            <a:off x="5834391" y="4833133"/>
            <a:ext cx="629707" cy="1223656"/>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 name="Oval 10"/>
          <p:cNvSpPr>
            <a:spLocks noChangeArrowheads="1"/>
          </p:cNvSpPr>
          <p:nvPr/>
        </p:nvSpPr>
        <p:spPr bwMode="auto">
          <a:xfrm>
            <a:off x="6988848" y="3685027"/>
            <a:ext cx="1478078" cy="1133412"/>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 name="Oval 11"/>
          <p:cNvSpPr>
            <a:spLocks noChangeArrowheads="1"/>
          </p:cNvSpPr>
          <p:nvPr/>
        </p:nvSpPr>
        <p:spPr bwMode="auto">
          <a:xfrm rot="19802601">
            <a:off x="5287473" y="4038433"/>
            <a:ext cx="629707" cy="992602"/>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 name="Oval 12"/>
          <p:cNvSpPr>
            <a:spLocks noChangeArrowheads="1"/>
          </p:cNvSpPr>
          <p:nvPr/>
        </p:nvSpPr>
        <p:spPr bwMode="auto">
          <a:xfrm>
            <a:off x="1985299" y="751317"/>
            <a:ext cx="679652" cy="46582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 name="Oval 13"/>
          <p:cNvSpPr>
            <a:spLocks noChangeArrowheads="1"/>
          </p:cNvSpPr>
          <p:nvPr/>
        </p:nvSpPr>
        <p:spPr bwMode="auto">
          <a:xfrm>
            <a:off x="1994611" y="1905445"/>
            <a:ext cx="679652" cy="46582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 name="Oval 14"/>
          <p:cNvSpPr>
            <a:spLocks noChangeArrowheads="1"/>
          </p:cNvSpPr>
          <p:nvPr/>
        </p:nvSpPr>
        <p:spPr bwMode="auto">
          <a:xfrm>
            <a:off x="2003923" y="2505045"/>
            <a:ext cx="679652" cy="46582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71">
                                            <p:txEl>
                                              <p:pRg st="0" end="0"/>
                                            </p:txEl>
                                          </p:spTgt>
                                        </p:tgtEl>
                                        <p:attrNameLst>
                                          <p:attrName>style.visibility</p:attrName>
                                        </p:attrNameLst>
                                      </p:cBhvr>
                                      <p:to>
                                        <p:strVal val="visible"/>
                                      </p:to>
                                    </p:set>
                                    <p:animEffect transition="in" filter="fade">
                                      <p:cBhvr>
                                        <p:cTn id="7" dur="500"/>
                                        <p:tgtEl>
                                          <p:spTgt spid="12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20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20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20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20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fade">
                                      <p:cBhvr>
                                        <p:cTn id="43" dur="2000"/>
                                        <p:tgtEl>
                                          <p:spTgt spid="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2000"/>
                                        <p:tgtEl>
                                          <p:spTgt spid="9">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0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20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xEl>
                                              <p:pRg st="2" end="2"/>
                                            </p:txEl>
                                          </p:spTgt>
                                        </p:tgtEl>
                                        <p:attrNameLst>
                                          <p:attrName>style.visibility</p:attrName>
                                        </p:attrNameLst>
                                      </p:cBhvr>
                                      <p:to>
                                        <p:strVal val="visible"/>
                                      </p:to>
                                    </p:set>
                                    <p:animEffect transition="in" filter="fade">
                                      <p:cBhvr>
                                        <p:cTn id="62"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3137" y="49649"/>
            <a:ext cx="3376534" cy="1446550"/>
          </a:xfrm>
          <a:prstGeom prst="rect">
            <a:avLst/>
          </a:prstGeom>
          <a:noFill/>
        </p:spPr>
        <p:txBody>
          <a:bodyPr wrap="square" rtlCol="0">
            <a:spAutoFit/>
          </a:bodyPr>
          <a:lstStyle/>
          <a:p>
            <a:pPr algn="ctr"/>
            <a:r>
              <a:rPr lang="en-US" sz="4400" b="1" dirty="0">
                <a:latin typeface="Times New Roman"/>
                <a:cs typeface="Times New Roman"/>
              </a:rPr>
              <a:t>Minor Body</a:t>
            </a:r>
          </a:p>
          <a:p>
            <a:pPr algn="ctr"/>
            <a:r>
              <a:rPr lang="en-US" sz="4400" b="1" dirty="0">
                <a:latin typeface="Times New Roman"/>
                <a:cs typeface="Times New Roman"/>
              </a:rPr>
              <a:t>Interiors</a:t>
            </a:r>
          </a:p>
        </p:txBody>
      </p:sp>
      <p:pic>
        <p:nvPicPr>
          <p:cNvPr id="11267" name="Picture 3"/>
          <p:cNvPicPr>
            <a:picLocks noChangeAspect="1" noChangeArrowheads="1"/>
          </p:cNvPicPr>
          <p:nvPr/>
        </p:nvPicPr>
        <p:blipFill>
          <a:blip r:embed="rId2" cstate="print"/>
          <a:srcRect/>
          <a:stretch>
            <a:fillRect/>
          </a:stretch>
        </p:blipFill>
        <p:spPr bwMode="auto">
          <a:xfrm>
            <a:off x="0" y="0"/>
            <a:ext cx="5213525" cy="492968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srcRect/>
          <a:stretch>
            <a:fillRect/>
          </a:stretch>
        </p:blipFill>
        <p:spPr bwMode="auto">
          <a:xfrm>
            <a:off x="4152274" y="2625017"/>
            <a:ext cx="4991725" cy="4232983"/>
          </a:xfrm>
          <a:prstGeom prst="rect">
            <a:avLst/>
          </a:prstGeom>
          <a:noFill/>
          <a:ln w="9525">
            <a:noFill/>
            <a:miter lim="800000"/>
            <a:headEnd/>
            <a:tailEnd/>
          </a:ln>
          <a:effectLst/>
        </p:spPr>
      </p:pic>
      <p:sp>
        <p:nvSpPr>
          <p:cNvPr id="6" name="TextBox 7"/>
          <p:cNvSpPr txBox="1">
            <a:spLocks noChangeArrowheads="1"/>
          </p:cNvSpPr>
          <p:nvPr/>
        </p:nvSpPr>
        <p:spPr bwMode="auto">
          <a:xfrm>
            <a:off x="518410" y="6059450"/>
            <a:ext cx="3124200" cy="584776"/>
          </a:xfrm>
          <a:prstGeom prst="rect">
            <a:avLst/>
          </a:prstGeom>
          <a:noFill/>
          <a:ln w="9525">
            <a:noFill/>
            <a:miter lim="800000"/>
            <a:headEnd/>
            <a:tailEnd/>
          </a:ln>
        </p:spPr>
        <p:txBody>
          <a:bodyPr>
            <a:spAutoFit/>
          </a:bodyPr>
          <a:lstStyle/>
          <a:p>
            <a:r>
              <a:rPr lang="en-US" sz="1600" dirty="0" err="1">
                <a:solidFill>
                  <a:srgbClr val="FF0000"/>
                </a:solidFill>
                <a:latin typeface="Times New Roman"/>
                <a:cs typeface="Times New Roman"/>
              </a:rPr>
              <a:t>Achondrites</a:t>
            </a:r>
            <a:r>
              <a:rPr lang="en-US" sz="1600" dirty="0">
                <a:latin typeface="Times New Roman"/>
                <a:cs typeface="Times New Roman"/>
              </a:rPr>
              <a:t>: </a:t>
            </a:r>
            <a:r>
              <a:rPr lang="en-US" sz="1600" i="1" dirty="0">
                <a:latin typeface="Times New Roman"/>
                <a:cs typeface="Times New Roman"/>
              </a:rPr>
              <a:t>meteorites containing no </a:t>
            </a:r>
            <a:r>
              <a:rPr lang="en-US" sz="1600" i="1" dirty="0" err="1">
                <a:latin typeface="Times New Roman"/>
                <a:cs typeface="Times New Roman"/>
              </a:rPr>
              <a:t>chondrules</a:t>
            </a:r>
            <a:r>
              <a:rPr lang="en-US" sz="1600" i="1" dirty="0">
                <a:latin typeface="Times New Roman"/>
                <a:cs typeface="Times New Roman"/>
              </a:rPr>
              <a:t> (smooth interiors)</a:t>
            </a:r>
          </a:p>
        </p:txBody>
      </p:sp>
      <p:sp>
        <p:nvSpPr>
          <p:cNvPr id="7" name="TextBox 8"/>
          <p:cNvSpPr txBox="1">
            <a:spLocks noChangeArrowheads="1"/>
          </p:cNvSpPr>
          <p:nvPr/>
        </p:nvSpPr>
        <p:spPr bwMode="auto">
          <a:xfrm>
            <a:off x="518410" y="5032110"/>
            <a:ext cx="3124200" cy="830263"/>
          </a:xfrm>
          <a:prstGeom prst="rect">
            <a:avLst/>
          </a:prstGeom>
          <a:noFill/>
          <a:ln w="9525">
            <a:noFill/>
            <a:miter lim="800000"/>
            <a:headEnd/>
            <a:tailEnd/>
          </a:ln>
        </p:spPr>
        <p:txBody>
          <a:bodyPr>
            <a:spAutoFit/>
          </a:bodyPr>
          <a:lstStyle/>
          <a:p>
            <a:r>
              <a:rPr lang="en-US" sz="1600" dirty="0" err="1">
                <a:solidFill>
                  <a:srgbClr val="FF0000"/>
                </a:solidFill>
                <a:latin typeface="Times New Roman"/>
                <a:cs typeface="Times New Roman"/>
              </a:rPr>
              <a:t>Chondrites</a:t>
            </a:r>
            <a:r>
              <a:rPr lang="en-US" sz="1600" dirty="0">
                <a:latin typeface="Times New Roman"/>
                <a:cs typeface="Times New Roman"/>
              </a:rPr>
              <a:t>: </a:t>
            </a:r>
            <a:r>
              <a:rPr lang="en-US" sz="1600" i="1" dirty="0">
                <a:latin typeface="Times New Roman"/>
                <a:cs typeface="Times New Roman"/>
              </a:rPr>
              <a:t>meteorites containing or made from </a:t>
            </a:r>
            <a:r>
              <a:rPr lang="en-US" sz="1600" i="1" dirty="0" err="1">
                <a:latin typeface="Times New Roman"/>
                <a:cs typeface="Times New Roman"/>
              </a:rPr>
              <a:t>chondrules</a:t>
            </a:r>
            <a:r>
              <a:rPr lang="en-US" sz="1600" i="1" dirty="0">
                <a:latin typeface="Times New Roman"/>
                <a:cs typeface="Times New Roman"/>
              </a:rPr>
              <a:t> (round grains)</a:t>
            </a:r>
          </a:p>
        </p:txBody>
      </p:sp>
    </p:spTree>
    <p:extLst>
      <p:ext uri="{BB962C8B-B14F-4D97-AF65-F5344CB8AC3E}">
        <p14:creationId xmlns:p14="http://schemas.microsoft.com/office/powerpoint/2010/main" val="113469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20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66F66F23-22DB-9A55-0C18-CA16549A4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871" y="28576"/>
            <a:ext cx="8435514" cy="6329363"/>
          </a:xfrm>
          <a:prstGeom prst="rect">
            <a:avLst/>
          </a:prstGeom>
        </p:spPr>
      </p:pic>
      <p:sp>
        <p:nvSpPr>
          <p:cNvPr id="9" name="TextBox 8">
            <a:extLst>
              <a:ext uri="{FF2B5EF4-FFF2-40B4-BE49-F238E27FC236}">
                <a16:creationId xmlns:a16="http://schemas.microsoft.com/office/drawing/2014/main" id="{BB6B5CED-750C-F5B5-A439-77187C30B01A}"/>
              </a:ext>
            </a:extLst>
          </p:cNvPr>
          <p:cNvSpPr txBox="1"/>
          <p:nvPr/>
        </p:nvSpPr>
        <p:spPr>
          <a:xfrm>
            <a:off x="4964905" y="6472238"/>
            <a:ext cx="4179095" cy="276999"/>
          </a:xfrm>
          <a:prstGeom prst="rect">
            <a:avLst/>
          </a:prstGeom>
          <a:noFill/>
        </p:spPr>
        <p:txBody>
          <a:bodyPr wrap="square">
            <a:spAutoFit/>
          </a:bodyPr>
          <a:lstStyle/>
          <a:p>
            <a:r>
              <a:rPr lang="en-US" sz="1200" dirty="0">
                <a:solidFill>
                  <a:schemeClr val="bg1"/>
                </a:solidFill>
                <a:latin typeface="Times New Roman" panose="02020603050405020304" pitchFamily="18" charset="0"/>
                <a:cs typeface="Times New Roman" panose="02020603050405020304" pitchFamily="18" charset="0"/>
              </a:rPr>
              <a:t>https://</a:t>
            </a:r>
            <a:r>
              <a:rPr lang="en-US" sz="1200" dirty="0" err="1">
                <a:solidFill>
                  <a:schemeClr val="bg1"/>
                </a:solidFill>
                <a:latin typeface="Times New Roman" panose="02020603050405020304" pitchFamily="18" charset="0"/>
                <a:cs typeface="Times New Roman" panose="02020603050405020304" pitchFamily="18" charset="0"/>
              </a:rPr>
              <a:t>ukantarcticmeteorites.wordpress.com</a:t>
            </a:r>
            <a:r>
              <a:rPr lang="en-US" sz="1200" dirty="0">
                <a:solidFill>
                  <a:schemeClr val="bg1"/>
                </a:solidFill>
                <a:latin typeface="Times New Roman" panose="02020603050405020304" pitchFamily="18" charset="0"/>
                <a:cs typeface="Times New Roman" panose="02020603050405020304" pitchFamily="18" charset="0"/>
              </a:rPr>
              <a:t>/meteorite-science/</a:t>
            </a:r>
          </a:p>
        </p:txBody>
      </p:sp>
      <p:sp>
        <p:nvSpPr>
          <p:cNvPr id="10" name="Rectangle 9">
            <a:extLst>
              <a:ext uri="{FF2B5EF4-FFF2-40B4-BE49-F238E27FC236}">
                <a16:creationId xmlns:a16="http://schemas.microsoft.com/office/drawing/2014/main" id="{DA259DD0-E40A-D9D2-8C4C-A3E7EFE7E398}"/>
              </a:ext>
            </a:extLst>
          </p:cNvPr>
          <p:cNvSpPr/>
          <p:nvPr/>
        </p:nvSpPr>
        <p:spPr>
          <a:xfrm>
            <a:off x="2214562" y="1400174"/>
            <a:ext cx="428625" cy="4143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DDC30DB-9654-E405-3A4A-42D3BBFF9752}"/>
              </a:ext>
            </a:extLst>
          </p:cNvPr>
          <p:cNvSpPr/>
          <p:nvPr/>
        </p:nvSpPr>
        <p:spPr>
          <a:xfrm>
            <a:off x="7753369" y="1452558"/>
            <a:ext cx="983440" cy="4143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7954976" y="6253720"/>
            <a:ext cx="1162000" cy="523220"/>
          </a:xfrm>
          <a:prstGeom prst="rect">
            <a:avLst/>
          </a:prstGeom>
          <a:noFill/>
        </p:spPr>
        <p:txBody>
          <a:bodyPr wrap="square" rtlCol="0">
            <a:spAutoFit/>
          </a:bodyPr>
          <a:lstStyle/>
          <a:p>
            <a:r>
              <a:rPr lang="en-US" sz="2800" dirty="0">
                <a:solidFill>
                  <a:schemeClr val="bg1"/>
                </a:solidFill>
                <a:latin typeface="Times New Roman"/>
                <a:cs typeface="Times New Roman"/>
              </a:rPr>
              <a:t>WISE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44001" cy="6615954"/>
          </a:xfrm>
          <a:prstGeom prst="rect">
            <a:avLst/>
          </a:prstGeom>
          <a:noFill/>
          <a:ln w="9525">
            <a:noFill/>
            <a:miter lim="800000"/>
            <a:headEnd/>
            <a:tailEnd/>
          </a:ln>
          <a:effectLst/>
        </p:spPr>
      </p:pic>
      <p:pic>
        <p:nvPicPr>
          <p:cNvPr id="3" name="Picture 2" descr="A graph with red and blue lines&#10;&#10;Description automatically generated">
            <a:extLst>
              <a:ext uri="{FF2B5EF4-FFF2-40B4-BE49-F238E27FC236}">
                <a16:creationId xmlns:a16="http://schemas.microsoft.com/office/drawing/2014/main" id="{58512C84-B59B-013C-CF4A-D1EF98F6D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30" y="2844211"/>
            <a:ext cx="6032500" cy="3657600"/>
          </a:xfrm>
          <a:prstGeom prst="rect">
            <a:avLst/>
          </a:prstGeom>
        </p:spPr>
      </p:pic>
      <p:pic>
        <p:nvPicPr>
          <p:cNvPr id="9" name="Picture 8" descr="A picture containing crater, bread&#10;&#10;Description automatically generated">
            <a:extLst>
              <a:ext uri="{FF2B5EF4-FFF2-40B4-BE49-F238E27FC236}">
                <a16:creationId xmlns:a16="http://schemas.microsoft.com/office/drawing/2014/main" id="{B88209A6-4B9F-3B99-DB81-AA4CD4B4E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74704" y="71611"/>
            <a:ext cx="4249739" cy="4298297"/>
          </a:xfrm>
          <a:prstGeom prst="rect">
            <a:avLst/>
          </a:prstGeom>
        </p:spPr>
      </p:pic>
      <p:sp>
        <p:nvSpPr>
          <p:cNvPr id="4" name="TextBox 3">
            <a:extLst>
              <a:ext uri="{FF2B5EF4-FFF2-40B4-BE49-F238E27FC236}">
                <a16:creationId xmlns:a16="http://schemas.microsoft.com/office/drawing/2014/main" id="{19FC28D1-7409-EE76-772D-A34392CA7593}"/>
              </a:ext>
            </a:extLst>
          </p:cNvPr>
          <p:cNvSpPr txBox="1"/>
          <p:nvPr/>
        </p:nvSpPr>
        <p:spPr>
          <a:xfrm>
            <a:off x="4810043" y="115046"/>
            <a:ext cx="1646605" cy="830997"/>
          </a:xfrm>
          <a:prstGeom prst="rect">
            <a:avLst/>
          </a:prstGeom>
          <a:noFill/>
        </p:spPr>
        <p:txBody>
          <a:bodyPr wrap="non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Dimorphos</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a:solidFill>
                  <a:srgbClr val="FF0000"/>
                </a:solidFill>
                <a:latin typeface="Times New Roman" panose="02020603050405020304" pitchFamily="18" charset="0"/>
                <a:cs typeface="Times New Roman" panose="02020603050405020304" pitchFamily="18" charset="0"/>
              </a:rPr>
              <a:t>~ 170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ity with tall buildings&#10;&#10;Description automatically generated with low confidence">
            <a:extLst>
              <a:ext uri="{FF2B5EF4-FFF2-40B4-BE49-F238E27FC236}">
                <a16:creationId xmlns:a16="http://schemas.microsoft.com/office/drawing/2014/main" id="{AFEA8391-281F-336D-49E4-DAC94D8DB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79" y="2271821"/>
            <a:ext cx="5771827" cy="3854341"/>
          </a:xfrm>
          <a:prstGeom prst="rect">
            <a:avLst/>
          </a:prstGeom>
        </p:spPr>
      </p:pic>
      <p:pic>
        <p:nvPicPr>
          <p:cNvPr id="3" name="Picture 2" descr="A picture containing crater, bread&#10;&#10;Description automatically generated">
            <a:extLst>
              <a:ext uri="{FF2B5EF4-FFF2-40B4-BE49-F238E27FC236}">
                <a16:creationId xmlns:a16="http://schemas.microsoft.com/office/drawing/2014/main" id="{BFD892FC-C910-57F3-783E-ED8676135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63342" y="46472"/>
            <a:ext cx="4249739" cy="4298297"/>
          </a:xfrm>
          <a:prstGeom prst="rect">
            <a:avLst/>
          </a:prstGeom>
        </p:spPr>
      </p:pic>
      <p:sp>
        <p:nvSpPr>
          <p:cNvPr id="7" name="TextBox 6">
            <a:extLst>
              <a:ext uri="{FF2B5EF4-FFF2-40B4-BE49-F238E27FC236}">
                <a16:creationId xmlns:a16="http://schemas.microsoft.com/office/drawing/2014/main" id="{682CF9F8-A997-4601-3472-EB708204D543}"/>
              </a:ext>
            </a:extLst>
          </p:cNvPr>
          <p:cNvSpPr txBox="1"/>
          <p:nvPr/>
        </p:nvSpPr>
        <p:spPr>
          <a:xfrm>
            <a:off x="4750425" y="60180"/>
            <a:ext cx="1646605" cy="830997"/>
          </a:xfrm>
          <a:prstGeom prst="rect">
            <a:avLst/>
          </a:prstGeom>
          <a:noFill/>
        </p:spPr>
        <p:txBody>
          <a:bodyPr wrap="non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Dimorphos</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a:solidFill>
                  <a:srgbClr val="FF0000"/>
                </a:solidFill>
                <a:latin typeface="Times New Roman" panose="02020603050405020304" pitchFamily="18" charset="0"/>
                <a:cs typeface="Times New Roman" panose="02020603050405020304" pitchFamily="18" charset="0"/>
              </a:rPr>
              <a:t>~ 170 m</a:t>
            </a:r>
          </a:p>
        </p:txBody>
      </p:sp>
    </p:spTree>
    <p:extLst>
      <p:ext uri="{BB962C8B-B14F-4D97-AF65-F5344CB8AC3E}">
        <p14:creationId xmlns:p14="http://schemas.microsoft.com/office/powerpoint/2010/main" val="121117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33 -0.025 L -0.35208 0.30694 " pathEditMode="relative" ptsTypes="AA">
                                      <p:cBhvr>
                                        <p:cTn id="14"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C4332D58-B490-7E13-5D33-C4F5224B7152}"/>
              </a:ext>
            </a:extLst>
          </p:cNvPr>
          <p:cNvSpPr txBox="1"/>
          <p:nvPr/>
        </p:nvSpPr>
        <p:spPr>
          <a:xfrm>
            <a:off x="7769475" y="6504801"/>
            <a:ext cx="1138453" cy="307777"/>
          </a:xfrm>
          <a:prstGeom prst="rect">
            <a:avLst/>
          </a:prstGeom>
          <a:noFill/>
        </p:spPr>
        <p:txBody>
          <a:bodyPr wrap="none" rtlCol="0">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&gt; </a:t>
            </a:r>
            <a:r>
              <a:rPr lang="en-US" sz="1400" dirty="0" err="1">
                <a:solidFill>
                  <a:srgbClr val="FF0000"/>
                </a:solidFill>
                <a:latin typeface="Times New Roman" panose="02020603050405020304" pitchFamily="18" charset="0"/>
                <a:cs typeface="Times New Roman" panose="02020603050405020304" pitchFamily="18" charset="0"/>
              </a:rPr>
              <a:t>Dimorphos</a:t>
            </a:r>
            <a:endParaRPr lang="en-US" sz="1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304" y="0"/>
            <a:ext cx="9149305" cy="6858000"/>
          </a:xfrm>
          <a:prstGeom prst="rect">
            <a:avLst/>
          </a:prstGeom>
          <a:noFill/>
          <a:ln w="9525">
            <a:noFill/>
            <a:miter lim="800000"/>
            <a:headEnd/>
            <a:tailEnd/>
          </a:ln>
          <a:effectLst/>
        </p:spPr>
      </p:pic>
      <p:sp>
        <p:nvSpPr>
          <p:cNvPr id="4" name="TextBox 3"/>
          <p:cNvSpPr txBox="1"/>
          <p:nvPr/>
        </p:nvSpPr>
        <p:spPr>
          <a:xfrm>
            <a:off x="0" y="0"/>
            <a:ext cx="1541988" cy="769441"/>
          </a:xfrm>
          <a:prstGeom prst="rect">
            <a:avLst/>
          </a:prstGeom>
          <a:noFill/>
        </p:spPr>
        <p:txBody>
          <a:bodyPr wrap="square" rtlCol="0">
            <a:spAutoFit/>
          </a:bodyPr>
          <a:lstStyle/>
          <a:p>
            <a:r>
              <a:rPr lang="en-US" sz="4400" b="1" dirty="0" err="1">
                <a:solidFill>
                  <a:schemeClr val="bg1"/>
                </a:solidFill>
                <a:latin typeface="Times New Roman"/>
                <a:cs typeface="Times New Roman"/>
              </a:rPr>
              <a:t>Vesta</a:t>
            </a:r>
            <a:endParaRPr lang="en-US" sz="4400" b="1" dirty="0">
              <a:solidFill>
                <a:schemeClr val="bg1"/>
              </a:solidFill>
              <a:latin typeface="Times New Roman"/>
              <a:cs typeface="Times New Roman"/>
            </a:endParaRPr>
          </a:p>
        </p:txBody>
      </p:sp>
      <p:sp>
        <p:nvSpPr>
          <p:cNvPr id="5" name="TextBox 4"/>
          <p:cNvSpPr txBox="1"/>
          <p:nvPr/>
        </p:nvSpPr>
        <p:spPr>
          <a:xfrm>
            <a:off x="6550997" y="1363580"/>
            <a:ext cx="2205318" cy="2308324"/>
          </a:xfrm>
          <a:prstGeom prst="rect">
            <a:avLst/>
          </a:prstGeom>
          <a:noFill/>
        </p:spPr>
        <p:txBody>
          <a:bodyPr wrap="square" rtlCol="0">
            <a:spAutoFit/>
          </a:bodyPr>
          <a:lstStyle/>
          <a:p>
            <a:r>
              <a:rPr lang="en-US" dirty="0">
                <a:solidFill>
                  <a:schemeClr val="bg1"/>
                </a:solidFill>
                <a:latin typeface="Times New Roman"/>
                <a:cs typeface="Times New Roman"/>
              </a:rPr>
              <a:t>a	2.4 AU</a:t>
            </a:r>
          </a:p>
          <a:p>
            <a:r>
              <a:rPr lang="en-US" dirty="0">
                <a:solidFill>
                  <a:schemeClr val="bg1"/>
                </a:solidFill>
                <a:latin typeface="Times New Roman"/>
                <a:cs typeface="Times New Roman"/>
              </a:rPr>
              <a:t>e	0.09</a:t>
            </a:r>
          </a:p>
          <a:p>
            <a:r>
              <a:rPr lang="en-US" dirty="0" err="1">
                <a:solidFill>
                  <a:schemeClr val="bg1"/>
                </a:solidFill>
                <a:latin typeface="Times New Roman"/>
                <a:cs typeface="Times New Roman"/>
              </a:rPr>
              <a:t>i</a:t>
            </a:r>
            <a:r>
              <a:rPr lang="en-US" dirty="0">
                <a:solidFill>
                  <a:schemeClr val="bg1"/>
                </a:solidFill>
                <a:latin typeface="Times New Roman"/>
                <a:cs typeface="Times New Roman"/>
              </a:rPr>
              <a:t>	7.1</a:t>
            </a:r>
            <a:r>
              <a:rPr lang="en-US" baseline="30000" dirty="0">
                <a:solidFill>
                  <a:schemeClr val="bg1"/>
                </a:solidFill>
                <a:latin typeface="Times New Roman"/>
                <a:cs typeface="Times New Roman"/>
              </a:rPr>
              <a:t>o</a:t>
            </a:r>
          </a:p>
          <a:p>
            <a:endParaRPr lang="en-US" dirty="0">
              <a:solidFill>
                <a:schemeClr val="bg1"/>
              </a:solidFill>
              <a:latin typeface="Times New Roman"/>
              <a:cs typeface="Times New Roman"/>
            </a:endParaRPr>
          </a:p>
          <a:p>
            <a:r>
              <a:rPr lang="en-US" dirty="0" err="1">
                <a:solidFill>
                  <a:schemeClr val="bg1"/>
                </a:solidFill>
                <a:latin typeface="Times New Roman"/>
                <a:cs typeface="Times New Roman"/>
              </a:rPr>
              <a:t>Diam</a:t>
            </a:r>
            <a:r>
              <a:rPr lang="en-US" dirty="0">
                <a:solidFill>
                  <a:schemeClr val="bg1"/>
                </a:solidFill>
                <a:latin typeface="Times New Roman"/>
                <a:cs typeface="Times New Roman"/>
              </a:rPr>
              <a:t>	530 km </a:t>
            </a:r>
          </a:p>
          <a:p>
            <a:r>
              <a:rPr lang="en-US" dirty="0">
                <a:solidFill>
                  <a:srgbClr val="FFFF00"/>
                </a:solidFill>
                <a:latin typeface="Times New Roman"/>
                <a:cs typeface="Times New Roman"/>
              </a:rPr>
              <a:t>Dens	3.42 g/cm</a:t>
            </a:r>
            <a:r>
              <a:rPr lang="en-US" baseline="30000" dirty="0">
                <a:solidFill>
                  <a:srgbClr val="FFFF00"/>
                </a:solidFill>
                <a:latin typeface="Times New Roman"/>
                <a:cs typeface="Times New Roman"/>
              </a:rPr>
              <a:t>3</a:t>
            </a:r>
          </a:p>
          <a:p>
            <a:r>
              <a:rPr lang="en-US" dirty="0">
                <a:solidFill>
                  <a:schemeClr val="bg1"/>
                </a:solidFill>
                <a:latin typeface="Times New Roman"/>
                <a:cs typeface="Times New Roman"/>
              </a:rPr>
              <a:t>Mass	0.4% </a:t>
            </a:r>
            <a:r>
              <a:rPr lang="en-US" dirty="0" err="1">
                <a:solidFill>
                  <a:schemeClr val="bg1"/>
                </a:solidFill>
                <a:latin typeface="Times New Roman"/>
                <a:cs typeface="Times New Roman"/>
              </a:rPr>
              <a:t>M</a:t>
            </a:r>
            <a:r>
              <a:rPr lang="en-US" baseline="-25000" dirty="0" err="1">
                <a:solidFill>
                  <a:schemeClr val="bg1"/>
                </a:solidFill>
                <a:latin typeface="Times New Roman"/>
                <a:cs typeface="Times New Roman"/>
              </a:rPr>
              <a:t>moon</a:t>
            </a:r>
            <a:endParaRPr lang="en-US" dirty="0">
              <a:solidFill>
                <a:schemeClr val="bg1"/>
              </a:solidFill>
              <a:latin typeface="Times New Roman"/>
              <a:cs typeface="Times New Roman"/>
            </a:endParaRPr>
          </a:p>
          <a:p>
            <a:r>
              <a:rPr lang="en-US" dirty="0">
                <a:solidFill>
                  <a:srgbClr val="FFFF00"/>
                </a:solidFill>
                <a:latin typeface="Times New Roman"/>
                <a:cs typeface="Times New Roman"/>
              </a:rPr>
              <a:t>         	12% of MB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ome-www-videos-dawn-20110801-vestarotate20110801-1280">
            <a:hlinkClick r:id="" action="ppaction://media"/>
            <a:extLst>
              <a:ext uri="{FF2B5EF4-FFF2-40B4-BE49-F238E27FC236}">
                <a16:creationId xmlns:a16="http://schemas.microsoft.com/office/drawing/2014/main" id="{C72FC75D-47DC-DC21-59C7-69BA6A4A0E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58715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0"/>
            <a:ext cx="1569720" cy="769441"/>
          </a:xfrm>
          <a:prstGeom prst="rect">
            <a:avLst/>
          </a:prstGeom>
          <a:noFill/>
        </p:spPr>
        <p:txBody>
          <a:bodyPr wrap="square" rtlCol="0">
            <a:spAutoFit/>
          </a:bodyPr>
          <a:lstStyle/>
          <a:p>
            <a:r>
              <a:rPr lang="en-US" sz="4400" b="1" dirty="0">
                <a:solidFill>
                  <a:schemeClr val="bg1"/>
                </a:solidFill>
                <a:latin typeface="Times New Roman"/>
                <a:cs typeface="Times New Roman"/>
              </a:rPr>
              <a:t>Ceres</a:t>
            </a:r>
          </a:p>
        </p:txBody>
      </p:sp>
      <p:pic>
        <p:nvPicPr>
          <p:cNvPr id="2" name="Picture 1" descr="dawn-white-spo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895" y="803806"/>
            <a:ext cx="9144000" cy="5237018"/>
          </a:xfrm>
          <a:prstGeom prst="rect">
            <a:avLst/>
          </a:prstGeom>
        </p:spPr>
      </p:pic>
      <p:pic>
        <p:nvPicPr>
          <p:cNvPr id="7" name="Picture 4"/>
          <p:cNvPicPr>
            <a:picLocks noChangeAspect="1" noChangeArrowheads="1"/>
          </p:cNvPicPr>
          <p:nvPr/>
        </p:nvPicPr>
        <p:blipFill>
          <a:blip r:embed="rId4" cstate="print"/>
          <a:srcRect/>
          <a:stretch>
            <a:fillRect/>
          </a:stretch>
        </p:blipFill>
        <p:spPr bwMode="auto">
          <a:xfrm>
            <a:off x="5758581" y="1048085"/>
            <a:ext cx="2682240" cy="2011680"/>
          </a:xfrm>
          <a:prstGeom prst="rect">
            <a:avLst/>
          </a:prstGeom>
          <a:noFill/>
          <a:ln w="9525">
            <a:noFill/>
            <a:miter lim="800000"/>
            <a:headEnd/>
            <a:tailEnd/>
          </a:ln>
          <a:effectLst/>
        </p:spPr>
      </p:pic>
      <p:sp>
        <p:nvSpPr>
          <p:cNvPr id="8" name="TextBox 7"/>
          <p:cNvSpPr txBox="1"/>
          <p:nvPr/>
        </p:nvSpPr>
        <p:spPr>
          <a:xfrm>
            <a:off x="5828644" y="3590521"/>
            <a:ext cx="2665663" cy="2492990"/>
          </a:xfrm>
          <a:prstGeom prst="rect">
            <a:avLst/>
          </a:prstGeom>
          <a:noFill/>
        </p:spPr>
        <p:txBody>
          <a:bodyPr wrap="square" rtlCol="0">
            <a:spAutoFit/>
          </a:bodyPr>
          <a:lstStyle/>
          <a:p>
            <a:r>
              <a:rPr lang="en-US" dirty="0">
                <a:solidFill>
                  <a:schemeClr val="bg1"/>
                </a:solidFill>
                <a:latin typeface="Times New Roman"/>
                <a:cs typeface="Times New Roman"/>
              </a:rPr>
              <a:t>a 	2.8 AU</a:t>
            </a:r>
          </a:p>
          <a:p>
            <a:r>
              <a:rPr lang="en-US" dirty="0">
                <a:solidFill>
                  <a:schemeClr val="bg1"/>
                </a:solidFill>
                <a:latin typeface="Times New Roman"/>
                <a:cs typeface="Times New Roman"/>
              </a:rPr>
              <a:t>e 	0.08</a:t>
            </a:r>
          </a:p>
          <a:p>
            <a:r>
              <a:rPr lang="en-US" dirty="0">
                <a:solidFill>
                  <a:schemeClr val="bg1"/>
                </a:solidFill>
                <a:latin typeface="Times New Roman"/>
                <a:cs typeface="Times New Roman"/>
              </a:rPr>
              <a:t>i	10.6</a:t>
            </a:r>
            <a:r>
              <a:rPr lang="en-US" baseline="30000" dirty="0">
                <a:solidFill>
                  <a:schemeClr val="bg1"/>
                </a:solidFill>
                <a:latin typeface="Times New Roman"/>
                <a:cs typeface="Times New Roman"/>
              </a:rPr>
              <a:t>o</a:t>
            </a:r>
          </a:p>
          <a:p>
            <a:endParaRPr lang="en-US" baseline="30000" dirty="0">
              <a:solidFill>
                <a:schemeClr val="bg1"/>
              </a:solidFill>
              <a:latin typeface="Times New Roman"/>
              <a:cs typeface="Times New Roman"/>
            </a:endParaRPr>
          </a:p>
          <a:p>
            <a:r>
              <a:rPr lang="en-US" dirty="0" err="1">
                <a:solidFill>
                  <a:schemeClr val="bg1"/>
                </a:solidFill>
                <a:latin typeface="Times New Roman"/>
                <a:cs typeface="Times New Roman"/>
              </a:rPr>
              <a:t>Diam</a:t>
            </a:r>
            <a:r>
              <a:rPr lang="en-US" dirty="0">
                <a:solidFill>
                  <a:schemeClr val="bg1"/>
                </a:solidFill>
                <a:latin typeface="Times New Roman"/>
                <a:cs typeface="Times New Roman"/>
              </a:rPr>
              <a:t>	952.4 km </a:t>
            </a:r>
          </a:p>
          <a:p>
            <a:r>
              <a:rPr lang="en-US" dirty="0">
                <a:solidFill>
                  <a:srgbClr val="FFFF00"/>
                </a:solidFill>
                <a:latin typeface="Times New Roman"/>
                <a:cs typeface="Times New Roman"/>
              </a:rPr>
              <a:t>Dens	2.08 g/cm</a:t>
            </a:r>
            <a:r>
              <a:rPr lang="en-US" baseline="30000" dirty="0">
                <a:solidFill>
                  <a:srgbClr val="FFFF00"/>
                </a:solidFill>
                <a:latin typeface="Times New Roman"/>
                <a:cs typeface="Times New Roman"/>
              </a:rPr>
              <a:t>3</a:t>
            </a:r>
          </a:p>
          <a:p>
            <a:r>
              <a:rPr lang="en-US" dirty="0">
                <a:solidFill>
                  <a:schemeClr val="bg1"/>
                </a:solidFill>
                <a:latin typeface="Times New Roman"/>
                <a:cs typeface="Times New Roman"/>
              </a:rPr>
              <a:t>Mass 	1.3% </a:t>
            </a:r>
            <a:r>
              <a:rPr lang="en-US" dirty="0" err="1">
                <a:solidFill>
                  <a:schemeClr val="bg1"/>
                </a:solidFill>
                <a:latin typeface="Times New Roman"/>
                <a:cs typeface="Times New Roman"/>
              </a:rPr>
              <a:t>M</a:t>
            </a:r>
            <a:r>
              <a:rPr lang="en-US" baseline="-25000" dirty="0" err="1">
                <a:solidFill>
                  <a:schemeClr val="bg1"/>
                </a:solidFill>
                <a:latin typeface="Times New Roman"/>
                <a:cs typeface="Times New Roman"/>
              </a:rPr>
              <a:t>moon</a:t>
            </a:r>
            <a:endParaRPr lang="en-US" dirty="0">
              <a:solidFill>
                <a:schemeClr val="bg1"/>
              </a:solidFill>
              <a:latin typeface="Times New Roman"/>
              <a:cs typeface="Times New Roman"/>
            </a:endParaRPr>
          </a:p>
          <a:p>
            <a:r>
              <a:rPr lang="en-US" dirty="0">
                <a:solidFill>
                  <a:srgbClr val="FFFF00"/>
                </a:solidFill>
                <a:latin typeface="Times New Roman"/>
                <a:cs typeface="Times New Roman"/>
              </a:rPr>
              <a:t>         	41 % of MB</a:t>
            </a:r>
          </a:p>
          <a:p>
            <a:endParaRPr lang="en-US" dirty="0">
              <a:solidFill>
                <a:schemeClr val="bg1"/>
              </a:solidFill>
              <a:latin typeface="Times New Roman"/>
              <a:cs typeface="Times New Roman"/>
            </a:endParaRPr>
          </a:p>
        </p:txBody>
      </p:sp>
      <p:pic>
        <p:nvPicPr>
          <p:cNvPr id="3" name="Picture 2" descr="dawn-white-spo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137" y="2366223"/>
            <a:ext cx="621270" cy="594581"/>
          </a:xfrm>
          <a:prstGeom prst="rect">
            <a:avLst/>
          </a:prstGeom>
        </p:spPr>
      </p:pic>
      <p:sp>
        <p:nvSpPr>
          <p:cNvPr id="4" name="Rectangle 3"/>
          <p:cNvSpPr/>
          <p:nvPr/>
        </p:nvSpPr>
        <p:spPr>
          <a:xfrm>
            <a:off x="2003079" y="6433670"/>
            <a:ext cx="5369269" cy="309361"/>
          </a:xfrm>
          <a:prstGeom prst="rect">
            <a:avLst/>
          </a:prstGeom>
        </p:spPr>
        <p:txBody>
          <a:bodyPr wrap="square">
            <a:spAutoFit/>
          </a:bodyPr>
          <a:lstStyle/>
          <a:p>
            <a:r>
              <a:rPr lang="en-US" sz="1400" dirty="0">
                <a:solidFill>
                  <a:schemeClr val="bg1"/>
                </a:solidFill>
                <a:latin typeface="Times New Roman"/>
                <a:cs typeface="Times New Roman"/>
              </a:rPr>
              <a:t>https://</a:t>
            </a:r>
            <a:r>
              <a:rPr lang="en-US" sz="1400" dirty="0" err="1">
                <a:solidFill>
                  <a:schemeClr val="bg1"/>
                </a:solidFill>
                <a:latin typeface="Times New Roman"/>
                <a:cs typeface="Times New Roman"/>
              </a:rPr>
              <a:t>www.nasa.gov</a:t>
            </a:r>
            <a:r>
              <a:rPr lang="en-US" sz="1400" dirty="0">
                <a:solidFill>
                  <a:schemeClr val="bg1"/>
                </a:solidFill>
                <a:latin typeface="Times New Roman"/>
                <a:cs typeface="Times New Roman"/>
              </a:rPr>
              <a:t>/feature/</a:t>
            </a:r>
            <a:r>
              <a:rPr lang="en-US" sz="1400" dirty="0" err="1">
                <a:solidFill>
                  <a:schemeClr val="bg1"/>
                </a:solidFill>
                <a:latin typeface="Times New Roman"/>
                <a:cs typeface="Times New Roman"/>
              </a:rPr>
              <a:t>jpl</a:t>
            </a:r>
            <a:r>
              <a:rPr lang="en-US" sz="1400" dirty="0">
                <a:solidFill>
                  <a:schemeClr val="bg1"/>
                </a:solidFill>
                <a:latin typeface="Times New Roman"/>
                <a:cs typeface="Times New Roman"/>
              </a:rPr>
              <a:t>/new-</a:t>
            </a:r>
            <a:r>
              <a:rPr lang="en-US" sz="1400" dirty="0" err="1">
                <a:solidFill>
                  <a:schemeClr val="bg1"/>
                </a:solidFill>
                <a:latin typeface="Times New Roman"/>
                <a:cs typeface="Times New Roman"/>
              </a:rPr>
              <a:t>ceres</a:t>
            </a:r>
            <a:r>
              <a:rPr lang="en-US" sz="1400" dirty="0">
                <a:solidFill>
                  <a:schemeClr val="bg1"/>
                </a:solidFill>
                <a:latin typeface="Times New Roman"/>
                <a:cs typeface="Times New Roman"/>
              </a:rPr>
              <a:t>-images-show-bright-craters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Rectangle 3"/>
          <p:cNvSpPr/>
          <p:nvPr/>
        </p:nvSpPr>
        <p:spPr>
          <a:xfrm>
            <a:off x="417504" y="1722110"/>
            <a:ext cx="2997485" cy="646331"/>
          </a:xfrm>
          <a:prstGeom prst="rect">
            <a:avLst/>
          </a:prstGeom>
        </p:spPr>
        <p:txBody>
          <a:bodyPr wrap="none">
            <a:spAutoFit/>
          </a:bodyPr>
          <a:lstStyle/>
          <a:p>
            <a:pPr>
              <a:defRPr/>
            </a:pPr>
            <a:r>
              <a:rPr lang="en-US" sz="3600" b="1" dirty="0">
                <a:solidFill>
                  <a:prstClr val="white"/>
                </a:solidFill>
                <a:latin typeface="Times New Roman"/>
                <a:ea typeface="ＭＳ Ｐゴシック" charset="0"/>
                <a:cs typeface="Times New Roman"/>
              </a:rPr>
              <a:t>Where is this?</a:t>
            </a:r>
          </a:p>
        </p:txBody>
      </p:sp>
    </p:spTree>
    <p:extLst>
      <p:ext uri="{BB962C8B-B14F-4D97-AF65-F5344CB8AC3E}">
        <p14:creationId xmlns:p14="http://schemas.microsoft.com/office/powerpoint/2010/main" val="3663244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0"/>
            <a:ext cx="1569720" cy="769441"/>
          </a:xfrm>
          <a:prstGeom prst="rect">
            <a:avLst/>
          </a:prstGeom>
          <a:noFill/>
        </p:spPr>
        <p:txBody>
          <a:bodyPr wrap="square" rtlCol="0">
            <a:spAutoFit/>
          </a:bodyPr>
          <a:lstStyle/>
          <a:p>
            <a:r>
              <a:rPr lang="en-US" sz="4400" b="1" dirty="0">
                <a:solidFill>
                  <a:prstClr val="white"/>
                </a:solidFill>
                <a:latin typeface="Times New Roman"/>
                <a:cs typeface="Times New Roman"/>
              </a:rPr>
              <a:t>Ceres</a:t>
            </a:r>
          </a:p>
        </p:txBody>
      </p:sp>
      <p:sp>
        <p:nvSpPr>
          <p:cNvPr id="6" name="TextBox 5"/>
          <p:cNvSpPr txBox="1"/>
          <p:nvPr/>
        </p:nvSpPr>
        <p:spPr>
          <a:xfrm>
            <a:off x="678462" y="5809948"/>
            <a:ext cx="8147791" cy="707886"/>
          </a:xfrm>
          <a:prstGeom prst="rect">
            <a:avLst/>
          </a:prstGeom>
          <a:noFill/>
        </p:spPr>
        <p:txBody>
          <a:bodyPr wrap="none" rtlCol="0">
            <a:spAutoFit/>
          </a:bodyPr>
          <a:lstStyle/>
          <a:p>
            <a:r>
              <a:rPr lang="en-US" sz="2000" dirty="0">
                <a:solidFill>
                  <a:srgbClr val="FFFFFF"/>
                </a:solidFill>
                <a:latin typeface="Times New Roman"/>
                <a:cs typeface="Times New Roman"/>
              </a:rPr>
              <a:t>hydrogen content: blue = high, red = low</a:t>
            </a:r>
          </a:p>
          <a:p>
            <a:r>
              <a:rPr lang="en-US" sz="2000" dirty="0">
                <a:solidFill>
                  <a:srgbClr val="FFFFFF"/>
                </a:solidFill>
                <a:latin typeface="Times New Roman"/>
                <a:cs typeface="Times New Roman"/>
              </a:rPr>
              <a:t>                                               implies H</a:t>
            </a:r>
            <a:r>
              <a:rPr lang="en-US" sz="2000" baseline="-25000" dirty="0">
                <a:solidFill>
                  <a:srgbClr val="FFFFFF"/>
                </a:solidFill>
                <a:latin typeface="Times New Roman"/>
                <a:cs typeface="Times New Roman"/>
              </a:rPr>
              <a:t>2</a:t>
            </a:r>
            <a:r>
              <a:rPr lang="en-US" sz="2000" dirty="0">
                <a:solidFill>
                  <a:srgbClr val="FFFFFF"/>
                </a:solidFill>
                <a:latin typeface="Times New Roman"/>
                <a:cs typeface="Times New Roman"/>
              </a:rPr>
              <a:t>O ice nearer the surface at the poles</a:t>
            </a:r>
          </a:p>
        </p:txBody>
      </p:sp>
      <p:pic>
        <p:nvPicPr>
          <p:cNvPr id="9" name="Picture 8" descr="dawn-1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1416"/>
            <a:ext cx="9144000" cy="5142920"/>
          </a:xfrm>
          <a:prstGeom prst="rect">
            <a:avLst/>
          </a:prstGeom>
        </p:spPr>
      </p:pic>
    </p:spTree>
    <p:extLst>
      <p:ext uri="{BB962C8B-B14F-4D97-AF65-F5344CB8AC3E}">
        <p14:creationId xmlns:p14="http://schemas.microsoft.com/office/powerpoint/2010/main" val="1904258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ure1-revised-1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950"/>
            <a:ext cx="9144000" cy="6560717"/>
          </a:xfrm>
          <a:prstGeom prst="rect">
            <a:avLst/>
          </a:prstGeom>
        </p:spPr>
      </p:pic>
      <p:sp>
        <p:nvSpPr>
          <p:cNvPr id="7" name="TextBox 6"/>
          <p:cNvSpPr txBox="1"/>
          <p:nvPr/>
        </p:nvSpPr>
        <p:spPr>
          <a:xfrm>
            <a:off x="4675537" y="2270378"/>
            <a:ext cx="4103338" cy="4401205"/>
          </a:xfrm>
          <a:prstGeom prst="rect">
            <a:avLst/>
          </a:prstGeom>
          <a:noFill/>
        </p:spPr>
        <p:txBody>
          <a:bodyPr wrap="square" rtlCol="0">
            <a:spAutoFit/>
          </a:bodyPr>
          <a:lstStyle/>
          <a:p>
            <a:r>
              <a:rPr lang="en-US" sz="2000" dirty="0">
                <a:latin typeface="Times New Roman"/>
                <a:cs typeface="Times New Roman"/>
              </a:rPr>
              <a:t>outer layers:</a:t>
            </a:r>
          </a:p>
          <a:p>
            <a:r>
              <a:rPr lang="en-US" sz="2000" dirty="0">
                <a:latin typeface="Times New Roman"/>
                <a:cs typeface="Times New Roman"/>
              </a:rPr>
              <a:t>     hydrated minerals</a:t>
            </a:r>
          </a:p>
          <a:p>
            <a:r>
              <a:rPr lang="en-US" sz="2000" dirty="0">
                <a:latin typeface="Times New Roman"/>
                <a:cs typeface="Times New Roman"/>
              </a:rPr>
              <a:t>     sodium carbonate bright spots</a:t>
            </a:r>
          </a:p>
          <a:p>
            <a:r>
              <a:rPr lang="en-US" sz="2000" dirty="0">
                <a:latin typeface="Times New Roman"/>
                <a:cs typeface="Times New Roman"/>
              </a:rPr>
              <a:t>          in </a:t>
            </a:r>
            <a:r>
              <a:rPr lang="en-US" sz="2000" dirty="0" err="1">
                <a:latin typeface="Times New Roman"/>
                <a:cs typeface="Times New Roman"/>
              </a:rPr>
              <a:t>Occator</a:t>
            </a:r>
            <a:r>
              <a:rPr lang="en-US" sz="2000" dirty="0">
                <a:latin typeface="Times New Roman"/>
                <a:cs typeface="Times New Roman"/>
              </a:rPr>
              <a:t> Crater, etc.</a:t>
            </a:r>
          </a:p>
          <a:p>
            <a:r>
              <a:rPr lang="en-US" sz="2000" dirty="0">
                <a:latin typeface="Times New Roman"/>
                <a:cs typeface="Times New Roman"/>
              </a:rPr>
              <a:t>     H</a:t>
            </a:r>
            <a:r>
              <a:rPr lang="en-US" sz="2000" baseline="-25000" dirty="0">
                <a:latin typeface="Times New Roman"/>
                <a:cs typeface="Times New Roman"/>
              </a:rPr>
              <a:t>2</a:t>
            </a:r>
            <a:r>
              <a:rPr lang="en-US" sz="2000" dirty="0">
                <a:latin typeface="Times New Roman"/>
                <a:cs typeface="Times New Roman"/>
              </a:rPr>
              <a:t>O ice</a:t>
            </a:r>
          </a:p>
          <a:p>
            <a:r>
              <a:rPr lang="en-US" sz="2000" dirty="0">
                <a:latin typeface="Times New Roman"/>
                <a:cs typeface="Times New Roman"/>
              </a:rPr>
              <a:t>     ammoniated clays</a:t>
            </a:r>
          </a:p>
          <a:p>
            <a:r>
              <a:rPr lang="en-US" sz="2000" dirty="0">
                <a:latin typeface="Times New Roman"/>
                <a:cs typeface="Times New Roman"/>
              </a:rPr>
              <a:t>     organics</a:t>
            </a:r>
          </a:p>
          <a:p>
            <a:endParaRPr lang="en-US" sz="2000" dirty="0">
              <a:latin typeface="Times New Roman"/>
              <a:cs typeface="Times New Roman"/>
            </a:endParaRPr>
          </a:p>
          <a:p>
            <a:r>
              <a:rPr lang="en-US" sz="2000" dirty="0">
                <a:latin typeface="Times New Roman"/>
                <a:cs typeface="Times New Roman"/>
              </a:rPr>
              <a:t>core:</a:t>
            </a:r>
          </a:p>
          <a:p>
            <a:r>
              <a:rPr lang="en-US" sz="2000" dirty="0">
                <a:latin typeface="Times New Roman"/>
                <a:cs typeface="Times New Roman"/>
              </a:rPr>
              <a:t>     H</a:t>
            </a:r>
            <a:r>
              <a:rPr lang="en-US" sz="2000" baseline="-25000" dirty="0">
                <a:latin typeface="Times New Roman"/>
                <a:cs typeface="Times New Roman"/>
              </a:rPr>
              <a:t>2</a:t>
            </a:r>
            <a:r>
              <a:rPr lang="en-US" sz="2000" dirty="0">
                <a:latin typeface="Times New Roman"/>
                <a:cs typeface="Times New Roman"/>
              </a:rPr>
              <a:t>O ice over rock</a:t>
            </a:r>
          </a:p>
          <a:p>
            <a:endParaRPr lang="en-US" sz="2000" dirty="0">
              <a:latin typeface="Times New Roman"/>
              <a:cs typeface="Times New Roman"/>
            </a:endParaRPr>
          </a:p>
          <a:p>
            <a:r>
              <a:rPr lang="en-US" sz="2000" dirty="0" err="1">
                <a:latin typeface="Times New Roman"/>
                <a:cs typeface="Times New Roman"/>
              </a:rPr>
              <a:t>Vernazza</a:t>
            </a:r>
            <a:r>
              <a:rPr lang="en-US" sz="2000" dirty="0">
                <a:latin typeface="Times New Roman"/>
                <a:cs typeface="Times New Roman"/>
              </a:rPr>
              <a:t>+ 2017:</a:t>
            </a:r>
          </a:p>
          <a:p>
            <a:r>
              <a:rPr lang="en-US" sz="2000" dirty="0">
                <a:latin typeface="Times New Roman"/>
                <a:cs typeface="Times New Roman"/>
              </a:rPr>
              <a:t>     dust coating from other asteroids</a:t>
            </a:r>
          </a:p>
          <a:p>
            <a:r>
              <a:rPr lang="en-US" sz="2000" i="1" dirty="0">
                <a:solidFill>
                  <a:srgbClr val="FF0000"/>
                </a:solidFill>
                <a:latin typeface="Times New Roman"/>
                <a:cs typeface="Times New Roman"/>
              </a:rPr>
              <a:t>         possibly formed in outer SS</a:t>
            </a:r>
          </a:p>
        </p:txBody>
      </p:sp>
      <p:sp>
        <p:nvSpPr>
          <p:cNvPr id="4" name="Oval 3">
            <a:extLst>
              <a:ext uri="{FF2B5EF4-FFF2-40B4-BE49-F238E27FC236}">
                <a16:creationId xmlns:a16="http://schemas.microsoft.com/office/drawing/2014/main" id="{F4966C55-5223-7CA3-EE9A-A49AB3CF6B50}"/>
              </a:ext>
            </a:extLst>
          </p:cNvPr>
          <p:cNvSpPr>
            <a:spLocks noChangeArrowheads="1"/>
          </p:cNvSpPr>
          <p:nvPr/>
        </p:nvSpPr>
        <p:spPr bwMode="auto">
          <a:xfrm>
            <a:off x="4804485" y="3794142"/>
            <a:ext cx="2467854" cy="46582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extLst>
      <p:ext uri="{BB962C8B-B14F-4D97-AF65-F5344CB8AC3E}">
        <p14:creationId xmlns:p14="http://schemas.microsoft.com/office/powerpoint/2010/main" val="428836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2000"/>
                                        <p:tgtEl>
                                          <p:spTgt spid="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2000"/>
                                        <p:tgtEl>
                                          <p:spTgt spid="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2000"/>
                                        <p:tgtEl>
                                          <p:spTgt spid="7">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200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fade">
                                      <p:cBhvr>
                                        <p:cTn id="30" dur="2000"/>
                                        <p:tgtEl>
                                          <p:spTgt spid="7">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animEffect transition="in" filter="fade">
                                      <p:cBhvr>
                                        <p:cTn id="33" dur="2000"/>
                                        <p:tgtEl>
                                          <p:spTgt spid="7">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11" end="11"/>
                                            </p:txEl>
                                          </p:spTgt>
                                        </p:tgtEl>
                                        <p:attrNameLst>
                                          <p:attrName>style.visibility</p:attrName>
                                        </p:attrNameLst>
                                      </p:cBhvr>
                                      <p:to>
                                        <p:strVal val="visible"/>
                                      </p:to>
                                    </p:set>
                                    <p:animEffect transition="in" filter="fade">
                                      <p:cBhvr>
                                        <p:cTn id="38" dur="2000"/>
                                        <p:tgtEl>
                                          <p:spTgt spid="7">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2" end="12"/>
                                            </p:txEl>
                                          </p:spTgt>
                                        </p:tgtEl>
                                        <p:attrNameLst>
                                          <p:attrName>style.visibility</p:attrName>
                                        </p:attrNameLst>
                                      </p:cBhvr>
                                      <p:to>
                                        <p:strVal val="visible"/>
                                      </p:to>
                                    </p:set>
                                    <p:animEffect transition="in" filter="fade">
                                      <p:cBhvr>
                                        <p:cTn id="41" dur="2000"/>
                                        <p:tgtEl>
                                          <p:spTgt spid="7">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13" end="13"/>
                                            </p:txEl>
                                          </p:spTgt>
                                        </p:tgtEl>
                                        <p:attrNameLst>
                                          <p:attrName>style.visibility</p:attrName>
                                        </p:attrNameLst>
                                      </p:cBhvr>
                                      <p:to>
                                        <p:strVal val="visible"/>
                                      </p:to>
                                    </p:set>
                                    <p:animEffect transition="in" filter="fade">
                                      <p:cBhvr>
                                        <p:cTn id="46" dur="2000"/>
                                        <p:tgtEl>
                                          <p:spTgt spid="7">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0901" y="62536"/>
            <a:ext cx="2242279"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a:ea typeface="+mn-ea"/>
                <a:cs typeface="Times New Roman"/>
              </a:rPr>
              <a:t>Trojans</a:t>
            </a: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mn-ea"/>
                <a:cs typeface="Times New Roman"/>
              </a:rPr>
              <a:t>  (and </a:t>
            </a:r>
            <a:r>
              <a:rPr kumimoji="0" lang="en-US" sz="2400" b="1" i="0" u="none" strike="noStrike" kern="1200" cap="none" spc="0" normalizeH="0" baseline="0" noProof="0" dirty="0" err="1">
                <a:ln>
                  <a:noFill/>
                </a:ln>
                <a:solidFill>
                  <a:prstClr val="black"/>
                </a:solidFill>
                <a:effectLst/>
                <a:uLnTx/>
                <a:uFillTx/>
                <a:latin typeface="Times New Roman"/>
                <a:ea typeface="+mn-ea"/>
                <a:cs typeface="Times New Roman"/>
              </a:rPr>
              <a:t>Hildas</a:t>
            </a:r>
            <a:r>
              <a:rPr kumimoji="0" lang="en-US" sz="2400" b="1" i="0" u="none" strike="noStrike" kern="1200" cap="none" spc="0" normalizeH="0" baseline="0" noProof="0" dirty="0">
                <a:ln>
                  <a:noFill/>
                </a:ln>
                <a:solidFill>
                  <a:prstClr val="black"/>
                </a:solidFill>
                <a:effectLst/>
                <a:uLnTx/>
                <a:uFillTx/>
                <a:latin typeface="Times New Roman"/>
                <a:ea typeface="+mn-ea"/>
                <a:cs typeface="Times New Roman"/>
              </a:rPr>
              <a:t>)</a:t>
            </a:r>
          </a:p>
        </p:txBody>
      </p:sp>
      <p:pic>
        <p:nvPicPr>
          <p:cNvPr id="3" name="Picture 7" descr="C:\dropbox\My Dropbox\Emboss\hiltro.gif"/>
          <p:cNvPicPr>
            <a:picLocks noChangeAspect="1" noChangeArrowheads="1" noCrop="1"/>
          </p:cNvPicPr>
          <p:nvPr/>
        </p:nvPicPr>
        <p:blipFill>
          <a:blip r:embed="rId3" cstate="print"/>
          <a:srcRect/>
          <a:stretch>
            <a:fillRect/>
          </a:stretch>
        </p:blipFill>
        <p:spPr bwMode="auto">
          <a:xfrm>
            <a:off x="122368" y="2015514"/>
            <a:ext cx="6315908" cy="4722174"/>
          </a:xfrm>
          <a:prstGeom prst="rect">
            <a:avLst/>
          </a:prstGeom>
          <a:noFill/>
        </p:spPr>
      </p:pic>
      <p:sp>
        <p:nvSpPr>
          <p:cNvPr id="8" name="TextBox 7"/>
          <p:cNvSpPr txBox="1"/>
          <p:nvPr/>
        </p:nvSpPr>
        <p:spPr>
          <a:xfrm>
            <a:off x="3147934" y="150674"/>
            <a:ext cx="546516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Trojans	1:1 resonance with a planet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librating</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about L4 and L5 Lagrange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Jupiter 1</a:t>
            </a:r>
            <a:r>
              <a:rPr kumimoji="0" lang="en-US" sz="1800" b="0" i="0" u="none" strike="noStrike" kern="1200" cap="none" spc="0" normalizeH="0" baseline="30000" noProof="0" dirty="0">
                <a:ln>
                  <a:noFill/>
                </a:ln>
                <a:solidFill>
                  <a:prstClr val="black"/>
                </a:solidFill>
                <a:effectLst/>
                <a:uLnTx/>
                <a:uFillTx/>
                <a:latin typeface="Times New Roman"/>
                <a:ea typeface="+mn-ea"/>
                <a:cs typeface="Times New Roman"/>
              </a:rPr>
              <a:t>st</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discovered: 588 Achilles (1906)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largest: 624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Hektor</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(225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Hildas</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3:2 Jupiter resonance at 4.0 AU, 0.0 &lt; e &lt; 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some have cometary colors</a:t>
            </a:r>
          </a:p>
        </p:txBody>
      </p:sp>
      <p:sp>
        <p:nvSpPr>
          <p:cNvPr id="9" name="Rectangle 8"/>
          <p:cNvSpPr/>
          <p:nvPr/>
        </p:nvSpPr>
        <p:spPr>
          <a:xfrm>
            <a:off x="6438275" y="2202268"/>
            <a:ext cx="2705723"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Mercury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Venus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Earth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Mars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Jupiter	     13994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Saturn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Uranus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Neptune	           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Jup</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Greeks (L4):	8970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Jup</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Trojans (L5):	5024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2" name="Rectangle 1">
            <a:extLst>
              <a:ext uri="{FF2B5EF4-FFF2-40B4-BE49-F238E27FC236}">
                <a16:creationId xmlns:a16="http://schemas.microsoft.com/office/drawing/2014/main" id="{7BE11C55-3F46-F853-1573-80A6FBEA4D23}"/>
              </a:ext>
            </a:extLst>
          </p:cNvPr>
          <p:cNvSpPr/>
          <p:nvPr/>
        </p:nvSpPr>
        <p:spPr>
          <a:xfrm>
            <a:off x="6610792" y="5983695"/>
            <a:ext cx="241084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all numbers from MPC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2024 SEP 28	</a:t>
            </a:r>
          </a:p>
        </p:txBody>
      </p:sp>
      <p:pic>
        <p:nvPicPr>
          <p:cNvPr id="6" name="Picture 5" descr="A black and white image of a sound wave&#10;&#10;Description automatically generated">
            <a:extLst>
              <a:ext uri="{FF2B5EF4-FFF2-40B4-BE49-F238E27FC236}">
                <a16:creationId xmlns:a16="http://schemas.microsoft.com/office/drawing/2014/main" id="{2AC6CB5B-0D41-9363-CB11-3A2C4A0EE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133600"/>
            <a:ext cx="6315907" cy="44582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20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9" end="9"/>
                                            </p:txEl>
                                          </p:spTgt>
                                        </p:tgtEl>
                                        <p:attrNameLst>
                                          <p:attrName>style.visibility</p:attrName>
                                        </p:attrNameLst>
                                      </p:cBhvr>
                                      <p:to>
                                        <p:strVal val="visible"/>
                                      </p:to>
                                    </p:set>
                                    <p:animEffect transition="in" filter="fade">
                                      <p:cBhvr>
                                        <p:cTn id="12" dur="2000"/>
                                        <p:tgtEl>
                                          <p:spTgt spid="9">
                                            <p:txEl>
                                              <p:pRg st="9" end="9"/>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animEffect transition="in" filter="fade">
                                      <p:cBhvr>
                                        <p:cTn id="15" dur="2000"/>
                                        <p:tgtEl>
                                          <p:spTgt spid="9">
                                            <p:txEl>
                                              <p:pRg st="10" end="1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20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2000"/>
                                        <p:tgtEl>
                                          <p:spTgt spid="9">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2000"/>
                                        <p:tgtEl>
                                          <p:spTgt spid="9">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2000"/>
                                        <p:tgtEl>
                                          <p:spTgt spid="9">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2000"/>
                                        <p:tgtEl>
                                          <p:spTgt spid="9">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fade">
                                      <p:cBhvr>
                                        <p:cTn id="39" dur="2000"/>
                                        <p:tgtEl>
                                          <p:spTgt spid="9">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2000"/>
                                        <p:tgtEl>
                                          <p:spTgt spid="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2000"/>
                                        <p:tgtEl>
                                          <p:spTgt spid="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5" end="5"/>
                                            </p:txEl>
                                          </p:spTgt>
                                        </p:tgtEl>
                                        <p:attrNameLst>
                                          <p:attrName>style.visibility</p:attrName>
                                        </p:attrNameLst>
                                      </p:cBhvr>
                                      <p:to>
                                        <p:strVal val="visible"/>
                                      </p:to>
                                    </p:set>
                                    <p:animEffect transition="in" filter="fade">
                                      <p:cBhvr>
                                        <p:cTn id="52" dur="2000"/>
                                        <p:tgtEl>
                                          <p:spTgt spid="8">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cstate="print"/>
          <a:srcRect l="5000"/>
          <a:stretch>
            <a:fillRect/>
          </a:stretch>
        </p:blipFill>
        <p:spPr bwMode="auto">
          <a:xfrm>
            <a:off x="868680" y="-91440"/>
            <a:ext cx="7818120" cy="4340543"/>
          </a:xfrm>
          <a:prstGeom prst="rect">
            <a:avLst/>
          </a:prstGeom>
          <a:noFill/>
        </p:spPr>
      </p:pic>
      <p:pic>
        <p:nvPicPr>
          <p:cNvPr id="15365" name="Picture 5"/>
          <p:cNvPicPr>
            <a:picLocks noChangeAspect="1" noChangeArrowheads="1"/>
          </p:cNvPicPr>
          <p:nvPr/>
        </p:nvPicPr>
        <p:blipFill>
          <a:blip r:embed="rId4" cstate="print"/>
          <a:srcRect t="11060" b="11521"/>
          <a:stretch>
            <a:fillRect/>
          </a:stretch>
        </p:blipFill>
        <p:spPr bwMode="auto">
          <a:xfrm>
            <a:off x="457200" y="3497580"/>
            <a:ext cx="8229600" cy="3360420"/>
          </a:xfrm>
          <a:prstGeom prst="rect">
            <a:avLst/>
          </a:prstGeom>
          <a:noFill/>
        </p:spPr>
      </p:pic>
      <p:sp>
        <p:nvSpPr>
          <p:cNvPr id="4" name="Rectangle 3"/>
          <p:cNvSpPr/>
          <p:nvPr/>
        </p:nvSpPr>
        <p:spPr>
          <a:xfrm>
            <a:off x="594360" y="0"/>
            <a:ext cx="617220" cy="411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a:p>
        </p:txBody>
      </p:sp>
      <p:sp>
        <p:nvSpPr>
          <p:cNvPr id="5" name="Rectangle 4"/>
          <p:cNvSpPr/>
          <p:nvPr/>
        </p:nvSpPr>
        <p:spPr>
          <a:xfrm>
            <a:off x="7932420" y="-68580"/>
            <a:ext cx="89154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a:p>
        </p:txBody>
      </p:sp>
      <p:sp>
        <p:nvSpPr>
          <p:cNvPr id="6" name="TextBox 5"/>
          <p:cNvSpPr txBox="1"/>
          <p:nvPr/>
        </p:nvSpPr>
        <p:spPr>
          <a:xfrm>
            <a:off x="1211580" y="476042"/>
            <a:ext cx="1303020" cy="360099"/>
          </a:xfrm>
          <a:prstGeom prst="rect">
            <a:avLst/>
          </a:prstGeom>
          <a:noFill/>
        </p:spPr>
        <p:txBody>
          <a:bodyPr wrap="square" lIns="82296" tIns="41148" rIns="82296" bIns="41148" rtlCol="0">
            <a:spAutoFit/>
          </a:bodyPr>
          <a:lstStyle/>
          <a:p>
            <a:r>
              <a:rPr lang="en-US" dirty="0">
                <a:solidFill>
                  <a:srgbClr val="FF0000"/>
                </a:solidFill>
                <a:latin typeface="Times New Roman"/>
                <a:cs typeface="Times New Roman"/>
              </a:rPr>
              <a:t>Greeks</a:t>
            </a:r>
          </a:p>
        </p:txBody>
      </p:sp>
      <p:sp>
        <p:nvSpPr>
          <p:cNvPr id="7" name="TextBox 6"/>
          <p:cNvSpPr txBox="1"/>
          <p:nvPr/>
        </p:nvSpPr>
        <p:spPr>
          <a:xfrm>
            <a:off x="6835140" y="476042"/>
            <a:ext cx="1303020" cy="360099"/>
          </a:xfrm>
          <a:prstGeom prst="rect">
            <a:avLst/>
          </a:prstGeom>
          <a:noFill/>
        </p:spPr>
        <p:txBody>
          <a:bodyPr wrap="square" lIns="82296" tIns="41148" rIns="82296" bIns="41148" rtlCol="0">
            <a:spAutoFit/>
          </a:bodyPr>
          <a:lstStyle/>
          <a:p>
            <a:r>
              <a:rPr lang="en-US" dirty="0">
                <a:solidFill>
                  <a:srgbClr val="FF0000"/>
                </a:solidFill>
                <a:latin typeface="Times New Roman"/>
                <a:cs typeface="Times New Roman"/>
              </a:rPr>
              <a:t>Trojans</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125476" y="106944"/>
            <a:ext cx="1867668" cy="707886"/>
          </a:xfrm>
          <a:prstGeom prst="rect">
            <a:avLst/>
          </a:prstGeom>
          <a:noFill/>
        </p:spPr>
        <p:txBody>
          <a:bodyPr wrap="square" rtlCol="0">
            <a:spAutoFit/>
          </a:bodyPr>
          <a:lstStyle/>
          <a:p>
            <a:r>
              <a:rPr lang="en-US" sz="4000" b="1" dirty="0">
                <a:solidFill>
                  <a:schemeClr val="bg1"/>
                </a:solidFill>
                <a:latin typeface="Times New Roman"/>
                <a:cs typeface="Times New Roman"/>
              </a:rPr>
              <a:t>Moons</a:t>
            </a:r>
          </a:p>
        </p:txBody>
      </p:sp>
      <p:graphicFrame>
        <p:nvGraphicFramePr>
          <p:cNvPr id="3" name="Table 2"/>
          <p:cNvGraphicFramePr>
            <a:graphicFrameLocks noGrp="1"/>
          </p:cNvGraphicFramePr>
          <p:nvPr>
            <p:extLst>
              <p:ext uri="{D42A27DB-BD31-4B8C-83A1-F6EECF244321}">
                <p14:modId xmlns:p14="http://schemas.microsoft.com/office/powerpoint/2010/main" val="3209635060"/>
              </p:ext>
            </p:extLst>
          </p:nvPr>
        </p:nvGraphicFramePr>
        <p:xfrm>
          <a:off x="773857" y="1262893"/>
          <a:ext cx="4362994" cy="4336866"/>
        </p:xfrm>
        <a:graphic>
          <a:graphicData uri="http://schemas.openxmlformats.org/drawingml/2006/table">
            <a:tbl>
              <a:tblPr/>
              <a:tblGrid>
                <a:gridCol w="1697501">
                  <a:extLst>
                    <a:ext uri="{9D8B030D-6E8A-4147-A177-3AD203B41FA5}">
                      <a16:colId xmlns:a16="http://schemas.microsoft.com/office/drawing/2014/main" val="20000"/>
                    </a:ext>
                  </a:extLst>
                </a:gridCol>
                <a:gridCol w="2665493">
                  <a:extLst>
                    <a:ext uri="{9D8B030D-6E8A-4147-A177-3AD203B41FA5}">
                      <a16:colId xmlns:a16="http://schemas.microsoft.com/office/drawing/2014/main" val="20001"/>
                    </a:ext>
                  </a:extLst>
                </a:gridCol>
              </a:tblGrid>
              <a:tr h="481874">
                <a:tc>
                  <a:txBody>
                    <a:bodyPr/>
                    <a:lstStyle/>
                    <a:p>
                      <a:pPr algn="l" fontAlgn="b"/>
                      <a:endParaRPr lang="en-US" sz="2800" b="0" i="0" u="none" strike="noStrike" dirty="0">
                        <a:solidFill>
                          <a:schemeClr val="bg1"/>
                        </a:solidFill>
                        <a:latin typeface="Times New Roman"/>
                        <a:cs typeface="Times New Roman"/>
                      </a:endParaRP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 of Moons</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1874">
                <a:tc>
                  <a:txBody>
                    <a:bodyPr/>
                    <a:lstStyle/>
                    <a:p>
                      <a:pPr algn="l" fontAlgn="b"/>
                      <a:r>
                        <a:rPr lang="en-US" sz="2800" b="0" i="0" u="none" strike="noStrike" dirty="0">
                          <a:solidFill>
                            <a:schemeClr val="bg1"/>
                          </a:solidFill>
                          <a:latin typeface="Times New Roman"/>
                          <a:cs typeface="Times New Roman"/>
                        </a:rPr>
                        <a:t>Earth</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1</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1874">
                <a:tc>
                  <a:txBody>
                    <a:bodyPr/>
                    <a:lstStyle/>
                    <a:p>
                      <a:pPr algn="l" fontAlgn="b"/>
                      <a:r>
                        <a:rPr lang="en-US" sz="2800" b="0" i="0" u="none" strike="noStrike" dirty="0">
                          <a:solidFill>
                            <a:schemeClr val="bg1"/>
                          </a:solidFill>
                          <a:latin typeface="Times New Roman"/>
                          <a:cs typeface="Times New Roman"/>
                        </a:rPr>
                        <a:t>Mars</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2</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1874">
                <a:tc>
                  <a:txBody>
                    <a:bodyPr/>
                    <a:lstStyle/>
                    <a:p>
                      <a:pPr algn="l" fontAlgn="b"/>
                      <a:r>
                        <a:rPr lang="en-US" sz="2800" b="0" i="0" u="none" strike="noStrike" dirty="0">
                          <a:solidFill>
                            <a:schemeClr val="bg1"/>
                          </a:solidFill>
                          <a:latin typeface="Times New Roman"/>
                          <a:cs typeface="Times New Roman"/>
                        </a:rPr>
                        <a:t>Jupiter</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95</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1874">
                <a:tc>
                  <a:txBody>
                    <a:bodyPr/>
                    <a:lstStyle/>
                    <a:p>
                      <a:pPr algn="l" fontAlgn="b"/>
                      <a:r>
                        <a:rPr lang="en-US" sz="2800" b="0" i="0" u="none" strike="noStrike">
                          <a:solidFill>
                            <a:schemeClr val="bg1"/>
                          </a:solidFill>
                          <a:latin typeface="Times New Roman"/>
                          <a:cs typeface="Times New Roman"/>
                        </a:rPr>
                        <a:t>Saturn</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145</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81874">
                <a:tc>
                  <a:txBody>
                    <a:bodyPr/>
                    <a:lstStyle/>
                    <a:p>
                      <a:pPr algn="l" fontAlgn="b"/>
                      <a:r>
                        <a:rPr lang="en-US" sz="2800" b="0" i="0" u="none" strike="noStrike">
                          <a:solidFill>
                            <a:schemeClr val="bg1"/>
                          </a:solidFill>
                          <a:latin typeface="Times New Roman"/>
                          <a:cs typeface="Times New Roman"/>
                        </a:rPr>
                        <a:t>Uranus</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28</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81874">
                <a:tc>
                  <a:txBody>
                    <a:bodyPr/>
                    <a:lstStyle/>
                    <a:p>
                      <a:pPr algn="l" fontAlgn="b"/>
                      <a:r>
                        <a:rPr lang="en-US" sz="2800" b="0" i="0" u="none" strike="noStrike">
                          <a:solidFill>
                            <a:schemeClr val="bg1"/>
                          </a:solidFill>
                          <a:latin typeface="Times New Roman"/>
                          <a:cs typeface="Times New Roman"/>
                        </a:rPr>
                        <a:t>Neptune</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16</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81874">
                <a:tc>
                  <a:txBody>
                    <a:bodyPr/>
                    <a:lstStyle/>
                    <a:p>
                      <a:pPr algn="l" fontAlgn="b"/>
                      <a:r>
                        <a:rPr lang="en-US" sz="2800" b="0" i="0" u="none" strike="noStrike" dirty="0">
                          <a:solidFill>
                            <a:schemeClr val="bg1"/>
                          </a:solidFill>
                          <a:latin typeface="Times New Roman"/>
                          <a:cs typeface="Times New Roman"/>
                        </a:rPr>
                        <a:t>TOTAL</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287</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81874">
                <a:tc>
                  <a:txBody>
                    <a:bodyPr/>
                    <a:lstStyle/>
                    <a:p>
                      <a:pPr algn="l" fontAlgn="b"/>
                      <a:r>
                        <a:rPr lang="en-US" sz="2800" b="0" i="0" u="none" strike="noStrike" dirty="0">
                          <a:solidFill>
                            <a:schemeClr val="bg1"/>
                          </a:solidFill>
                          <a:latin typeface="Times New Roman"/>
                          <a:cs typeface="Times New Roman"/>
                        </a:rPr>
                        <a:t>d &gt;10km</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800" b="0" i="0" u="none" strike="noStrike" dirty="0">
                          <a:solidFill>
                            <a:schemeClr val="bg1"/>
                          </a:solidFill>
                          <a:latin typeface="Times New Roman"/>
                          <a:cs typeface="Times New Roman"/>
                        </a:rPr>
                        <a:t>72</a:t>
                      </a:r>
                    </a:p>
                  </a:txBody>
                  <a:tcPr marL="9525" marR="9525" marT="9525"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5" name="TextBox 4"/>
          <p:cNvSpPr txBox="1"/>
          <p:nvPr/>
        </p:nvSpPr>
        <p:spPr>
          <a:xfrm>
            <a:off x="412495" y="5963705"/>
            <a:ext cx="4734010" cy="338554"/>
          </a:xfrm>
          <a:prstGeom prst="rect">
            <a:avLst/>
          </a:prstGeom>
          <a:noFill/>
        </p:spPr>
        <p:txBody>
          <a:bodyPr wrap="square" rtlCol="0">
            <a:spAutoFit/>
          </a:bodyPr>
          <a:lstStyle/>
          <a:p>
            <a:r>
              <a:rPr lang="en-US" sz="1600" dirty="0">
                <a:solidFill>
                  <a:schemeClr val="bg1"/>
                </a:solidFill>
                <a:latin typeface="Times New Roman"/>
                <a:cs typeface="Times New Roman"/>
              </a:rPr>
              <a:t>JPL Solar System Exploration webpage 2024 NOV 05</a:t>
            </a:r>
          </a:p>
        </p:txBody>
      </p:sp>
      <p:pic>
        <p:nvPicPr>
          <p:cNvPr id="28673" name="Picture 1"/>
          <p:cNvPicPr>
            <a:picLocks noChangeAspect="1" noChangeArrowheads="1"/>
          </p:cNvPicPr>
          <p:nvPr/>
        </p:nvPicPr>
        <p:blipFill>
          <a:blip r:embed="rId3" cstate="print"/>
          <a:srcRect/>
          <a:stretch>
            <a:fillRect/>
          </a:stretch>
        </p:blipFill>
        <p:spPr bwMode="auto">
          <a:xfrm>
            <a:off x="5334000" y="3122295"/>
            <a:ext cx="3810000" cy="3324225"/>
          </a:xfrm>
          <a:prstGeom prst="rect">
            <a:avLst/>
          </a:prstGeom>
          <a:noFill/>
          <a:ln w="9525">
            <a:noFill/>
            <a:miter lim="800000"/>
            <a:headEnd/>
            <a:tailEnd/>
          </a:ln>
          <a:effectLst/>
        </p:spPr>
      </p:pic>
      <p:pic>
        <p:nvPicPr>
          <p:cNvPr id="28674" name="Picture 2"/>
          <p:cNvPicPr>
            <a:picLocks noChangeAspect="1" noChangeArrowheads="1"/>
          </p:cNvPicPr>
          <p:nvPr/>
        </p:nvPicPr>
        <p:blipFill>
          <a:blip r:embed="rId4" cstate="print"/>
          <a:srcRect/>
          <a:stretch>
            <a:fillRect/>
          </a:stretch>
        </p:blipFill>
        <p:spPr bwMode="auto">
          <a:xfrm>
            <a:off x="5604510" y="0"/>
            <a:ext cx="3539490" cy="3225165"/>
          </a:xfrm>
          <a:prstGeom prst="rect">
            <a:avLst/>
          </a:prstGeom>
          <a:noFill/>
          <a:ln w="9525">
            <a:noFill/>
            <a:miter lim="800000"/>
            <a:headEnd/>
            <a:tailEnd/>
          </a:ln>
          <a:effectLst/>
        </p:spPr>
      </p:pic>
      <p:sp>
        <p:nvSpPr>
          <p:cNvPr id="9" name="TextBox 8"/>
          <p:cNvSpPr txBox="1"/>
          <p:nvPr/>
        </p:nvSpPr>
        <p:spPr>
          <a:xfrm>
            <a:off x="6385560" y="3029188"/>
            <a:ext cx="1813560" cy="369332"/>
          </a:xfrm>
          <a:prstGeom prst="rect">
            <a:avLst/>
          </a:prstGeom>
          <a:noFill/>
        </p:spPr>
        <p:txBody>
          <a:bodyPr wrap="square" rtlCol="0">
            <a:spAutoFit/>
          </a:bodyPr>
          <a:lstStyle/>
          <a:p>
            <a:r>
              <a:rPr lang="en-US" dirty="0">
                <a:solidFill>
                  <a:schemeClr val="bg1"/>
                </a:solidFill>
                <a:latin typeface="Times New Roman"/>
                <a:cs typeface="Times New Roman"/>
              </a:rPr>
              <a:t>Moon (</a:t>
            </a:r>
            <a:r>
              <a:rPr lang="en-US" dirty="0" err="1">
                <a:solidFill>
                  <a:schemeClr val="bg1"/>
                </a:solidFill>
                <a:latin typeface="Times New Roman"/>
                <a:cs typeface="Times New Roman"/>
              </a:rPr>
              <a:t>Mimas</a:t>
            </a:r>
            <a:r>
              <a:rPr lang="en-US" dirty="0">
                <a:solidFill>
                  <a:schemeClr val="bg1"/>
                </a:solidFill>
                <a:latin typeface="Times New Roman"/>
                <a:cs typeface="Times New Roman"/>
              </a:rPr>
              <a:t>)</a:t>
            </a:r>
          </a:p>
        </p:txBody>
      </p:sp>
      <p:sp>
        <p:nvSpPr>
          <p:cNvPr id="10" name="TextBox 9"/>
          <p:cNvSpPr txBox="1"/>
          <p:nvPr/>
        </p:nvSpPr>
        <p:spPr>
          <a:xfrm>
            <a:off x="6111504" y="6254452"/>
            <a:ext cx="2323966" cy="369332"/>
          </a:xfrm>
          <a:prstGeom prst="rect">
            <a:avLst/>
          </a:prstGeom>
          <a:noFill/>
        </p:spPr>
        <p:txBody>
          <a:bodyPr wrap="square" rtlCol="0">
            <a:spAutoFit/>
          </a:bodyPr>
          <a:lstStyle/>
          <a:p>
            <a:r>
              <a:rPr lang="en-US" dirty="0">
                <a:solidFill>
                  <a:schemeClr val="bg1"/>
                </a:solidFill>
                <a:latin typeface="Times New Roman"/>
                <a:cs typeface="Times New Roman"/>
              </a:rPr>
              <a:t>Imperial Battle Station</a:t>
            </a:r>
          </a:p>
        </p:txBody>
      </p:sp>
      <p:pic>
        <p:nvPicPr>
          <p:cNvPr id="11" name="Picture 10" descr="dawn-white-spo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035" y="3479245"/>
            <a:ext cx="2754227" cy="2635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p:nvPicPr>
        <p:blipFill>
          <a:blip r:embed="rId3" cstate="print"/>
          <a:srcRect/>
          <a:stretch>
            <a:fillRect/>
          </a:stretch>
        </p:blipFill>
        <p:spPr bwMode="auto">
          <a:xfrm rot="16200000">
            <a:off x="5053606" y="2767605"/>
            <a:ext cx="3605133" cy="4575654"/>
          </a:xfrm>
          <a:prstGeom prst="rect">
            <a:avLst/>
          </a:prstGeom>
          <a:noFill/>
        </p:spPr>
      </p:pic>
      <p:pic>
        <p:nvPicPr>
          <p:cNvPr id="9218" name="Picture 2"/>
          <p:cNvPicPr>
            <a:picLocks noChangeAspect="1" noChangeArrowheads="1"/>
          </p:cNvPicPr>
          <p:nvPr/>
        </p:nvPicPr>
        <p:blipFill>
          <a:blip r:embed="rId4" cstate="print"/>
          <a:srcRect/>
          <a:stretch>
            <a:fillRect/>
          </a:stretch>
        </p:blipFill>
        <p:spPr bwMode="auto">
          <a:xfrm rot="16200000">
            <a:off x="847283" y="-847284"/>
            <a:ext cx="2862443" cy="4557010"/>
          </a:xfrm>
          <a:prstGeom prst="rect">
            <a:avLst/>
          </a:prstGeom>
          <a:noFill/>
          <a:ln w="9525">
            <a:noFill/>
            <a:miter lim="800000"/>
            <a:headEnd/>
            <a:tailEnd/>
          </a:ln>
          <a:effectLst/>
        </p:spPr>
      </p:pic>
      <p:pic>
        <p:nvPicPr>
          <p:cNvPr id="3" name="Picture 4"/>
          <p:cNvPicPr>
            <a:picLocks noChangeAspect="1" noChangeArrowheads="1"/>
          </p:cNvPicPr>
          <p:nvPr/>
        </p:nvPicPr>
        <p:blipFill>
          <a:blip r:embed="rId5" cstate="print"/>
          <a:srcRect/>
          <a:stretch>
            <a:fillRect/>
          </a:stretch>
        </p:blipFill>
        <p:spPr bwMode="auto">
          <a:xfrm>
            <a:off x="4558668" y="0"/>
            <a:ext cx="4585332" cy="3492708"/>
          </a:xfrm>
          <a:prstGeom prst="rect">
            <a:avLst/>
          </a:prstGeom>
          <a:noFill/>
        </p:spPr>
      </p:pic>
      <p:sp>
        <p:nvSpPr>
          <p:cNvPr id="8" name="TextBox 7"/>
          <p:cNvSpPr txBox="1"/>
          <p:nvPr/>
        </p:nvSpPr>
        <p:spPr>
          <a:xfrm>
            <a:off x="7909560" y="2709148"/>
            <a:ext cx="12344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Times New Roman"/>
              </a:rPr>
              <a:t>Hyperion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Times New Roman"/>
              </a:rPr>
              <a:t>         Sat</a:t>
            </a:r>
          </a:p>
        </p:txBody>
      </p:sp>
      <p:sp>
        <p:nvSpPr>
          <p:cNvPr id="9" name="TextBox 8"/>
          <p:cNvSpPr txBox="1"/>
          <p:nvPr/>
        </p:nvSpPr>
        <p:spPr>
          <a:xfrm>
            <a:off x="8061960" y="3733800"/>
            <a:ext cx="9296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Times New Roman"/>
              </a:rPr>
              <a:t>Phoebe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a:ea typeface="+mn-ea"/>
                <a:cs typeface="Times New Roman"/>
              </a:rPr>
              <a:t>       Sat</a:t>
            </a:r>
          </a:p>
        </p:txBody>
      </p:sp>
      <p:sp>
        <p:nvSpPr>
          <p:cNvPr id="10" name="TextBox 9"/>
          <p:cNvSpPr txBox="1"/>
          <p:nvPr/>
        </p:nvSpPr>
        <p:spPr>
          <a:xfrm>
            <a:off x="0" y="2556748"/>
            <a:ext cx="1234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a:ea typeface="+mn-ea"/>
                <a:cs typeface="Times New Roman"/>
              </a:rPr>
              <a:t>Phobos</a:t>
            </a:r>
            <a:endParaRPr kumimoji="0" lang="en-US" sz="1800" b="0" i="0"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1" name="TextBox 10"/>
          <p:cNvSpPr txBox="1"/>
          <p:nvPr/>
        </p:nvSpPr>
        <p:spPr>
          <a:xfrm>
            <a:off x="3078480" y="392668"/>
            <a:ext cx="1234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a:ea typeface="+mn-ea"/>
                <a:cs typeface="Times New Roman"/>
              </a:rPr>
              <a:t>Deimos</a:t>
            </a:r>
            <a:endParaRPr kumimoji="0" lang="en-US" sz="1800" b="0" i="0"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12" name="TextBox 11"/>
          <p:cNvSpPr txBox="1"/>
          <p:nvPr/>
        </p:nvSpPr>
        <p:spPr>
          <a:xfrm>
            <a:off x="1417320" y="3974068"/>
            <a:ext cx="1935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a:ea typeface="+mn-ea"/>
                <a:cs typeface="Times New Roman"/>
              </a:rPr>
              <a:t>Jupiter’s</a:t>
            </a:r>
            <a:r>
              <a:rPr kumimoji="0" lang="en-US" sz="1800" b="0" i="0" u="none" strike="noStrike" kern="1200" cap="none" spc="0" normalizeH="0" baseline="0" noProof="0" dirty="0">
                <a:ln>
                  <a:noFill/>
                </a:ln>
                <a:solidFill>
                  <a:prstClr val="white"/>
                </a:solidFill>
                <a:effectLst/>
                <a:uLnTx/>
                <a:uFillTx/>
                <a:latin typeface="Times New Roman"/>
                <a:ea typeface="+mn-ea"/>
                <a:cs typeface="Times New Roman"/>
              </a:rPr>
              <a:t> inner four</a:t>
            </a:r>
          </a:p>
        </p:txBody>
      </p:sp>
      <p:pic>
        <p:nvPicPr>
          <p:cNvPr id="4" name="Picture 3" descr="A skull in space&#10;&#10;Description automatically generated">
            <a:extLst>
              <a:ext uri="{FF2B5EF4-FFF2-40B4-BE49-F238E27FC236}">
                <a16:creationId xmlns:a16="http://schemas.microsoft.com/office/drawing/2014/main" id="{40A1D5EE-50C9-0EEC-6A03-0F3A6EF0A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11" y="4573124"/>
            <a:ext cx="4779064" cy="14521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82" name="Picture 6"/>
          <p:cNvPicPr>
            <a:picLocks noChangeAspect="1" noChangeArrowheads="1"/>
          </p:cNvPicPr>
          <p:nvPr/>
        </p:nvPicPr>
        <p:blipFill>
          <a:blip r:embed="rId2" cstate="print"/>
          <a:srcRect/>
          <a:stretch>
            <a:fillRect/>
          </a:stretch>
        </p:blipFill>
        <p:spPr bwMode="auto">
          <a:xfrm>
            <a:off x="8496" y="836676"/>
            <a:ext cx="9127009" cy="5184648"/>
          </a:xfrm>
          <a:prstGeom prst="rect">
            <a:avLst/>
          </a:prstGeom>
          <a:noFill/>
        </p:spPr>
      </p:pic>
      <p:sp>
        <p:nvSpPr>
          <p:cNvPr id="3" name="TextBox 2"/>
          <p:cNvSpPr txBox="1"/>
          <p:nvPr/>
        </p:nvSpPr>
        <p:spPr>
          <a:xfrm>
            <a:off x="773242" y="6044284"/>
            <a:ext cx="4347397" cy="523220"/>
          </a:xfrm>
          <a:prstGeom prst="rect">
            <a:avLst/>
          </a:prstGeom>
          <a:noFill/>
        </p:spPr>
        <p:txBody>
          <a:bodyPr wrap="square" rtlCol="0">
            <a:spAutoFit/>
          </a:bodyPr>
          <a:lstStyle/>
          <a:p>
            <a:r>
              <a:rPr lang="en-US" sz="2800" dirty="0">
                <a:solidFill>
                  <a:schemeClr val="bg1"/>
                </a:solidFill>
                <a:latin typeface="Times New Roman"/>
                <a:cs typeface="Times New Roman"/>
              </a:rPr>
              <a:t>140 Saturn Radii</a:t>
            </a:r>
          </a:p>
        </p:txBody>
      </p:sp>
      <p:sp>
        <p:nvSpPr>
          <p:cNvPr id="4" name="TextBox 3"/>
          <p:cNvSpPr txBox="1"/>
          <p:nvPr/>
        </p:nvSpPr>
        <p:spPr>
          <a:xfrm>
            <a:off x="1190534" y="19378"/>
            <a:ext cx="6997728" cy="769441"/>
          </a:xfrm>
          <a:prstGeom prst="rect">
            <a:avLst/>
          </a:prstGeom>
          <a:noFill/>
        </p:spPr>
        <p:txBody>
          <a:bodyPr wrap="square" rtlCol="0">
            <a:spAutoFit/>
          </a:bodyPr>
          <a:lstStyle/>
          <a:p>
            <a:r>
              <a:rPr lang="en-US" sz="4400" b="1" dirty="0">
                <a:solidFill>
                  <a:schemeClr val="bg1"/>
                </a:solidFill>
                <a:latin typeface="Times New Roman"/>
                <a:cs typeface="Times New Roman"/>
              </a:rPr>
              <a:t>Saturn’s Regular Satellites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9440" y="923940"/>
            <a:ext cx="10141121" cy="5760720"/>
          </a:xfrm>
          <a:prstGeom prst="rect">
            <a:avLst/>
          </a:prstGeom>
          <a:noFill/>
        </p:spPr>
      </p:pic>
      <p:sp>
        <p:nvSpPr>
          <p:cNvPr id="5" name="TextBox 4"/>
          <p:cNvSpPr txBox="1"/>
          <p:nvPr/>
        </p:nvSpPr>
        <p:spPr>
          <a:xfrm>
            <a:off x="1084715" y="16528"/>
            <a:ext cx="6971266" cy="769441"/>
          </a:xfrm>
          <a:prstGeom prst="rect">
            <a:avLst/>
          </a:prstGeom>
          <a:noFill/>
        </p:spPr>
        <p:txBody>
          <a:bodyPr wrap="square" rtlCol="0">
            <a:spAutoFit/>
          </a:bodyPr>
          <a:lstStyle/>
          <a:p>
            <a:r>
              <a:rPr lang="en-US" sz="4400" b="1" dirty="0">
                <a:solidFill>
                  <a:schemeClr val="bg1"/>
                </a:solidFill>
                <a:latin typeface="Times New Roman"/>
                <a:cs typeface="Times New Roman"/>
              </a:rPr>
              <a:t>Saturn’s Irregular Satellites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0" y="304800"/>
            <a:ext cx="10141121" cy="5760720"/>
          </a:xfrm>
          <a:prstGeom prst="rect">
            <a:avLst/>
          </a:prstGeom>
          <a:noFill/>
        </p:spPr>
      </p:pic>
      <p:sp>
        <p:nvSpPr>
          <p:cNvPr id="5" name="TextBox 4"/>
          <p:cNvSpPr txBox="1"/>
          <p:nvPr/>
        </p:nvSpPr>
        <p:spPr>
          <a:xfrm>
            <a:off x="865182" y="6150114"/>
            <a:ext cx="2693206" cy="523220"/>
          </a:xfrm>
          <a:prstGeom prst="rect">
            <a:avLst/>
          </a:prstGeom>
          <a:noFill/>
        </p:spPr>
        <p:txBody>
          <a:bodyPr wrap="square" rtlCol="0">
            <a:spAutoFit/>
          </a:bodyPr>
          <a:lstStyle/>
          <a:p>
            <a:r>
              <a:rPr lang="en-US" sz="2800" dirty="0">
                <a:solidFill>
                  <a:schemeClr val="bg1"/>
                </a:solidFill>
                <a:latin typeface="Times New Roman"/>
                <a:cs typeface="Times New Roman"/>
              </a:rPr>
              <a:t>860 Saturn Radii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051307947"/>
              </p:ext>
            </p:extLst>
          </p:nvPr>
        </p:nvGraphicFramePr>
        <p:xfrm>
          <a:off x="-1" y="0"/>
          <a:ext cx="9144001" cy="6830685"/>
        </p:xfrm>
        <a:graphic>
          <a:graphicData uri="http://schemas.openxmlformats.org/drawingml/2006/table">
            <a:tbl>
              <a:tblPr bandRow="1">
                <a:tableStyleId>{616DA210-FB5B-4158-B5E0-FEB733F419BA}</a:tableStyleId>
              </a:tblPr>
              <a:tblGrid>
                <a:gridCol w="1195218">
                  <a:extLst>
                    <a:ext uri="{9D8B030D-6E8A-4147-A177-3AD203B41FA5}">
                      <a16:colId xmlns:a16="http://schemas.microsoft.com/office/drawing/2014/main" val="20000"/>
                    </a:ext>
                  </a:extLst>
                </a:gridCol>
                <a:gridCol w="2761768">
                  <a:extLst>
                    <a:ext uri="{9D8B030D-6E8A-4147-A177-3AD203B41FA5}">
                      <a16:colId xmlns:a16="http://schemas.microsoft.com/office/drawing/2014/main" val="20001"/>
                    </a:ext>
                  </a:extLst>
                </a:gridCol>
                <a:gridCol w="5187015">
                  <a:extLst>
                    <a:ext uri="{9D8B030D-6E8A-4147-A177-3AD203B41FA5}">
                      <a16:colId xmlns:a16="http://schemas.microsoft.com/office/drawing/2014/main" val="20002"/>
                    </a:ext>
                  </a:extLst>
                </a:gridCol>
              </a:tblGrid>
              <a:tr h="251110">
                <a:tc>
                  <a:txBody>
                    <a:bodyPr/>
                    <a:lstStyle/>
                    <a:p>
                      <a:pPr algn="ctr" fontAlgn="ctr"/>
                      <a:r>
                        <a:rPr lang="en-US" sz="1400" u="none" strike="noStrike" dirty="0"/>
                        <a:t>Observation Method</a:t>
                      </a:r>
                      <a:endParaRPr lang="en-US" sz="1400" b="1" i="0" u="none" strike="noStrike" dirty="0">
                        <a:solidFill>
                          <a:srgbClr val="000000"/>
                        </a:solidFill>
                        <a:latin typeface="Calibri"/>
                      </a:endParaRPr>
                    </a:p>
                  </a:txBody>
                  <a:tcPr marL="5802" marR="5802" marT="5802" marB="0" anchor="ctr">
                    <a:solidFill>
                      <a:schemeClr val="bg1">
                        <a:lumMod val="65000"/>
                      </a:schemeClr>
                    </a:solidFill>
                  </a:tcPr>
                </a:tc>
                <a:tc>
                  <a:txBody>
                    <a:bodyPr/>
                    <a:lstStyle/>
                    <a:p>
                      <a:pPr algn="ctr" fontAlgn="ctr"/>
                      <a:r>
                        <a:rPr lang="en-US" sz="1400" u="none" strike="noStrike" dirty="0"/>
                        <a:t>Uses</a:t>
                      </a:r>
                      <a:endParaRPr lang="en-US" sz="1400" b="1" i="0" u="none" strike="noStrike" dirty="0">
                        <a:solidFill>
                          <a:srgbClr val="000000"/>
                        </a:solidFill>
                        <a:latin typeface="Calibri"/>
                      </a:endParaRPr>
                    </a:p>
                  </a:txBody>
                  <a:tcPr marL="5802" marR="5802" marT="5802" marB="0" anchor="ctr">
                    <a:solidFill>
                      <a:schemeClr val="bg1">
                        <a:lumMod val="65000"/>
                      </a:schemeClr>
                    </a:solidFill>
                  </a:tcPr>
                </a:tc>
                <a:tc>
                  <a:txBody>
                    <a:bodyPr/>
                    <a:lstStyle/>
                    <a:p>
                      <a:pPr algn="ctr" fontAlgn="ctr"/>
                      <a:r>
                        <a:rPr lang="en-US" sz="1400" u="none" strike="noStrike" dirty="0"/>
                        <a:t>Limitations</a:t>
                      </a:r>
                      <a:endParaRPr lang="en-US" sz="1400" b="1" i="0" u="none" strike="noStrike" dirty="0">
                        <a:solidFill>
                          <a:srgbClr val="000000"/>
                        </a:solidFill>
                        <a:latin typeface="Calibri"/>
                      </a:endParaRPr>
                    </a:p>
                  </a:txBody>
                  <a:tcPr marL="5802" marR="5802" marT="5802" marB="0" anchor="ctr">
                    <a:solidFill>
                      <a:schemeClr val="bg1">
                        <a:lumMod val="65000"/>
                      </a:schemeClr>
                    </a:solidFill>
                  </a:tcPr>
                </a:tc>
                <a:extLst>
                  <a:ext uri="{0D108BD9-81ED-4DB2-BD59-A6C34878D82A}">
                    <a16:rowId xmlns:a16="http://schemas.microsoft.com/office/drawing/2014/main" val="10000"/>
                  </a:ext>
                </a:extLst>
              </a:tr>
              <a:tr h="753325">
                <a:tc>
                  <a:txBody>
                    <a:bodyPr/>
                    <a:lstStyle/>
                    <a:p>
                      <a:pPr algn="ctr" fontAlgn="ctr"/>
                      <a:r>
                        <a:rPr lang="en-US" sz="1200" b="1" u="none" strike="noStrike" dirty="0"/>
                        <a:t>Astrometry</a:t>
                      </a:r>
                      <a:endParaRPr lang="en-US" sz="1200" b="1" i="0" u="none" strike="noStrike" dirty="0">
                        <a:solidFill>
                          <a:srgbClr val="000000"/>
                        </a:solidFill>
                        <a:latin typeface="Calibri"/>
                      </a:endParaRPr>
                    </a:p>
                  </a:txBody>
                  <a:tcPr marL="5802" marR="5802" marT="5802" marB="0" anchor="ctr">
                    <a:solidFill>
                      <a:schemeClr val="bg1">
                        <a:lumMod val="75000"/>
                      </a:schemeClr>
                    </a:solidFill>
                  </a:tcPr>
                </a:tc>
                <a:tc>
                  <a:txBody>
                    <a:bodyPr/>
                    <a:lstStyle/>
                    <a:p>
                      <a:pPr algn="ctr" fontAlgn="ctr"/>
                      <a:r>
                        <a:rPr lang="en-US" sz="1200" u="none" strike="noStrike" dirty="0"/>
                        <a:t>Determine Orbits, changes in Orbits, estimate mass through weak interactions</a:t>
                      </a:r>
                      <a:endParaRPr lang="en-US" sz="1200" b="0" i="0" u="none" strike="noStrike" dirty="0">
                        <a:solidFill>
                          <a:srgbClr val="000000"/>
                        </a:solidFill>
                        <a:latin typeface="Calibri"/>
                      </a:endParaRPr>
                    </a:p>
                  </a:txBody>
                  <a:tcPr marL="5802" marR="5802" marT="5802" marB="0" anchor="ctr"/>
                </a:tc>
                <a:tc>
                  <a:txBody>
                    <a:bodyPr/>
                    <a:lstStyle/>
                    <a:p>
                      <a:pPr algn="ctr" fontAlgn="ctr"/>
                      <a:r>
                        <a:rPr lang="en-US" sz="1200" u="none" strike="noStrike" dirty="0"/>
                        <a:t>Need several observations to determine period (single shot surveys cannot do this), perturbations from interactions and changes in orbital elements may take many Periods to calculate each of which can take many years.</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1"/>
                  </a:ext>
                </a:extLst>
              </a:tr>
              <a:tr h="502216">
                <a:tc>
                  <a:txBody>
                    <a:bodyPr/>
                    <a:lstStyle/>
                    <a:p>
                      <a:pPr algn="ctr" fontAlgn="ctr"/>
                      <a:r>
                        <a:rPr lang="en-US" sz="1200" b="1" u="none" strike="noStrike" dirty="0"/>
                        <a:t>Optical Photometry</a:t>
                      </a:r>
                      <a:endParaRPr lang="en-US" sz="1200" b="1" i="0" u="none" strike="noStrike" dirty="0">
                        <a:solidFill>
                          <a:srgbClr val="000000"/>
                        </a:solidFill>
                        <a:latin typeface="Calibri"/>
                      </a:endParaRPr>
                    </a:p>
                  </a:txBody>
                  <a:tcPr marL="5802" marR="5802" marT="5802" marB="0" anchor="ctr">
                    <a:solidFill>
                      <a:schemeClr val="bg1">
                        <a:lumMod val="65000"/>
                      </a:schemeClr>
                    </a:solidFill>
                  </a:tcPr>
                </a:tc>
                <a:tc>
                  <a:txBody>
                    <a:bodyPr/>
                    <a:lstStyle/>
                    <a:p>
                      <a:pPr algn="ctr" fontAlgn="ctr"/>
                      <a:r>
                        <a:rPr lang="en-US" sz="1200" u="none" strike="noStrike" dirty="0"/>
                        <a:t>Colors, Broad spectra, </a:t>
                      </a:r>
                      <a:r>
                        <a:rPr lang="en-US" sz="1200" u="none" strike="noStrike" dirty="0" err="1"/>
                        <a:t>Albedo</a:t>
                      </a:r>
                      <a:r>
                        <a:rPr lang="en-US" sz="1200" u="none" strike="noStrike" dirty="0"/>
                        <a:t>, H, Discovery surveys</a:t>
                      </a:r>
                      <a:endParaRPr lang="en-US" sz="1200" b="0" i="0" u="none" strike="noStrike" dirty="0">
                        <a:solidFill>
                          <a:srgbClr val="000000"/>
                        </a:solidFill>
                        <a:latin typeface="Calibri"/>
                      </a:endParaRPr>
                    </a:p>
                  </a:txBody>
                  <a:tcPr marL="5802" marR="5802" marT="5802" marB="0" anchor="ctr"/>
                </a:tc>
                <a:tc>
                  <a:txBody>
                    <a:bodyPr/>
                    <a:lstStyle/>
                    <a:p>
                      <a:pPr algn="ctr" fontAlgn="ctr"/>
                      <a:r>
                        <a:rPr lang="en-US" sz="1200" u="none" strike="noStrike" dirty="0"/>
                        <a:t>Often Faint, and constantly changing distance. </a:t>
                      </a:r>
                      <a:r>
                        <a:rPr lang="en-US" sz="1200" u="none" strike="noStrike" dirty="0" err="1"/>
                        <a:t>Albedo</a:t>
                      </a:r>
                      <a:r>
                        <a:rPr lang="en-US" sz="1200" u="none" strike="noStrike" dirty="0"/>
                        <a:t> impossible to decouple from Diameter.</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2"/>
                  </a:ext>
                </a:extLst>
              </a:tr>
              <a:tr h="502216">
                <a:tc>
                  <a:txBody>
                    <a:bodyPr/>
                    <a:lstStyle/>
                    <a:p>
                      <a:pPr algn="ctr" fontAlgn="ctr"/>
                      <a:r>
                        <a:rPr lang="en-US" sz="1200" b="1" u="none" strike="noStrike" dirty="0"/>
                        <a:t>IR Photometry</a:t>
                      </a:r>
                      <a:endParaRPr lang="en-US" sz="1200" b="1" i="0" u="none" strike="noStrike" dirty="0">
                        <a:solidFill>
                          <a:srgbClr val="000000"/>
                        </a:solidFill>
                        <a:latin typeface="Calibri"/>
                      </a:endParaRPr>
                    </a:p>
                  </a:txBody>
                  <a:tcPr marL="5802" marR="5802" marT="5802" marB="0" anchor="ctr">
                    <a:solidFill>
                      <a:schemeClr val="bg1">
                        <a:lumMod val="75000"/>
                      </a:schemeClr>
                    </a:solidFill>
                  </a:tcPr>
                </a:tc>
                <a:tc>
                  <a:txBody>
                    <a:bodyPr/>
                    <a:lstStyle/>
                    <a:p>
                      <a:pPr algn="ctr" fontAlgn="ctr"/>
                      <a:r>
                        <a:rPr lang="en-US" sz="1200" u="none" strike="noStrike" dirty="0"/>
                        <a:t>IR Colors, Broad IR Spectra, Thermal emission, Diameter</a:t>
                      </a:r>
                      <a:endParaRPr lang="en-US" sz="1200" b="0" i="0" u="none" strike="noStrike" dirty="0">
                        <a:solidFill>
                          <a:srgbClr val="000000"/>
                        </a:solidFill>
                        <a:latin typeface="Calibri"/>
                      </a:endParaRPr>
                    </a:p>
                  </a:txBody>
                  <a:tcPr marL="5802" marR="5802" marT="5802" marB="0" anchor="ctr"/>
                </a:tc>
                <a:tc>
                  <a:txBody>
                    <a:bodyPr/>
                    <a:lstStyle/>
                    <a:p>
                      <a:pPr algn="ctr" fontAlgn="ctr"/>
                      <a:r>
                        <a:rPr lang="en-US" sz="1200" u="none" strike="noStrike" dirty="0"/>
                        <a:t>Often Faint, and constantly changing distance. Thermal emissivity, surface composition, orientation and rotation needed to accurately determine Diameter.</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3"/>
                  </a:ext>
                </a:extLst>
              </a:tr>
              <a:tr h="251110">
                <a:tc>
                  <a:txBody>
                    <a:bodyPr/>
                    <a:lstStyle/>
                    <a:p>
                      <a:pPr algn="ctr" fontAlgn="ctr"/>
                      <a:r>
                        <a:rPr lang="en-US" sz="1200" b="1" u="none" strike="noStrike" dirty="0"/>
                        <a:t>Spectroscopy</a:t>
                      </a:r>
                      <a:endParaRPr lang="en-US" sz="1200" b="1" i="0" u="none" strike="noStrike" dirty="0">
                        <a:solidFill>
                          <a:srgbClr val="000000"/>
                        </a:solidFill>
                        <a:latin typeface="Calibri"/>
                      </a:endParaRPr>
                    </a:p>
                  </a:txBody>
                  <a:tcPr marL="5802" marR="5802" marT="5802" marB="0" anchor="ctr">
                    <a:solidFill>
                      <a:schemeClr val="bg1">
                        <a:lumMod val="65000"/>
                      </a:schemeClr>
                    </a:solidFill>
                  </a:tcPr>
                </a:tc>
                <a:tc>
                  <a:txBody>
                    <a:bodyPr/>
                    <a:lstStyle/>
                    <a:p>
                      <a:pPr algn="ctr" fontAlgn="ctr"/>
                      <a:r>
                        <a:rPr lang="en-US" sz="1200" u="none" strike="noStrike"/>
                        <a:t>Composition, Classification</a:t>
                      </a:r>
                      <a:endParaRPr lang="en-US" sz="1200" b="0" i="0" u="none" strike="noStrike">
                        <a:solidFill>
                          <a:srgbClr val="000000"/>
                        </a:solidFill>
                        <a:latin typeface="Calibri"/>
                      </a:endParaRPr>
                    </a:p>
                  </a:txBody>
                  <a:tcPr marL="5802" marR="5802" marT="5802" marB="0" anchor="ctr"/>
                </a:tc>
                <a:tc>
                  <a:txBody>
                    <a:bodyPr/>
                    <a:lstStyle/>
                    <a:p>
                      <a:pPr algn="ctr" fontAlgn="ctr"/>
                      <a:r>
                        <a:rPr lang="en-US" sz="1200" u="none" strike="noStrike" dirty="0"/>
                        <a:t>Faint and often featureless. Left with slope.</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4"/>
                  </a:ext>
                </a:extLst>
              </a:tr>
              <a:tr h="502216">
                <a:tc>
                  <a:txBody>
                    <a:bodyPr/>
                    <a:lstStyle/>
                    <a:p>
                      <a:pPr algn="ctr" fontAlgn="ctr"/>
                      <a:r>
                        <a:rPr lang="en-US" sz="1200" b="1" u="none" strike="noStrike" dirty="0"/>
                        <a:t>Light Curves</a:t>
                      </a:r>
                      <a:endParaRPr lang="en-US" sz="1200" b="1" i="0" u="none" strike="noStrike" dirty="0">
                        <a:solidFill>
                          <a:srgbClr val="000000"/>
                        </a:solidFill>
                        <a:latin typeface="Calibri"/>
                      </a:endParaRPr>
                    </a:p>
                  </a:txBody>
                  <a:tcPr marL="5802" marR="5802" marT="5802" marB="0" anchor="ctr">
                    <a:solidFill>
                      <a:schemeClr val="bg1">
                        <a:lumMod val="75000"/>
                      </a:schemeClr>
                    </a:solidFill>
                  </a:tcPr>
                </a:tc>
                <a:tc>
                  <a:txBody>
                    <a:bodyPr/>
                    <a:lstStyle/>
                    <a:p>
                      <a:pPr algn="ctr" fontAlgn="ctr"/>
                      <a:r>
                        <a:rPr lang="en-US" sz="1200" u="none" strike="noStrike" dirty="0"/>
                        <a:t>Rotation rate, spin axis, binaries (mass), rough shape, minimum density</a:t>
                      </a:r>
                      <a:endParaRPr lang="en-US" sz="1200" b="0" i="0" u="none" strike="noStrike" dirty="0">
                        <a:solidFill>
                          <a:srgbClr val="000000"/>
                        </a:solidFill>
                        <a:latin typeface="Calibri"/>
                      </a:endParaRPr>
                    </a:p>
                  </a:txBody>
                  <a:tcPr marL="5802" marR="5802" marT="5802" marB="0" anchor="ctr"/>
                </a:tc>
                <a:tc>
                  <a:txBody>
                    <a:bodyPr/>
                    <a:lstStyle/>
                    <a:p>
                      <a:pPr algn="ctr" fontAlgn="ctr"/>
                      <a:r>
                        <a:rPr lang="en-US" sz="1200" u="none" strike="noStrike" dirty="0"/>
                        <a:t>Rotation periods range from hours to days. Need Rotation curves from several orientations to determine spin axis.</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5"/>
                  </a:ext>
                </a:extLst>
              </a:tr>
              <a:tr h="753325">
                <a:tc>
                  <a:txBody>
                    <a:bodyPr/>
                    <a:lstStyle/>
                    <a:p>
                      <a:pPr algn="ctr" fontAlgn="ctr"/>
                      <a:r>
                        <a:rPr lang="en-US" sz="1200" b="1" u="none" strike="noStrike" dirty="0"/>
                        <a:t>Phase Curves</a:t>
                      </a:r>
                      <a:endParaRPr lang="en-US" sz="1200" b="1" i="0" u="none" strike="noStrike" dirty="0">
                        <a:solidFill>
                          <a:srgbClr val="000000"/>
                        </a:solidFill>
                        <a:latin typeface="Calibri"/>
                      </a:endParaRPr>
                    </a:p>
                  </a:txBody>
                  <a:tcPr marL="5802" marR="5802" marT="5802" marB="0" anchor="ctr">
                    <a:solidFill>
                      <a:schemeClr val="bg1">
                        <a:lumMod val="65000"/>
                      </a:schemeClr>
                    </a:solidFill>
                  </a:tcPr>
                </a:tc>
                <a:tc>
                  <a:txBody>
                    <a:bodyPr/>
                    <a:lstStyle/>
                    <a:p>
                      <a:pPr algn="ctr" fontAlgn="ctr"/>
                      <a:r>
                        <a:rPr lang="en-US" sz="1200" u="none" strike="noStrike"/>
                        <a:t>Opposition effects, surface composition, cratering</a:t>
                      </a:r>
                      <a:endParaRPr lang="en-US" sz="1200" b="0" i="0" u="none" strike="noStrike">
                        <a:solidFill>
                          <a:srgbClr val="000000"/>
                        </a:solidFill>
                        <a:latin typeface="Calibri"/>
                      </a:endParaRPr>
                    </a:p>
                  </a:txBody>
                  <a:tcPr marL="5802" marR="5802" marT="5802" marB="0" anchor="ctr"/>
                </a:tc>
                <a:tc>
                  <a:txBody>
                    <a:bodyPr/>
                    <a:lstStyle/>
                    <a:p>
                      <a:pPr algn="ctr" fontAlgn="ctr"/>
                      <a:r>
                        <a:rPr lang="en-US" sz="1200" u="none" strike="noStrike" dirty="0"/>
                        <a:t>Difficult to account for amplitude change due to rotation. Requires many measurements throughout year. Distant objects never reach high phase. Difficult to decouple coherent backscattering from crater shadowing effects.</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6"/>
                  </a:ext>
                </a:extLst>
              </a:tr>
              <a:tr h="502216">
                <a:tc>
                  <a:txBody>
                    <a:bodyPr/>
                    <a:lstStyle/>
                    <a:p>
                      <a:pPr algn="ctr" fontAlgn="ctr"/>
                      <a:r>
                        <a:rPr lang="en-US" sz="1200" b="1" u="none" strike="noStrike" dirty="0" err="1"/>
                        <a:t>Polarimetry</a:t>
                      </a:r>
                      <a:endParaRPr lang="en-US" sz="1200" b="1" i="0" u="none" strike="noStrike" dirty="0">
                        <a:solidFill>
                          <a:srgbClr val="000000"/>
                        </a:solidFill>
                        <a:latin typeface="Calibri"/>
                      </a:endParaRPr>
                    </a:p>
                  </a:txBody>
                  <a:tcPr marL="5802" marR="5802" marT="5802" marB="0" anchor="ctr">
                    <a:solidFill>
                      <a:schemeClr val="bg1">
                        <a:lumMod val="75000"/>
                      </a:schemeClr>
                    </a:solidFill>
                  </a:tcPr>
                </a:tc>
                <a:tc>
                  <a:txBody>
                    <a:bodyPr/>
                    <a:lstStyle/>
                    <a:p>
                      <a:pPr algn="ctr" fontAlgn="ctr"/>
                      <a:r>
                        <a:rPr lang="en-US" sz="1200" u="none" strike="noStrike"/>
                        <a:t>Surface texture and composition, Albedo</a:t>
                      </a:r>
                      <a:endParaRPr lang="en-US" sz="1200" b="0" i="0" u="none" strike="noStrike">
                        <a:solidFill>
                          <a:srgbClr val="000000"/>
                        </a:solidFill>
                        <a:latin typeface="Calibri"/>
                      </a:endParaRPr>
                    </a:p>
                  </a:txBody>
                  <a:tcPr marL="5802" marR="5802" marT="5802" marB="0" anchor="ctr"/>
                </a:tc>
                <a:tc>
                  <a:txBody>
                    <a:bodyPr/>
                    <a:lstStyle/>
                    <a:p>
                      <a:pPr algn="ctr" fontAlgn="ctr"/>
                      <a:r>
                        <a:rPr lang="en-US" sz="1200" u="none" strike="noStrike" dirty="0"/>
                        <a:t>Peak phases required for composition measurements impossible for most objects. Faint objects difficult due to further limiting of light.</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7"/>
                  </a:ext>
                </a:extLst>
              </a:tr>
              <a:tr h="753325">
                <a:tc>
                  <a:txBody>
                    <a:bodyPr/>
                    <a:lstStyle/>
                    <a:p>
                      <a:pPr algn="ctr" fontAlgn="ctr"/>
                      <a:r>
                        <a:rPr lang="en-US" sz="1200" b="1" u="none" strike="noStrike" dirty="0"/>
                        <a:t>Radiometry</a:t>
                      </a:r>
                      <a:endParaRPr lang="en-US" sz="1200" b="1" i="0" u="none" strike="noStrike" dirty="0">
                        <a:solidFill>
                          <a:srgbClr val="000000"/>
                        </a:solidFill>
                        <a:latin typeface="Calibri"/>
                      </a:endParaRPr>
                    </a:p>
                  </a:txBody>
                  <a:tcPr marL="5802" marR="5802" marT="5802" marB="0" anchor="ctr">
                    <a:solidFill>
                      <a:schemeClr val="bg1">
                        <a:lumMod val="65000"/>
                      </a:schemeClr>
                    </a:solidFill>
                  </a:tcPr>
                </a:tc>
                <a:tc>
                  <a:txBody>
                    <a:bodyPr/>
                    <a:lstStyle/>
                    <a:p>
                      <a:pPr algn="ctr" fontAlgn="ctr"/>
                      <a:r>
                        <a:rPr lang="en-US" sz="1200" u="none" strike="noStrike"/>
                        <a:t>Inner properties, surface features, surface composition, rotation information, spin axis, size, shape</a:t>
                      </a:r>
                      <a:endParaRPr lang="en-US" sz="1200" b="0" i="0" u="none" strike="noStrike">
                        <a:solidFill>
                          <a:srgbClr val="000000"/>
                        </a:solidFill>
                        <a:latin typeface="Calibri"/>
                      </a:endParaRPr>
                    </a:p>
                  </a:txBody>
                  <a:tcPr marL="5802" marR="5802" marT="5802" marB="0" anchor="ctr"/>
                </a:tc>
                <a:tc>
                  <a:txBody>
                    <a:bodyPr/>
                    <a:lstStyle/>
                    <a:p>
                      <a:pPr algn="ctr" fontAlgn="ctr"/>
                      <a:r>
                        <a:rPr lang="en-US" sz="1200" u="none" strike="noStrike" dirty="0"/>
                        <a:t>Requires bouncing radar pulse off object at multiple frequencies. Only possible for very large, or very nearby objects.</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8"/>
                  </a:ext>
                </a:extLst>
              </a:tr>
              <a:tr h="502216">
                <a:tc>
                  <a:txBody>
                    <a:bodyPr/>
                    <a:lstStyle/>
                    <a:p>
                      <a:pPr algn="ctr" fontAlgn="ctr"/>
                      <a:r>
                        <a:rPr lang="en-US" sz="1200" b="1" u="none" strike="noStrike" dirty="0"/>
                        <a:t>Stellar Occultation</a:t>
                      </a:r>
                      <a:endParaRPr lang="en-US" sz="1200" b="1" i="0" u="none" strike="noStrike" dirty="0">
                        <a:solidFill>
                          <a:srgbClr val="000000"/>
                        </a:solidFill>
                        <a:latin typeface="Calibri"/>
                      </a:endParaRPr>
                    </a:p>
                  </a:txBody>
                  <a:tcPr marL="5802" marR="5802" marT="5802" marB="0" anchor="ctr">
                    <a:solidFill>
                      <a:schemeClr val="bg1">
                        <a:lumMod val="75000"/>
                      </a:schemeClr>
                    </a:solidFill>
                  </a:tcPr>
                </a:tc>
                <a:tc>
                  <a:txBody>
                    <a:bodyPr/>
                    <a:lstStyle/>
                    <a:p>
                      <a:pPr algn="ctr" fontAlgn="ctr"/>
                      <a:r>
                        <a:rPr lang="en-US" sz="1200" u="none" strike="noStrike"/>
                        <a:t>Size, Shape</a:t>
                      </a:r>
                      <a:endParaRPr lang="en-US" sz="1200" b="0" i="0" u="none" strike="noStrike">
                        <a:solidFill>
                          <a:srgbClr val="000000"/>
                        </a:solidFill>
                        <a:latin typeface="Calibri"/>
                      </a:endParaRPr>
                    </a:p>
                  </a:txBody>
                  <a:tcPr marL="5802" marR="5802" marT="5802" marB="0" anchor="ctr"/>
                </a:tc>
                <a:tc>
                  <a:txBody>
                    <a:bodyPr/>
                    <a:lstStyle/>
                    <a:p>
                      <a:pPr algn="ctr" fontAlgn="ctr"/>
                      <a:r>
                        <a:rPr lang="en-US" sz="1200" u="none" strike="noStrike" dirty="0"/>
                        <a:t>Do not even need to be able to see object, but requires precise timing and location. Multiple chords required for shape.</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09"/>
                  </a:ext>
                </a:extLst>
              </a:tr>
              <a:tr h="502216">
                <a:tc>
                  <a:txBody>
                    <a:bodyPr/>
                    <a:lstStyle/>
                    <a:p>
                      <a:pPr algn="ctr" fontAlgn="ctr"/>
                      <a:r>
                        <a:rPr lang="en-US" sz="1200" b="1" u="none" strike="noStrike" dirty="0"/>
                        <a:t>Lunar Occultation</a:t>
                      </a:r>
                      <a:endParaRPr lang="en-US" sz="1200" b="1" i="0" u="none" strike="noStrike" dirty="0">
                        <a:solidFill>
                          <a:srgbClr val="000000"/>
                        </a:solidFill>
                        <a:latin typeface="Calibri"/>
                      </a:endParaRPr>
                    </a:p>
                  </a:txBody>
                  <a:tcPr marL="5802" marR="5802" marT="5802" marB="0" anchor="ctr">
                    <a:solidFill>
                      <a:schemeClr val="bg1">
                        <a:lumMod val="65000"/>
                      </a:schemeClr>
                    </a:solidFill>
                  </a:tcPr>
                </a:tc>
                <a:tc>
                  <a:txBody>
                    <a:bodyPr/>
                    <a:lstStyle/>
                    <a:p>
                      <a:pPr algn="ctr" fontAlgn="ctr"/>
                      <a:r>
                        <a:rPr lang="en-US" sz="1200" u="none" strike="noStrike" dirty="0"/>
                        <a:t>Size, multiplicity</a:t>
                      </a:r>
                      <a:endParaRPr lang="en-US" sz="1200" b="0" i="0" u="none" strike="noStrike" dirty="0">
                        <a:solidFill>
                          <a:srgbClr val="000000"/>
                        </a:solidFill>
                        <a:latin typeface="Calibri"/>
                      </a:endParaRPr>
                    </a:p>
                  </a:txBody>
                  <a:tcPr marL="5802" marR="5802" marT="5802" marB="0" anchor="ctr"/>
                </a:tc>
                <a:tc>
                  <a:txBody>
                    <a:bodyPr/>
                    <a:lstStyle/>
                    <a:p>
                      <a:pPr algn="ctr" fontAlgn="ctr"/>
                      <a:r>
                        <a:rPr lang="en-US" sz="1200" u="none" strike="noStrike" dirty="0"/>
                        <a:t>Proper phase moon has to occult target. Do need to see object with enough sensitivity to detect refraction.</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10"/>
                  </a:ext>
                </a:extLst>
              </a:tr>
              <a:tr h="251110">
                <a:tc>
                  <a:txBody>
                    <a:bodyPr/>
                    <a:lstStyle/>
                    <a:p>
                      <a:pPr algn="ctr" fontAlgn="ctr"/>
                      <a:r>
                        <a:rPr lang="en-US" sz="1200" b="1" u="none" strike="noStrike" dirty="0" err="1"/>
                        <a:t>Interferometry</a:t>
                      </a:r>
                      <a:endParaRPr lang="en-US" sz="1200" b="1" i="0" u="none" strike="noStrike" dirty="0">
                        <a:solidFill>
                          <a:srgbClr val="000000"/>
                        </a:solidFill>
                        <a:latin typeface="Calibri"/>
                      </a:endParaRPr>
                    </a:p>
                  </a:txBody>
                  <a:tcPr marL="5802" marR="5802" marT="5802" marB="0" anchor="ctr">
                    <a:solidFill>
                      <a:schemeClr val="bg1">
                        <a:lumMod val="75000"/>
                      </a:schemeClr>
                    </a:solidFill>
                  </a:tcPr>
                </a:tc>
                <a:tc>
                  <a:txBody>
                    <a:bodyPr/>
                    <a:lstStyle/>
                    <a:p>
                      <a:pPr algn="ctr" fontAlgn="ctr"/>
                      <a:r>
                        <a:rPr lang="en-US" sz="1200" u="none" strike="noStrike"/>
                        <a:t>Size, shapes, rotation information</a:t>
                      </a:r>
                      <a:endParaRPr lang="en-US" sz="1200" b="0" i="0" u="none" strike="noStrike">
                        <a:solidFill>
                          <a:srgbClr val="000000"/>
                        </a:solidFill>
                        <a:latin typeface="Calibri"/>
                      </a:endParaRPr>
                    </a:p>
                  </a:txBody>
                  <a:tcPr marL="5802" marR="5802" marT="5802" marB="0" anchor="ctr"/>
                </a:tc>
                <a:tc>
                  <a:txBody>
                    <a:bodyPr/>
                    <a:lstStyle/>
                    <a:p>
                      <a:pPr algn="ctr" fontAlgn="ctr"/>
                      <a:r>
                        <a:rPr lang="en-US" sz="1200" u="none" strike="noStrike" dirty="0"/>
                        <a:t>Very difficult to detect faint objects, or capture moving objects.</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11"/>
                  </a:ext>
                </a:extLst>
              </a:tr>
              <a:tr h="251110">
                <a:tc>
                  <a:txBody>
                    <a:bodyPr/>
                    <a:lstStyle/>
                    <a:p>
                      <a:pPr algn="ctr" fontAlgn="ctr"/>
                      <a:r>
                        <a:rPr lang="en-US" sz="1200" b="1" u="none" strike="noStrike" dirty="0"/>
                        <a:t>Meteorite Sampling</a:t>
                      </a:r>
                      <a:endParaRPr lang="en-US" sz="1200" b="1" i="0" u="none" strike="noStrike" dirty="0">
                        <a:solidFill>
                          <a:srgbClr val="000000"/>
                        </a:solidFill>
                        <a:latin typeface="Calibri"/>
                      </a:endParaRPr>
                    </a:p>
                  </a:txBody>
                  <a:tcPr marL="5802" marR="5802" marT="5802" marB="0" anchor="ctr">
                    <a:solidFill>
                      <a:schemeClr val="bg1">
                        <a:lumMod val="65000"/>
                      </a:schemeClr>
                    </a:solidFill>
                  </a:tcPr>
                </a:tc>
                <a:tc>
                  <a:txBody>
                    <a:bodyPr/>
                    <a:lstStyle/>
                    <a:p>
                      <a:pPr algn="ctr" fontAlgn="ctr"/>
                      <a:r>
                        <a:rPr lang="en-US" sz="1200" u="none" strike="noStrike"/>
                        <a:t>Composition, Demographics</a:t>
                      </a:r>
                      <a:endParaRPr lang="en-US" sz="1200" b="0" i="0" u="none" strike="noStrike">
                        <a:solidFill>
                          <a:srgbClr val="000000"/>
                        </a:solidFill>
                        <a:latin typeface="Calibri"/>
                      </a:endParaRPr>
                    </a:p>
                  </a:txBody>
                  <a:tcPr marL="5802" marR="5802" marT="5802" marB="0" anchor="ctr"/>
                </a:tc>
                <a:tc>
                  <a:txBody>
                    <a:bodyPr/>
                    <a:lstStyle/>
                    <a:p>
                      <a:pPr algn="ctr" fontAlgn="ctr"/>
                      <a:r>
                        <a:rPr lang="en-US" sz="1200" u="none" strike="noStrike" dirty="0"/>
                        <a:t>Atmospheric entry alters chemistry, only samples nearby objects easily.</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12"/>
                  </a:ext>
                </a:extLst>
              </a:tr>
              <a:tr h="251110">
                <a:tc>
                  <a:txBody>
                    <a:bodyPr/>
                    <a:lstStyle/>
                    <a:p>
                      <a:pPr algn="ctr" fontAlgn="ctr"/>
                      <a:r>
                        <a:rPr lang="en-US" sz="1200" b="1" u="none" strike="noStrike" dirty="0"/>
                        <a:t>In Situ Sampling</a:t>
                      </a:r>
                      <a:endParaRPr lang="en-US" sz="1200" b="1" i="1" u="none" strike="noStrike" dirty="0">
                        <a:solidFill>
                          <a:srgbClr val="000000"/>
                        </a:solidFill>
                        <a:latin typeface="Calibri"/>
                      </a:endParaRPr>
                    </a:p>
                  </a:txBody>
                  <a:tcPr marL="5802" marR="5802" marT="5802" marB="0" anchor="ctr">
                    <a:solidFill>
                      <a:schemeClr val="bg1">
                        <a:lumMod val="75000"/>
                      </a:schemeClr>
                    </a:solidFill>
                  </a:tcPr>
                </a:tc>
                <a:tc>
                  <a:txBody>
                    <a:bodyPr/>
                    <a:lstStyle/>
                    <a:p>
                      <a:pPr algn="ctr" fontAlgn="ctr"/>
                      <a:r>
                        <a:rPr lang="en-US" sz="1200" u="none" strike="noStrike"/>
                        <a:t>EVERYTHING</a:t>
                      </a:r>
                      <a:endParaRPr lang="en-US" sz="1200" b="0" i="0" u="none" strike="noStrike">
                        <a:solidFill>
                          <a:srgbClr val="000000"/>
                        </a:solidFill>
                        <a:latin typeface="Calibri"/>
                      </a:endParaRPr>
                    </a:p>
                  </a:txBody>
                  <a:tcPr marL="5802" marR="5802" marT="5802" marB="0" anchor="ctr"/>
                </a:tc>
                <a:tc>
                  <a:txBody>
                    <a:bodyPr/>
                    <a:lstStyle/>
                    <a:p>
                      <a:pPr algn="ctr" fontAlgn="ctr"/>
                      <a:r>
                        <a:rPr lang="en-US" sz="1200" u="none" strike="noStrike" dirty="0"/>
                        <a:t>$$$$ Also, Sample return is tricky.</a:t>
                      </a:r>
                      <a:endParaRPr lang="en-US" sz="1200" b="0" i="0" u="none" strike="noStrike" dirty="0">
                        <a:solidFill>
                          <a:srgbClr val="000000"/>
                        </a:solidFill>
                        <a:latin typeface="Calibri"/>
                      </a:endParaRPr>
                    </a:p>
                  </a:txBody>
                  <a:tcPr marL="5802" marR="5802" marT="5802" marB="0" anchor="ctr"/>
                </a:tc>
                <a:extLst>
                  <a:ext uri="{0D108BD9-81ED-4DB2-BD59-A6C34878D82A}">
                    <a16:rowId xmlns:a16="http://schemas.microsoft.com/office/drawing/2014/main" val="10013"/>
                  </a:ext>
                </a:extLst>
              </a:tr>
            </a:tbl>
          </a:graphicData>
        </a:graphic>
      </p:graphicFrame>
      <p:cxnSp>
        <p:nvCxnSpPr>
          <p:cNvPr id="3" name="Straight Arrow Connector 2"/>
          <p:cNvCxnSpPr/>
          <p:nvPr/>
        </p:nvCxnSpPr>
        <p:spPr>
          <a:xfrm flipH="1">
            <a:off x="1178143" y="428386"/>
            <a:ext cx="15300" cy="6429614"/>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157399" y="-91788"/>
            <a:ext cx="1082348" cy="584776"/>
          </a:xfrm>
          <a:prstGeom prst="rect">
            <a:avLst/>
          </a:prstGeom>
          <a:noFill/>
        </p:spPr>
        <p:txBody>
          <a:bodyPr wrap="none" rtlCol="0">
            <a:spAutoFit/>
          </a:bodyPr>
          <a:lstStyle/>
          <a:p>
            <a:pPr algn="ctr"/>
            <a:r>
              <a:rPr lang="en-US" sz="1600" b="1" dirty="0">
                <a:solidFill>
                  <a:srgbClr val="FFFF00"/>
                </a:solidFill>
                <a:latin typeface="Times New Roman"/>
                <a:cs typeface="Times New Roman"/>
              </a:rPr>
              <a:t>increasing </a:t>
            </a:r>
          </a:p>
          <a:p>
            <a:pPr algn="ctr"/>
            <a:r>
              <a:rPr lang="en-US" sz="1600" b="1" dirty="0">
                <a:solidFill>
                  <a:srgbClr val="FFFF00"/>
                </a:solidFill>
                <a:latin typeface="Times New Roman"/>
                <a:cs typeface="Times New Roman"/>
              </a:rPr>
              <a:t>effort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5240" y="6307095"/>
            <a:ext cx="7700211" cy="369332"/>
          </a:xfrm>
          <a:prstGeom prst="rect">
            <a:avLst/>
          </a:prstGeom>
        </p:spPr>
        <p:txBody>
          <a:bodyPr wrap="square">
            <a:spAutoFit/>
          </a:bodyPr>
          <a:lstStyle/>
          <a:p>
            <a:pPr algn="ctr">
              <a:defRPr/>
            </a:pPr>
            <a:r>
              <a:rPr lang="en-US" dirty="0">
                <a:solidFill>
                  <a:prstClr val="white"/>
                </a:solidFill>
                <a:latin typeface="Times New Roman"/>
                <a:ea typeface="ＭＳ Ｐゴシック" charset="0"/>
                <a:cs typeface="Times New Roman"/>
              </a:rPr>
              <a:t>https://</a:t>
            </a:r>
            <a:r>
              <a:rPr lang="en-US" dirty="0" err="1">
                <a:solidFill>
                  <a:prstClr val="white"/>
                </a:solidFill>
                <a:latin typeface="Times New Roman"/>
                <a:ea typeface="ＭＳ Ｐゴシック" charset="0"/>
                <a:cs typeface="Times New Roman"/>
              </a:rPr>
              <a:t>www.youtube.com</a:t>
            </a:r>
            <a:r>
              <a:rPr lang="en-US" dirty="0">
                <a:solidFill>
                  <a:prstClr val="white"/>
                </a:solidFill>
                <a:latin typeface="Times New Roman"/>
                <a:ea typeface="ＭＳ Ｐゴシック" charset="0"/>
                <a:cs typeface="Times New Roman"/>
              </a:rPr>
              <a:t>/</a:t>
            </a:r>
            <a:r>
              <a:rPr lang="en-US" dirty="0" err="1">
                <a:solidFill>
                  <a:prstClr val="white"/>
                </a:solidFill>
                <a:latin typeface="Times New Roman"/>
                <a:ea typeface="ＭＳ Ｐゴシック" charset="0"/>
                <a:cs typeface="Times New Roman"/>
              </a:rPr>
              <a:t>watch?v</a:t>
            </a:r>
            <a:r>
              <a:rPr lang="en-US" dirty="0">
                <a:solidFill>
                  <a:prstClr val="white"/>
                </a:solidFill>
                <a:latin typeface="Times New Roman"/>
                <a:ea typeface="ＭＳ Ｐゴシック" charset="0"/>
                <a:cs typeface="Times New Roman"/>
              </a:rPr>
              <a:t>=BKKg4lZ_o-Y </a:t>
            </a:r>
          </a:p>
        </p:txBody>
      </p:sp>
      <p:pic>
        <p:nvPicPr>
          <p:cNvPr id="3" name="Picture 2" descr="A picture containing text, star, dark, night&#10;&#10;Description automatically generated">
            <a:extLst>
              <a:ext uri="{FF2B5EF4-FFF2-40B4-BE49-F238E27FC236}">
                <a16:creationId xmlns:a16="http://schemas.microsoft.com/office/drawing/2014/main" id="{2FE61AE6-941D-3EBB-7DD4-4DCE8CCC6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6408"/>
            <a:ext cx="9141456" cy="5720576"/>
          </a:xfrm>
          <a:prstGeom prst="rect">
            <a:avLst/>
          </a:prstGeom>
        </p:spPr>
      </p:pic>
      <p:sp>
        <p:nvSpPr>
          <p:cNvPr id="5" name="Rectangle 4"/>
          <p:cNvSpPr/>
          <p:nvPr/>
        </p:nvSpPr>
        <p:spPr>
          <a:xfrm>
            <a:off x="0" y="0"/>
            <a:ext cx="3057247" cy="1200329"/>
          </a:xfrm>
          <a:prstGeom prst="rect">
            <a:avLst/>
          </a:prstGeom>
        </p:spPr>
        <p:txBody>
          <a:bodyPr wrap="none">
            <a:spAutoFit/>
          </a:bodyPr>
          <a:lstStyle/>
          <a:p>
            <a:pPr>
              <a:defRPr/>
            </a:pPr>
            <a:r>
              <a:rPr lang="en-US" sz="3600" b="1" dirty="0">
                <a:solidFill>
                  <a:prstClr val="white"/>
                </a:solidFill>
                <a:latin typeface="Times New Roman"/>
                <a:ea typeface="ＭＳ Ｐゴシック" charset="0"/>
                <a:cs typeface="Times New Roman"/>
              </a:rPr>
              <a:t>Minor Bodies </a:t>
            </a:r>
          </a:p>
          <a:p>
            <a:pPr>
              <a:defRPr/>
            </a:pPr>
            <a:r>
              <a:rPr lang="en-US" sz="3600" b="1" dirty="0">
                <a:solidFill>
                  <a:prstClr val="white"/>
                </a:solidFill>
                <a:latin typeface="Times New Roman"/>
                <a:ea typeface="ＭＳ Ｐゴシック" charset="0"/>
                <a:cs typeface="Times New Roman"/>
              </a:rPr>
              <a:t>out to Jupiter</a:t>
            </a:r>
          </a:p>
        </p:txBody>
      </p:sp>
    </p:spTree>
    <p:extLst>
      <p:ext uri="{BB962C8B-B14F-4D97-AF65-F5344CB8AC3E}">
        <p14:creationId xmlns:p14="http://schemas.microsoft.com/office/powerpoint/2010/main" val="2660863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07 NOV</a:t>
            </a:r>
          </a:p>
        </p:txBody>
      </p:sp>
      <p:sp>
        <p:nvSpPr>
          <p:cNvPr id="72706" name="Text Box 3"/>
          <p:cNvSpPr txBox="1">
            <a:spLocks noChangeArrowheads="1"/>
          </p:cNvSpPr>
          <p:nvPr/>
        </p:nvSpPr>
        <p:spPr bwMode="auto">
          <a:xfrm>
            <a:off x="152400" y="914400"/>
            <a:ext cx="8839200" cy="594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Name a minor body (no satellites) with an orbital semimajor axis greater than Mars’</a:t>
            </a:r>
            <a:r>
              <a:rPr kumimoji="0" lang="en-US" altLang="ja-JP" sz="2000" b="0" i="0" u="none" strike="noStrike" kern="1200" cap="none" spc="0" normalizeH="0" baseline="0" noProof="0" dirty="0">
                <a:ln>
                  <a:noFill/>
                </a:ln>
                <a:solidFill>
                  <a:srgbClr val="000000"/>
                </a:solidFill>
                <a:effectLst/>
                <a:uLnTx/>
                <a:uFillTx/>
                <a:latin typeface="Times New Roman" charset="0"/>
                <a:ea typeface="ＭＳ Ｐゴシック" charset="0"/>
              </a:rPr>
              <a:t> (1.52 AU) and describe three of its physical characteristics, e.g., </a:t>
            </a:r>
            <a:r>
              <a:rPr kumimoji="0" lang="en-US" altLang="ja-JP" sz="2000" b="0" i="1" u="none" strike="noStrike" kern="1200" cap="none" spc="0" normalizeH="0" baseline="0" noProof="0" dirty="0" err="1">
                <a:ln>
                  <a:noFill/>
                </a:ln>
                <a:solidFill>
                  <a:srgbClr val="000000"/>
                </a:solidFill>
                <a:effectLst/>
                <a:uLnTx/>
                <a:uFillTx/>
                <a:latin typeface="Times New Roman" charset="0"/>
                <a:ea typeface="ＭＳ Ｐゴシック" charset="0"/>
              </a:rPr>
              <a:t>Hektor</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is ~400x200x200km in size, has density 1.0-2.4 g/cm</a:t>
            </a:r>
            <a:r>
              <a:rPr kumimoji="0" lang="en-US" altLang="ja-JP" sz="2000" b="0" i="1" u="none" strike="noStrike" kern="1200" cap="none" spc="0" normalizeH="0" baseline="30000" noProof="0" dirty="0">
                <a:ln>
                  <a:noFill/>
                </a:ln>
                <a:solidFill>
                  <a:srgbClr val="000000"/>
                </a:solidFill>
                <a:effectLst/>
                <a:uLnTx/>
                <a:uFillTx/>
                <a:latin typeface="Times New Roman" charset="0"/>
                <a:ea typeface="ＭＳ Ｐゴシック" charset="0"/>
              </a:rPr>
              <a:t>3</a:t>
            </a:r>
            <a:r>
              <a:rPr kumimoji="0" lang="en-US" altLang="ja-JP" sz="2000" b="0" i="1" u="none" strike="noStrike" kern="1200" cap="none" spc="0" normalizeH="0" baseline="0" noProof="0" dirty="0">
                <a:ln>
                  <a:noFill/>
                </a:ln>
                <a:solidFill>
                  <a:srgbClr val="000000"/>
                </a:solidFill>
                <a:effectLst/>
                <a:uLnTx/>
                <a:uFillTx/>
                <a:latin typeface="Times New Roman" charset="0"/>
                <a:ea typeface="ＭＳ Ｐゴシック" charset="0"/>
              </a:rPr>
              <a:t> and albedo 0.02-0.11.</a:t>
            </a: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820663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Times New Roman" charset="0"/>
                <a:ea typeface="ＭＳ Ｐゴシック" charset="0"/>
                <a:cs typeface="ＭＳ Ｐゴシック" charset="0"/>
              </a:defRPr>
            </a:lvl1pPr>
            <a:lvl2pPr marL="742950" indent="-285750" eaLnBrk="0" hangingPunct="0">
              <a:defRPr sz="2400" i="1">
                <a:solidFill>
                  <a:schemeClr val="tx1"/>
                </a:solidFill>
                <a:latin typeface="Times New Roman" charset="0"/>
                <a:ea typeface="ＭＳ Ｐゴシック" charset="0"/>
              </a:defRPr>
            </a:lvl2pPr>
            <a:lvl3pPr marL="1143000" indent="-228600" eaLnBrk="0" hangingPunct="0">
              <a:defRPr sz="2400" i="1">
                <a:solidFill>
                  <a:schemeClr val="tx1"/>
                </a:solidFill>
                <a:latin typeface="Times New Roman" charset="0"/>
                <a:ea typeface="ＭＳ Ｐゴシック" charset="0"/>
              </a:defRPr>
            </a:lvl3pPr>
            <a:lvl4pPr marL="1600200" indent="-228600" eaLnBrk="0" hangingPunct="0">
              <a:defRPr sz="2400" i="1">
                <a:solidFill>
                  <a:schemeClr val="tx1"/>
                </a:solidFill>
                <a:latin typeface="Times New Roman" charset="0"/>
                <a:ea typeface="ＭＳ Ｐゴシック" charset="0"/>
              </a:defRPr>
            </a:lvl4pPr>
            <a:lvl5pPr marL="2057400" indent="-228600" eaLnBrk="0" hangingPunct="0">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0"/>
              </a:defRPr>
            </a:lvl9pPr>
          </a:lstStyle>
          <a:p>
            <a:pPr algn="ctr" eaLnBrk="1" hangingPunct="1">
              <a:defRPr/>
            </a:pPr>
            <a:r>
              <a:rPr lang="en-US" sz="6000" b="1" kern="0" dirty="0">
                <a:solidFill>
                  <a:srgbClr val="000000"/>
                </a:solidFill>
              </a:rPr>
              <a:t>…………………………</a:t>
            </a:r>
          </a:p>
          <a:p>
            <a:pPr algn="ctr" eaLnBrk="1" hangingPunct="1">
              <a:defRPr/>
            </a:pPr>
            <a:endParaRPr lang="en-US" sz="4000" b="1" kern="0" dirty="0">
              <a:solidFill>
                <a:srgbClr val="FF0000"/>
              </a:solidFill>
            </a:endParaRPr>
          </a:p>
        </p:txBody>
      </p:sp>
    </p:spTree>
    <p:extLst>
      <p:ext uri="{BB962C8B-B14F-4D97-AF65-F5344CB8AC3E}">
        <p14:creationId xmlns:p14="http://schemas.microsoft.com/office/powerpoint/2010/main" val="1836635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Ride2008.gif"/>
          <p:cNvPicPr>
            <a:picLocks noChangeAspect="1"/>
          </p:cNvPicPr>
          <p:nvPr/>
        </p:nvPicPr>
        <p:blipFill>
          <a:blip r:embed="rId2" cstate="print"/>
          <a:stretch>
            <a:fillRect/>
          </a:stretch>
        </p:blipFill>
        <p:spPr>
          <a:xfrm>
            <a:off x="0" y="0"/>
            <a:ext cx="6858000" cy="6858000"/>
          </a:xfrm>
          <a:prstGeom prst="rect">
            <a:avLst/>
          </a:prstGeom>
        </p:spPr>
      </p:pic>
      <p:sp>
        <p:nvSpPr>
          <p:cNvPr id="4" name="TextBox 3"/>
          <p:cNvSpPr txBox="1"/>
          <p:nvPr/>
        </p:nvSpPr>
        <p:spPr>
          <a:xfrm>
            <a:off x="6910558" y="728420"/>
            <a:ext cx="2246810" cy="923330"/>
          </a:xfrm>
          <a:prstGeom prst="rect">
            <a:avLst/>
          </a:prstGeom>
          <a:noFill/>
        </p:spPr>
        <p:txBody>
          <a:bodyPr wrap="square" rtlCol="0">
            <a:spAutoFit/>
          </a:bodyPr>
          <a:lstStyle/>
          <a:p>
            <a:r>
              <a:rPr lang="en-US" dirty="0">
                <a:latin typeface="Times New Roman"/>
                <a:cs typeface="Times New Roman"/>
              </a:rPr>
              <a:t>green	&lt; .13 AU</a:t>
            </a:r>
          </a:p>
          <a:p>
            <a:r>
              <a:rPr lang="en-US" dirty="0">
                <a:latin typeface="Times New Roman"/>
                <a:cs typeface="Times New Roman"/>
              </a:rPr>
              <a:t>orange	&lt; .09 AU</a:t>
            </a:r>
          </a:p>
          <a:p>
            <a:r>
              <a:rPr lang="en-US" dirty="0">
                <a:latin typeface="Times New Roman"/>
                <a:cs typeface="Times New Roman"/>
              </a:rPr>
              <a:t>red 	&lt; .045 AU</a:t>
            </a:r>
          </a:p>
        </p:txBody>
      </p:sp>
      <p:sp>
        <p:nvSpPr>
          <p:cNvPr id="5" name="TextBox 4"/>
          <p:cNvSpPr txBox="1"/>
          <p:nvPr/>
        </p:nvSpPr>
        <p:spPr>
          <a:xfrm>
            <a:off x="6918961" y="1914584"/>
            <a:ext cx="2144822" cy="369332"/>
          </a:xfrm>
          <a:prstGeom prst="rect">
            <a:avLst/>
          </a:prstGeom>
          <a:noFill/>
        </p:spPr>
        <p:txBody>
          <a:bodyPr wrap="square" rtlCol="0">
            <a:spAutoFit/>
          </a:bodyPr>
          <a:lstStyle/>
          <a:p>
            <a:r>
              <a:rPr lang="en-US" dirty="0">
                <a:latin typeface="Times New Roman"/>
                <a:cs typeface="Times New Roman"/>
              </a:rPr>
              <a:t>filled: above ecliptic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cstate="print"/>
          <a:srcRect/>
          <a:stretch>
            <a:fillRect/>
          </a:stretch>
        </p:blipFill>
        <p:spPr bwMode="auto">
          <a:xfrm>
            <a:off x="5486400" y="1143000"/>
            <a:ext cx="3467100" cy="5038725"/>
          </a:xfrm>
          <a:prstGeom prst="rect">
            <a:avLst/>
          </a:prstGeom>
          <a:noFill/>
          <a:ln w="9525">
            <a:noFill/>
            <a:miter lim="800000"/>
            <a:headEnd/>
            <a:tailEnd/>
          </a:ln>
        </p:spPr>
      </p:pic>
      <p:pic>
        <p:nvPicPr>
          <p:cNvPr id="15363" name="Picture 2"/>
          <p:cNvPicPr>
            <a:picLocks noChangeAspect="1" noChangeArrowheads="1"/>
          </p:cNvPicPr>
          <p:nvPr/>
        </p:nvPicPr>
        <p:blipFill>
          <a:blip r:embed="rId4" cstate="print"/>
          <a:srcRect/>
          <a:stretch>
            <a:fillRect/>
          </a:stretch>
        </p:blipFill>
        <p:spPr bwMode="auto">
          <a:xfrm>
            <a:off x="200025" y="2895600"/>
            <a:ext cx="4905375" cy="3771900"/>
          </a:xfrm>
          <a:prstGeom prst="rect">
            <a:avLst/>
          </a:prstGeom>
          <a:noFill/>
          <a:ln w="9525">
            <a:noFill/>
            <a:miter lim="800000"/>
            <a:headEnd/>
            <a:tailEnd/>
          </a:ln>
        </p:spPr>
      </p:pic>
      <p:pic>
        <p:nvPicPr>
          <p:cNvPr id="15364" name="Picture 3"/>
          <p:cNvPicPr>
            <a:picLocks noChangeAspect="1" noChangeArrowheads="1"/>
          </p:cNvPicPr>
          <p:nvPr/>
        </p:nvPicPr>
        <p:blipFill>
          <a:blip r:embed="rId5" cstate="print"/>
          <a:srcRect/>
          <a:stretch>
            <a:fillRect/>
          </a:stretch>
        </p:blipFill>
        <p:spPr bwMode="auto">
          <a:xfrm>
            <a:off x="-47625" y="263525"/>
            <a:ext cx="4572000" cy="2619375"/>
          </a:xfrm>
          <a:prstGeom prst="rect">
            <a:avLst/>
          </a:prstGeom>
          <a:noFill/>
          <a:ln w="9525">
            <a:noFill/>
            <a:miter lim="800000"/>
            <a:headEnd/>
            <a:tailEnd/>
          </a:ln>
        </p:spPr>
      </p:pic>
      <p:sp>
        <p:nvSpPr>
          <p:cNvPr id="15365" name="TextBox 6"/>
          <p:cNvSpPr txBox="1">
            <a:spLocks noChangeArrowheads="1"/>
          </p:cNvSpPr>
          <p:nvPr/>
        </p:nvSpPr>
        <p:spPr bwMode="auto">
          <a:xfrm>
            <a:off x="2057372" y="95250"/>
            <a:ext cx="4331825" cy="923925"/>
          </a:xfrm>
          <a:prstGeom prst="rect">
            <a:avLst/>
          </a:prstGeom>
          <a:noFill/>
          <a:ln w="9525">
            <a:noFill/>
            <a:miter lim="800000"/>
            <a:headEnd/>
            <a:tailEnd/>
          </a:ln>
        </p:spPr>
        <p:txBody>
          <a:bodyPr wrap="square">
            <a:spAutoFit/>
          </a:bodyPr>
          <a:lstStyle/>
          <a:p>
            <a:r>
              <a:rPr lang="en-US" dirty="0">
                <a:solidFill>
                  <a:schemeClr val="bg1"/>
                </a:solidFill>
                <a:latin typeface="Times New Roman"/>
                <a:cs typeface="Times New Roman"/>
              </a:rPr>
              <a:t>Ida in false color to show “younger” blue surfaces (recent impacts and quake regions) compared to “older” red areas.</a:t>
            </a:r>
          </a:p>
        </p:txBody>
      </p:sp>
      <p:sp>
        <p:nvSpPr>
          <p:cNvPr id="15366" name="TextBox 7"/>
          <p:cNvSpPr txBox="1">
            <a:spLocks noChangeArrowheads="1"/>
          </p:cNvSpPr>
          <p:nvPr/>
        </p:nvSpPr>
        <p:spPr bwMode="auto">
          <a:xfrm>
            <a:off x="3657600" y="2133600"/>
            <a:ext cx="1600200" cy="307975"/>
          </a:xfrm>
          <a:prstGeom prst="rect">
            <a:avLst/>
          </a:prstGeom>
          <a:noFill/>
          <a:ln w="9525">
            <a:noFill/>
            <a:miter lim="800000"/>
            <a:headEnd/>
            <a:tailEnd/>
          </a:ln>
        </p:spPr>
        <p:txBody>
          <a:bodyPr>
            <a:spAutoFit/>
          </a:bodyPr>
          <a:lstStyle/>
          <a:p>
            <a:r>
              <a:rPr lang="en-US" sz="1400" dirty="0">
                <a:solidFill>
                  <a:schemeClr val="bg1"/>
                </a:solidFill>
                <a:latin typeface="Times New Roman"/>
                <a:cs typeface="Times New Roman"/>
              </a:rPr>
              <a:t>Dactyl, Ida’s moon</a:t>
            </a:r>
          </a:p>
        </p:txBody>
      </p:sp>
      <p:cxnSp>
        <p:nvCxnSpPr>
          <p:cNvPr id="10" name="Straight Arrow Connector 9"/>
          <p:cNvCxnSpPr/>
          <p:nvPr/>
        </p:nvCxnSpPr>
        <p:spPr>
          <a:xfrm rot="5400000" flipH="1" flipV="1">
            <a:off x="4114800" y="19050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368" name="TextBox 8"/>
          <p:cNvSpPr txBox="1">
            <a:spLocks noChangeArrowheads="1"/>
          </p:cNvSpPr>
          <p:nvPr/>
        </p:nvSpPr>
        <p:spPr bwMode="auto">
          <a:xfrm>
            <a:off x="5257800" y="6257925"/>
            <a:ext cx="3581400" cy="523875"/>
          </a:xfrm>
          <a:prstGeom prst="rect">
            <a:avLst/>
          </a:prstGeom>
          <a:noFill/>
          <a:ln w="9525">
            <a:noFill/>
            <a:miter lim="800000"/>
            <a:headEnd/>
            <a:tailEnd/>
          </a:ln>
        </p:spPr>
        <p:txBody>
          <a:bodyPr>
            <a:spAutoFit/>
          </a:bodyPr>
          <a:lstStyle/>
          <a:p>
            <a:r>
              <a:rPr lang="en-US" sz="1400" dirty="0">
                <a:solidFill>
                  <a:schemeClr val="bg1"/>
                </a:solidFill>
                <a:latin typeface="Times New Roman"/>
                <a:cs typeface="Times New Roman"/>
              </a:rPr>
              <a:t>Chapman, C. R</a:t>
            </a:r>
            <a:r>
              <a:rPr lang="en-US" sz="1400" i="1" dirty="0">
                <a:solidFill>
                  <a:schemeClr val="bg1"/>
                </a:solidFill>
                <a:latin typeface="Times New Roman"/>
                <a:cs typeface="Times New Roman"/>
              </a:rPr>
              <a:t>. Space weathering of asteroid surfaces</a:t>
            </a:r>
            <a:r>
              <a:rPr lang="en-US" sz="1400" dirty="0">
                <a:solidFill>
                  <a:schemeClr val="bg1"/>
                </a:solidFill>
                <a:latin typeface="Times New Roman"/>
                <a:cs typeface="Times New Roman"/>
              </a:rPr>
              <a:t> (2004)</a:t>
            </a:r>
          </a:p>
        </p:txBody>
      </p:sp>
      <p:sp>
        <p:nvSpPr>
          <p:cNvPr id="9" name="TextBox 6"/>
          <p:cNvSpPr txBox="1">
            <a:spLocks noChangeArrowheads="1"/>
          </p:cNvSpPr>
          <p:nvPr/>
        </p:nvSpPr>
        <p:spPr bwMode="auto">
          <a:xfrm>
            <a:off x="6619876" y="79374"/>
            <a:ext cx="2476499" cy="707886"/>
          </a:xfrm>
          <a:prstGeom prst="rect">
            <a:avLst/>
          </a:prstGeom>
          <a:noFill/>
          <a:ln w="9525">
            <a:noFill/>
            <a:miter lim="800000"/>
            <a:headEnd/>
            <a:tailEnd/>
          </a:ln>
        </p:spPr>
        <p:txBody>
          <a:bodyPr wrap="square">
            <a:spAutoFit/>
          </a:bodyPr>
          <a:lstStyle/>
          <a:p>
            <a:r>
              <a:rPr lang="en-US" sz="4000" dirty="0">
                <a:solidFill>
                  <a:srgbClr val="FF0000"/>
                </a:solidFill>
                <a:latin typeface="Times New Roman"/>
                <a:cs typeface="Times New Roman"/>
              </a:rPr>
              <a:t>Reddening</a:t>
            </a:r>
          </a:p>
        </p:txBody>
      </p:sp>
      <p:sp>
        <p:nvSpPr>
          <p:cNvPr id="11" name="TextBox 6"/>
          <p:cNvSpPr txBox="1">
            <a:spLocks noChangeArrowheads="1"/>
          </p:cNvSpPr>
          <p:nvPr/>
        </p:nvSpPr>
        <p:spPr bwMode="auto">
          <a:xfrm>
            <a:off x="7666576" y="1287166"/>
            <a:ext cx="1025835" cy="707886"/>
          </a:xfrm>
          <a:prstGeom prst="rect">
            <a:avLst/>
          </a:prstGeom>
          <a:noFill/>
          <a:ln w="9525">
            <a:noFill/>
            <a:miter lim="800000"/>
            <a:headEnd/>
            <a:tailEnd/>
          </a:ln>
        </p:spPr>
        <p:txBody>
          <a:bodyPr wrap="square">
            <a:spAutoFit/>
          </a:bodyPr>
          <a:lstStyle/>
          <a:p>
            <a:r>
              <a:rPr lang="en-US" sz="4000" dirty="0">
                <a:solidFill>
                  <a:srgbClr val="FF0000"/>
                </a:solidFill>
                <a:latin typeface="Times New Roman"/>
                <a:cs typeface="Times New Roman"/>
              </a:rPr>
              <a:t>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368"/>
                                        </p:tgtEl>
                                        <p:attrNameLst>
                                          <p:attrName>style.visibility</p:attrName>
                                        </p:attrNameLst>
                                      </p:cBhvr>
                                      <p:to>
                                        <p:strVal val="visible"/>
                                      </p:to>
                                    </p:set>
                                    <p:animEffect transition="in" filter="fade">
                                      <p:cBhvr>
                                        <p:cTn id="15" dur="2000"/>
                                        <p:tgtEl>
                                          <p:spTgt spid="153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363"/>
                                        </p:tgtEl>
                                        <p:attrNameLst>
                                          <p:attrName>style.visibility</p:attrName>
                                        </p:attrNameLst>
                                      </p:cBhvr>
                                      <p:to>
                                        <p:strVal val="visible"/>
                                      </p:to>
                                    </p:set>
                                    <p:animEffect transition="in" filter="fade">
                                      <p:cBhvr>
                                        <p:cTn id="20" dur="2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l="3551" r="7692"/>
          <a:stretch>
            <a:fillRect/>
          </a:stretch>
        </p:blipFill>
        <p:spPr bwMode="auto">
          <a:xfrm>
            <a:off x="2971800" y="3352800"/>
            <a:ext cx="5715000" cy="3114675"/>
          </a:xfrm>
          <a:prstGeom prst="rect">
            <a:avLst/>
          </a:prstGeom>
          <a:noFill/>
          <a:ln w="9525">
            <a:noFill/>
            <a:miter lim="800000"/>
            <a:headEnd/>
            <a:tailEnd/>
          </a:ln>
        </p:spPr>
      </p:pic>
      <p:pic>
        <p:nvPicPr>
          <p:cNvPr id="16387" name="Picture 2"/>
          <p:cNvPicPr>
            <a:picLocks noChangeAspect="1" noChangeArrowheads="1"/>
          </p:cNvPicPr>
          <p:nvPr/>
        </p:nvPicPr>
        <p:blipFill>
          <a:blip r:embed="rId4" cstate="print"/>
          <a:srcRect t="38968" r="2438"/>
          <a:stretch>
            <a:fillRect/>
          </a:stretch>
        </p:blipFill>
        <p:spPr bwMode="auto">
          <a:xfrm>
            <a:off x="304800" y="999585"/>
            <a:ext cx="5334000" cy="2028825"/>
          </a:xfrm>
          <a:prstGeom prst="rect">
            <a:avLst/>
          </a:prstGeom>
          <a:noFill/>
          <a:ln w="9525">
            <a:noFill/>
            <a:miter lim="800000"/>
            <a:headEnd/>
            <a:tailEnd/>
          </a:ln>
        </p:spPr>
      </p:pic>
      <p:sp>
        <p:nvSpPr>
          <p:cNvPr id="16388" name="TextBox 6"/>
          <p:cNvSpPr txBox="1">
            <a:spLocks noChangeArrowheads="1"/>
          </p:cNvSpPr>
          <p:nvPr/>
        </p:nvSpPr>
        <p:spPr bwMode="auto">
          <a:xfrm>
            <a:off x="0" y="18935"/>
            <a:ext cx="9144000" cy="769441"/>
          </a:xfrm>
          <a:prstGeom prst="rect">
            <a:avLst/>
          </a:prstGeom>
          <a:noFill/>
          <a:ln w="9525">
            <a:noFill/>
            <a:miter lim="800000"/>
            <a:headEnd/>
            <a:tailEnd/>
          </a:ln>
        </p:spPr>
        <p:txBody>
          <a:bodyPr wrap="square">
            <a:spAutoFit/>
          </a:bodyPr>
          <a:lstStyle/>
          <a:p>
            <a:pPr algn="ctr"/>
            <a:r>
              <a:rPr lang="en-US" sz="4400" b="1" dirty="0">
                <a:solidFill>
                  <a:schemeClr val="bg1"/>
                </a:solidFill>
                <a:latin typeface="Times New Roman"/>
                <a:cs typeface="Times New Roman"/>
              </a:rPr>
              <a:t>Two Methods for Family </a:t>
            </a:r>
            <a:r>
              <a:rPr lang="en-US" sz="4400" b="1" dirty="0">
                <a:solidFill>
                  <a:srgbClr val="FF0000"/>
                </a:solidFill>
                <a:latin typeface="Times New Roman"/>
                <a:cs typeface="Times New Roman"/>
              </a:rPr>
              <a:t>Ages</a:t>
            </a:r>
          </a:p>
        </p:txBody>
      </p:sp>
      <p:sp>
        <p:nvSpPr>
          <p:cNvPr id="16389" name="TextBox 7"/>
          <p:cNvSpPr txBox="1">
            <a:spLocks noChangeArrowheads="1"/>
          </p:cNvSpPr>
          <p:nvPr/>
        </p:nvSpPr>
        <p:spPr bwMode="auto">
          <a:xfrm>
            <a:off x="5979560" y="1394880"/>
            <a:ext cx="2514600" cy="1169988"/>
          </a:xfrm>
          <a:prstGeom prst="rect">
            <a:avLst/>
          </a:prstGeom>
          <a:noFill/>
          <a:ln w="9525">
            <a:noFill/>
            <a:miter lim="800000"/>
            <a:headEnd/>
            <a:tailEnd/>
          </a:ln>
        </p:spPr>
        <p:txBody>
          <a:bodyPr>
            <a:spAutoFit/>
          </a:bodyPr>
          <a:lstStyle/>
          <a:p>
            <a:r>
              <a:rPr lang="en-US" sz="1400" dirty="0">
                <a:solidFill>
                  <a:schemeClr val="bg1"/>
                </a:solidFill>
                <a:latin typeface="Times New Roman"/>
                <a:cs typeface="Times New Roman"/>
              </a:rPr>
              <a:t>Nodal Longitudes for </a:t>
            </a:r>
            <a:r>
              <a:rPr lang="en-US" sz="1400" dirty="0" err="1">
                <a:solidFill>
                  <a:schemeClr val="bg1"/>
                </a:solidFill>
                <a:latin typeface="Times New Roman"/>
                <a:cs typeface="Times New Roman"/>
              </a:rPr>
              <a:t>Veritas</a:t>
            </a:r>
            <a:r>
              <a:rPr lang="en-US" sz="1400" dirty="0">
                <a:solidFill>
                  <a:schemeClr val="bg1"/>
                </a:solidFill>
                <a:latin typeface="Times New Roman"/>
                <a:cs typeface="Times New Roman"/>
              </a:rPr>
              <a:t> family converge at T≈8.3 </a:t>
            </a:r>
            <a:r>
              <a:rPr lang="en-US" sz="1400" dirty="0" err="1">
                <a:solidFill>
                  <a:schemeClr val="bg1"/>
                </a:solidFill>
                <a:latin typeface="Times New Roman"/>
                <a:cs typeface="Times New Roman"/>
              </a:rPr>
              <a:t>Myr</a:t>
            </a:r>
            <a:r>
              <a:rPr lang="en-US" sz="1400" dirty="0">
                <a:solidFill>
                  <a:schemeClr val="bg1"/>
                </a:solidFill>
                <a:latin typeface="Times New Roman"/>
                <a:cs typeface="Times New Roman"/>
              </a:rPr>
              <a:t>, suggesting most of family formed during catastrophic collision at that time.</a:t>
            </a:r>
          </a:p>
        </p:txBody>
      </p:sp>
      <p:sp>
        <p:nvSpPr>
          <p:cNvPr id="16390" name="TextBox 9"/>
          <p:cNvSpPr txBox="1">
            <a:spLocks noChangeArrowheads="1"/>
          </p:cNvSpPr>
          <p:nvPr/>
        </p:nvSpPr>
        <p:spPr bwMode="auto">
          <a:xfrm>
            <a:off x="304800" y="3657600"/>
            <a:ext cx="2514600" cy="2462213"/>
          </a:xfrm>
          <a:prstGeom prst="rect">
            <a:avLst/>
          </a:prstGeom>
          <a:noFill/>
          <a:ln w="9525">
            <a:noFill/>
            <a:miter lim="800000"/>
            <a:headEnd/>
            <a:tailEnd/>
          </a:ln>
        </p:spPr>
        <p:txBody>
          <a:bodyPr>
            <a:spAutoFit/>
          </a:bodyPr>
          <a:lstStyle/>
          <a:p>
            <a:r>
              <a:rPr lang="en-US" sz="1400" dirty="0">
                <a:solidFill>
                  <a:schemeClr val="bg1"/>
                </a:solidFill>
                <a:latin typeface="Times New Roman"/>
                <a:cs typeface="Times New Roman"/>
              </a:rPr>
              <a:t>Absolute Mag. H </a:t>
            </a:r>
            <a:r>
              <a:rPr lang="en-US" sz="1400" dirty="0" err="1">
                <a:solidFill>
                  <a:schemeClr val="bg1"/>
                </a:solidFill>
                <a:latin typeface="Times New Roman"/>
                <a:cs typeface="Times New Roman"/>
              </a:rPr>
              <a:t>vs</a:t>
            </a:r>
            <a:r>
              <a:rPr lang="en-US" sz="1400" dirty="0">
                <a:solidFill>
                  <a:schemeClr val="bg1"/>
                </a:solidFill>
                <a:latin typeface="Times New Roman"/>
                <a:cs typeface="Times New Roman"/>
              </a:rPr>
              <a:t> proper semi-major axis for (a) Themis, and (b) </a:t>
            </a:r>
            <a:r>
              <a:rPr lang="en-US" sz="1400" dirty="0" err="1">
                <a:solidFill>
                  <a:schemeClr val="bg1"/>
                </a:solidFill>
                <a:latin typeface="Times New Roman"/>
                <a:cs typeface="Times New Roman"/>
              </a:rPr>
              <a:t>Massalia</a:t>
            </a:r>
            <a:r>
              <a:rPr lang="en-US" sz="1400" dirty="0">
                <a:solidFill>
                  <a:schemeClr val="bg1"/>
                </a:solidFill>
                <a:latin typeface="Times New Roman"/>
                <a:cs typeface="Times New Roman"/>
              </a:rPr>
              <a:t> families.  The V-shaped Curves are the maximal drift rates due to the </a:t>
            </a:r>
            <a:r>
              <a:rPr lang="en-US" sz="1400" dirty="0" err="1">
                <a:solidFill>
                  <a:schemeClr val="bg1"/>
                </a:solidFill>
                <a:latin typeface="Times New Roman"/>
                <a:cs typeface="Times New Roman"/>
              </a:rPr>
              <a:t>Yarkovsky</a:t>
            </a:r>
            <a:r>
              <a:rPr lang="en-US" sz="1400" dirty="0">
                <a:solidFill>
                  <a:schemeClr val="bg1"/>
                </a:solidFill>
                <a:latin typeface="Times New Roman"/>
                <a:cs typeface="Times New Roman"/>
              </a:rPr>
              <a:t> effect (anisotropic emission of thermal photons from a rotating body) assuming a tight initial orbit.  Best fit for Themis is 2.5±1 </a:t>
            </a:r>
            <a:r>
              <a:rPr lang="en-US" sz="1400" dirty="0" err="1">
                <a:solidFill>
                  <a:schemeClr val="bg1"/>
                </a:solidFill>
                <a:latin typeface="Times New Roman"/>
                <a:cs typeface="Times New Roman"/>
              </a:rPr>
              <a:t>Gyr</a:t>
            </a:r>
            <a:r>
              <a:rPr lang="en-US" sz="1400" dirty="0">
                <a:solidFill>
                  <a:schemeClr val="bg1"/>
                </a:solidFill>
                <a:latin typeface="Times New Roman"/>
                <a:cs typeface="Times New Roman"/>
              </a:rPr>
              <a:t>, </a:t>
            </a:r>
            <a:r>
              <a:rPr lang="en-US" sz="1400" dirty="0" err="1">
                <a:solidFill>
                  <a:schemeClr val="bg1"/>
                </a:solidFill>
                <a:latin typeface="Times New Roman"/>
                <a:cs typeface="Times New Roman"/>
              </a:rPr>
              <a:t>Massalia</a:t>
            </a:r>
            <a:r>
              <a:rPr lang="en-US" sz="1400" dirty="0">
                <a:solidFill>
                  <a:schemeClr val="bg1"/>
                </a:solidFill>
                <a:latin typeface="Times New Roman"/>
                <a:cs typeface="Times New Roman"/>
              </a:rPr>
              <a:t>, 300±100 </a:t>
            </a:r>
            <a:r>
              <a:rPr lang="en-US" sz="1400" dirty="0" err="1">
                <a:solidFill>
                  <a:schemeClr val="bg1"/>
                </a:solidFill>
                <a:latin typeface="Times New Roman"/>
                <a:cs typeface="Times New Roman"/>
              </a:rPr>
              <a:t>Myr</a:t>
            </a:r>
            <a:r>
              <a:rPr lang="en-US" sz="1400" dirty="0">
                <a:solidFill>
                  <a:schemeClr val="bg1"/>
                </a:solidFill>
                <a:latin typeface="Times New Roman"/>
                <a:cs typeface="Times New Roman"/>
              </a:rPr>
              <a:t>.</a:t>
            </a:r>
          </a:p>
        </p:txBody>
      </p:sp>
      <p:sp>
        <p:nvSpPr>
          <p:cNvPr id="16391" name="TextBox 8"/>
          <p:cNvSpPr txBox="1">
            <a:spLocks noChangeArrowheads="1"/>
          </p:cNvSpPr>
          <p:nvPr/>
        </p:nvSpPr>
        <p:spPr bwMode="auto">
          <a:xfrm>
            <a:off x="3386148" y="6550025"/>
            <a:ext cx="5638800" cy="307975"/>
          </a:xfrm>
          <a:prstGeom prst="rect">
            <a:avLst/>
          </a:prstGeom>
          <a:noFill/>
          <a:ln w="9525">
            <a:noFill/>
            <a:miter lim="800000"/>
            <a:headEnd/>
            <a:tailEnd/>
          </a:ln>
        </p:spPr>
        <p:txBody>
          <a:bodyPr>
            <a:spAutoFit/>
          </a:bodyPr>
          <a:lstStyle/>
          <a:p>
            <a:r>
              <a:rPr lang="en-US" sz="1400" dirty="0" err="1">
                <a:solidFill>
                  <a:schemeClr val="bg1"/>
                </a:solidFill>
                <a:latin typeface="Times New Roman"/>
                <a:cs typeface="Times New Roman"/>
              </a:rPr>
              <a:t>Nesvorny</a:t>
            </a:r>
            <a:r>
              <a:rPr lang="en-US" sz="1400" dirty="0">
                <a:solidFill>
                  <a:schemeClr val="bg1"/>
                </a:solidFill>
                <a:latin typeface="Times New Roman"/>
                <a:cs typeface="Times New Roman"/>
              </a:rPr>
              <a:t> et al. </a:t>
            </a:r>
            <a:r>
              <a:rPr lang="en-US" sz="1400" i="1" dirty="0">
                <a:solidFill>
                  <a:schemeClr val="bg1"/>
                </a:solidFill>
                <a:latin typeface="Times New Roman"/>
                <a:cs typeface="Times New Roman"/>
              </a:rPr>
              <a:t>Recent Origin of the Solar System Dust Bands</a:t>
            </a:r>
            <a:r>
              <a:rPr lang="en-US" sz="1400" dirty="0">
                <a:solidFill>
                  <a:schemeClr val="bg1"/>
                </a:solidFill>
                <a:latin typeface="Times New Roman"/>
                <a:cs typeface="Times New Roman"/>
              </a:rPr>
              <a:t>. (2003)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500"/>
                                        <p:tgtEl>
                                          <p:spTgt spid="16390"/>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fade">
                                      <p:cBhvr>
                                        <p:cTn id="10" dur="500"/>
                                        <p:tgtEl>
                                          <p:spTgt spid="163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91"/>
                                        </p:tgtEl>
                                        <p:attrNameLst>
                                          <p:attrName>style.visibility</p:attrName>
                                        </p:attrNameLst>
                                      </p:cBhvr>
                                      <p:to>
                                        <p:strVal val="visible"/>
                                      </p:to>
                                    </p:set>
                                    <p:animEffect transition="in" filter="fade">
                                      <p:cBhvr>
                                        <p:cTn id="13"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Oval 24"/>
          <p:cNvSpPr/>
          <p:nvPr/>
        </p:nvSpPr>
        <p:spPr>
          <a:xfrm>
            <a:off x="1965960" y="4800600"/>
            <a:ext cx="137160" cy="68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a:p>
        </p:txBody>
      </p:sp>
      <p:sp>
        <p:nvSpPr>
          <p:cNvPr id="4" name="Sun 3"/>
          <p:cNvSpPr/>
          <p:nvPr/>
        </p:nvSpPr>
        <p:spPr>
          <a:xfrm>
            <a:off x="1211580" y="3909060"/>
            <a:ext cx="1783080" cy="1783080"/>
          </a:xfrm>
          <a:prstGeom prst="sun">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a:p>
        </p:txBody>
      </p:sp>
      <p:sp>
        <p:nvSpPr>
          <p:cNvPr id="11" name="Arc 10"/>
          <p:cNvSpPr/>
          <p:nvPr/>
        </p:nvSpPr>
        <p:spPr>
          <a:xfrm>
            <a:off x="-2491740" y="2331720"/>
            <a:ext cx="8709660" cy="5897880"/>
          </a:xfrm>
          <a:prstGeom prst="arc">
            <a:avLst>
              <a:gd name="adj1" fmla="val 14077461"/>
              <a:gd name="adj2" fmla="val 1396123"/>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lIns="82296" tIns="41148" rIns="82296" bIns="41148" rtlCol="0" anchor="ctr"/>
          <a:lstStyle/>
          <a:p>
            <a:pPr algn="ctr"/>
            <a:endParaRPr lang="en-US"/>
          </a:p>
        </p:txBody>
      </p:sp>
      <p:sp>
        <p:nvSpPr>
          <p:cNvPr id="12" name="Arc 11"/>
          <p:cNvSpPr/>
          <p:nvPr/>
        </p:nvSpPr>
        <p:spPr>
          <a:xfrm>
            <a:off x="-2766060" y="0"/>
            <a:ext cx="12550140" cy="7475220"/>
          </a:xfrm>
          <a:prstGeom prst="arc">
            <a:avLst>
              <a:gd name="adj1" fmla="val 13257245"/>
              <a:gd name="adj2" fmla="val 2060439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lIns="82296" tIns="41148" rIns="82296" bIns="41148" rtlCol="0" anchor="ctr"/>
          <a:lstStyle/>
          <a:p>
            <a:pPr algn="ctr"/>
            <a:endParaRPr lang="en-US"/>
          </a:p>
        </p:txBody>
      </p:sp>
      <p:sp>
        <p:nvSpPr>
          <p:cNvPr id="10" name="Freeform 9"/>
          <p:cNvSpPr/>
          <p:nvPr/>
        </p:nvSpPr>
        <p:spPr>
          <a:xfrm>
            <a:off x="6849950" y="532202"/>
            <a:ext cx="465250" cy="253815"/>
          </a:xfrm>
          <a:custGeom>
            <a:avLst/>
            <a:gdLst>
              <a:gd name="connsiteX0" fmla="*/ 199952 w 516944"/>
              <a:gd name="connsiteY0" fmla="*/ 6073 h 282017"/>
              <a:gd name="connsiteX1" fmla="*/ 199952 w 516944"/>
              <a:gd name="connsiteY1" fmla="*/ 6073 h 282017"/>
              <a:gd name="connsiteX2" fmla="*/ 41456 w 516944"/>
              <a:gd name="connsiteY2" fmla="*/ 42649 h 282017"/>
              <a:gd name="connsiteX3" fmla="*/ 17072 w 516944"/>
              <a:gd name="connsiteY3" fmla="*/ 115801 h 282017"/>
              <a:gd name="connsiteX4" fmla="*/ 4880 w 516944"/>
              <a:gd name="connsiteY4" fmla="*/ 152377 h 282017"/>
              <a:gd name="connsiteX5" fmla="*/ 65840 w 516944"/>
              <a:gd name="connsiteY5" fmla="*/ 237721 h 282017"/>
              <a:gd name="connsiteX6" fmla="*/ 138992 w 516944"/>
              <a:gd name="connsiteY6" fmla="*/ 262105 h 282017"/>
              <a:gd name="connsiteX7" fmla="*/ 175568 w 516944"/>
              <a:gd name="connsiteY7" fmla="*/ 274297 h 282017"/>
              <a:gd name="connsiteX8" fmla="*/ 309680 w 516944"/>
              <a:gd name="connsiteY8" fmla="*/ 262105 h 282017"/>
              <a:gd name="connsiteX9" fmla="*/ 516944 w 516944"/>
              <a:gd name="connsiteY9" fmla="*/ 225529 h 282017"/>
              <a:gd name="connsiteX10" fmla="*/ 504752 w 516944"/>
              <a:gd name="connsiteY10" fmla="*/ 164569 h 282017"/>
              <a:gd name="connsiteX11" fmla="*/ 419408 w 516944"/>
              <a:gd name="connsiteY11" fmla="*/ 127993 h 282017"/>
              <a:gd name="connsiteX12" fmla="*/ 346256 w 516944"/>
              <a:gd name="connsiteY12" fmla="*/ 79225 h 282017"/>
              <a:gd name="connsiteX13" fmla="*/ 334064 w 516944"/>
              <a:gd name="connsiteY13" fmla="*/ 42649 h 282017"/>
              <a:gd name="connsiteX14" fmla="*/ 199952 w 516944"/>
              <a:gd name="connsiteY14" fmla="*/ 6073 h 28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44" h="282017">
                <a:moveTo>
                  <a:pt x="199952" y="6073"/>
                </a:moveTo>
                <a:lnTo>
                  <a:pt x="199952" y="6073"/>
                </a:lnTo>
                <a:cubicBezTo>
                  <a:pt x="185825" y="7486"/>
                  <a:pt x="68112" y="0"/>
                  <a:pt x="41456" y="42649"/>
                </a:cubicBezTo>
                <a:cubicBezTo>
                  <a:pt x="27833" y="64445"/>
                  <a:pt x="25200" y="91417"/>
                  <a:pt x="17072" y="115801"/>
                </a:cubicBezTo>
                <a:lnTo>
                  <a:pt x="4880" y="152377"/>
                </a:lnTo>
                <a:cubicBezTo>
                  <a:pt x="18968" y="222818"/>
                  <a:pt x="0" y="211385"/>
                  <a:pt x="65840" y="237721"/>
                </a:cubicBezTo>
                <a:cubicBezTo>
                  <a:pt x="89705" y="247267"/>
                  <a:pt x="114608" y="253977"/>
                  <a:pt x="138992" y="262105"/>
                </a:cubicBezTo>
                <a:lnTo>
                  <a:pt x="175568" y="274297"/>
                </a:lnTo>
                <a:lnTo>
                  <a:pt x="309680" y="262105"/>
                </a:lnTo>
                <a:cubicBezTo>
                  <a:pt x="497691" y="247064"/>
                  <a:pt x="432212" y="282017"/>
                  <a:pt x="516944" y="225529"/>
                </a:cubicBezTo>
                <a:cubicBezTo>
                  <a:pt x="512880" y="205209"/>
                  <a:pt x="515033" y="182561"/>
                  <a:pt x="504752" y="164569"/>
                </a:cubicBezTo>
                <a:cubicBezTo>
                  <a:pt x="490719" y="140012"/>
                  <a:pt x="440669" y="133308"/>
                  <a:pt x="419408" y="127993"/>
                </a:cubicBezTo>
                <a:lnTo>
                  <a:pt x="346256" y="79225"/>
                </a:lnTo>
                <a:cubicBezTo>
                  <a:pt x="335563" y="72096"/>
                  <a:pt x="345222" y="49025"/>
                  <a:pt x="334064" y="42649"/>
                </a:cubicBezTo>
                <a:cubicBezTo>
                  <a:pt x="305713" y="26448"/>
                  <a:pt x="222304" y="12169"/>
                  <a:pt x="199952" y="6073"/>
                </a:cubicBezTo>
                <a:close/>
              </a:path>
            </a:pathLst>
          </a:custGeom>
          <a:gradFill flip="none" rotWithShape="1">
            <a:gsLst>
              <a:gs pos="100000">
                <a:schemeClr val="bg1">
                  <a:lumMod val="75000"/>
                </a:schemeClr>
              </a:gs>
              <a:gs pos="51000">
                <a:schemeClr val="bg1">
                  <a:lumMod val="50000"/>
                </a:schemeClr>
              </a:gs>
              <a:gs pos="0">
                <a:schemeClr val="tx1">
                  <a:lumMod val="85000"/>
                  <a:lumOff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a:p>
        </p:txBody>
      </p:sp>
      <p:cxnSp>
        <p:nvCxnSpPr>
          <p:cNvPr id="15" name="Straight Connector 14"/>
          <p:cNvCxnSpPr>
            <a:stCxn id="35" idx="4"/>
          </p:cNvCxnSpPr>
          <p:nvPr/>
        </p:nvCxnSpPr>
        <p:spPr>
          <a:xfrm rot="5400000" flipH="1" flipV="1">
            <a:off x="4073011" y="2742256"/>
            <a:ext cx="5040784" cy="894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5" idx="6"/>
          </p:cNvCxnSpPr>
          <p:nvPr/>
        </p:nvCxnSpPr>
        <p:spPr>
          <a:xfrm rot="10800000" flipV="1">
            <a:off x="2103120" y="669341"/>
            <a:ext cx="4937760" cy="4165549"/>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50"/>
          <p:cNvGrpSpPr/>
          <p:nvPr/>
        </p:nvGrpSpPr>
        <p:grpSpPr>
          <a:xfrm>
            <a:off x="5844172" y="5383530"/>
            <a:ext cx="617220" cy="617220"/>
            <a:chOff x="2336800" y="2286000"/>
            <a:chExt cx="685800" cy="685800"/>
          </a:xfrm>
        </p:grpSpPr>
        <p:sp>
          <p:nvSpPr>
            <p:cNvPr id="5" name="Oval 4"/>
            <p:cNvSpPr/>
            <p:nvPr/>
          </p:nvSpPr>
          <p:spPr>
            <a:xfrm>
              <a:off x="2336800" y="2286000"/>
              <a:ext cx="685800" cy="685800"/>
            </a:xfrm>
            <a:prstGeom prst="ellipse">
              <a:avLst/>
            </a:prstGeom>
            <a:gradFill flip="none" rotWithShape="0">
              <a:gsLst>
                <a:gs pos="100000">
                  <a:schemeClr val="tx2">
                    <a:lumMod val="40000"/>
                    <a:lumOff val="60000"/>
                  </a:schemeClr>
                </a:gs>
                <a:gs pos="12000">
                  <a:srgbClr val="92D050"/>
                </a:gs>
                <a:gs pos="71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9"/>
            <p:cNvGrpSpPr/>
            <p:nvPr/>
          </p:nvGrpSpPr>
          <p:grpSpPr>
            <a:xfrm>
              <a:off x="2527301" y="2496482"/>
              <a:ext cx="381000" cy="304800"/>
              <a:chOff x="4843600" y="2133599"/>
              <a:chExt cx="381000" cy="304800"/>
            </a:xfrm>
          </p:grpSpPr>
          <p:sp>
            <p:nvSpPr>
              <p:cNvPr id="35" name="Isosceles Triangle 34"/>
              <p:cNvSpPr/>
              <p:nvPr/>
            </p:nvSpPr>
            <p:spPr>
              <a:xfrm flipH="1">
                <a:off x="4988382" y="2133600"/>
                <a:ext cx="45719"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p:cNvSpPr/>
              <p:nvPr/>
            </p:nvSpPr>
            <p:spPr>
              <a:xfrm rot="20341846">
                <a:off x="4843600" y="2133599"/>
                <a:ext cx="381000" cy="304800"/>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3" name="Straight Connector 52"/>
          <p:cNvCxnSpPr/>
          <p:nvPr/>
        </p:nvCxnSpPr>
        <p:spPr>
          <a:xfrm rot="5400000">
            <a:off x="-91437" y="2194559"/>
            <a:ext cx="4869178" cy="480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H="1" flipV="1">
            <a:off x="628651" y="377191"/>
            <a:ext cx="2331721" cy="1577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05841" y="2331724"/>
            <a:ext cx="2468880" cy="205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640206" y="3000376"/>
            <a:ext cx="2297430" cy="1371599"/>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76"/>
          <p:cNvGrpSpPr/>
          <p:nvPr/>
        </p:nvGrpSpPr>
        <p:grpSpPr>
          <a:xfrm>
            <a:off x="1787653" y="4526280"/>
            <a:ext cx="617220" cy="617220"/>
            <a:chOff x="4535189" y="5506383"/>
            <a:chExt cx="685800" cy="685800"/>
          </a:xfrm>
        </p:grpSpPr>
        <p:sp>
          <p:nvSpPr>
            <p:cNvPr id="73" name="Oval 72"/>
            <p:cNvSpPr/>
            <p:nvPr/>
          </p:nvSpPr>
          <p:spPr>
            <a:xfrm>
              <a:off x="4535189" y="5506383"/>
              <a:ext cx="685800" cy="685800"/>
            </a:xfrm>
            <a:prstGeom prst="ellipse">
              <a:avLst/>
            </a:prstGeom>
            <a:gradFill flip="none" rotWithShape="0">
              <a:gsLst>
                <a:gs pos="100000">
                  <a:srgbClr val="FF0000"/>
                </a:gs>
                <a:gs pos="3000">
                  <a:srgbClr val="FFC000"/>
                </a:gs>
                <a:gs pos="71000">
                  <a:srgbClr val="C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9"/>
            <p:cNvGrpSpPr/>
            <p:nvPr/>
          </p:nvGrpSpPr>
          <p:grpSpPr>
            <a:xfrm>
              <a:off x="4685366" y="5716866"/>
              <a:ext cx="403348" cy="315645"/>
              <a:chOff x="4803276" y="2133600"/>
              <a:chExt cx="403348" cy="315645"/>
            </a:xfrm>
          </p:grpSpPr>
          <p:sp>
            <p:nvSpPr>
              <p:cNvPr id="75" name="Isosceles Triangle 74"/>
              <p:cNvSpPr/>
              <p:nvPr/>
            </p:nvSpPr>
            <p:spPr>
              <a:xfrm flipH="1">
                <a:off x="4988382" y="2133600"/>
                <a:ext cx="45719"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miley Face 75"/>
              <p:cNvSpPr/>
              <p:nvPr/>
            </p:nvSpPr>
            <p:spPr>
              <a:xfrm rot="20341846">
                <a:off x="4803276" y="2135300"/>
                <a:ext cx="403348" cy="313945"/>
              </a:xfrm>
              <a:prstGeom prst="smileyFace">
                <a:avLst>
                  <a:gd name="adj" fmla="val -465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TextBox 22"/>
          <p:cNvSpPr txBox="1"/>
          <p:nvPr/>
        </p:nvSpPr>
        <p:spPr>
          <a:xfrm>
            <a:off x="213729" y="298112"/>
            <a:ext cx="4123505" cy="1191095"/>
          </a:xfrm>
          <a:prstGeom prst="rect">
            <a:avLst/>
          </a:prstGeom>
          <a:noFill/>
        </p:spPr>
        <p:txBody>
          <a:bodyPr wrap="square" lIns="82296" tIns="41148" rIns="82296" bIns="41148" rtlCol="0">
            <a:spAutoFit/>
          </a:bodyPr>
          <a:lstStyle/>
          <a:p>
            <a:r>
              <a:rPr lang="en-US" sz="3600" dirty="0">
                <a:solidFill>
                  <a:schemeClr val="bg1"/>
                </a:solidFill>
                <a:latin typeface="Times New Roman"/>
                <a:cs typeface="Times New Roman"/>
              </a:rPr>
              <a:t>H = Heliocentric Absolute Magnitude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par>
                          <p:cTn id="9" fill="hold">
                            <p:stCondLst>
                              <p:cond delay="0"/>
                            </p:stCondLst>
                            <p:childTnLst>
                              <p:par>
                                <p:cTn id="10" presetID="0" presetClass="path" presetSubtype="0" accel="50000" decel="50000" fill="hold" nodeType="afterEffect">
                                  <p:stCondLst>
                                    <p:cond delay="0"/>
                                  </p:stCondLst>
                                  <p:childTnLst>
                                    <p:animMotion origin="layout" path="M -5.43536E-6 3.33333E-6 C 0.00124 -0.06417 0.00249 -0.12834 -0.01501 -0.18375 C -0.03252 -0.23917 -0.06519 -0.28959 -0.10506 -0.33271 C -0.14492 -0.37584 -0.19948 -0.41604 -0.25388 -0.44188 C -0.30828 -0.46771 -0.37909 -0.48084 -0.43115 -0.48729 C -0.4832 -0.49375 -0.5437 -0.48125 -0.56621 -0.48 " pathEditMode="relative" ptsTypes="aaaaaA">
                                      <p:cBhvr>
                                        <p:cTn id="11" dur="2000" fill="hold"/>
                                        <p:tgtEl>
                                          <p:spTgt spid="2"/>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7.4957E-6 3.33333E-6 C -0.03095 -0.01583 -0.0619 -0.03167 -0.10238 -0.04563 C -0.14303 -0.05958 -0.2029 -0.07563 -0.24292 -0.08375 C -0.28294 -0.09188 -0.30654 -0.09313 -0.3425 -0.09458 C -0.37845 -0.09604 -0.43379 -0.09375 -0.45849 -0.09292 C -0.48319 -0.09208 -0.48725 -0.09063 -0.49116 -0.08917 " pathEditMode="relative" ptsTypes="aaaaaA">
                                      <p:cBhvr>
                                        <p:cTn id="13" dur="2000" fill="hold"/>
                                        <p:tgtEl>
                                          <p:spTgt spid="10"/>
                                        </p:tgtEl>
                                        <p:attrNameLst>
                                          <p:attrName>ppt_x</p:attrName>
                                          <p:attrName>ppt_y</p:attrName>
                                        </p:attrNameLst>
                                      </p:cBhvr>
                                    </p:animMotion>
                                  </p:childTnLst>
                                </p:cTn>
                              </p:par>
                              <p:par>
                                <p:cTn id="14" presetID="10" presetClass="exit" presetSubtype="0" fill="hold" grpId="0" nodeType="withEffect">
                                  <p:stCondLst>
                                    <p:cond delay="0"/>
                                  </p:stCondLst>
                                  <p:childTnLst>
                                    <p:animEffect transition="out" filter="fade">
                                      <p:cBhvr>
                                        <p:cTn id="15" dur="2000"/>
                                        <p:tgtEl>
                                          <p:spTgt spid="23"/>
                                        </p:tgtEl>
                                      </p:cBhvr>
                                    </p:animEffect>
                                    <p:set>
                                      <p:cBhvr>
                                        <p:cTn id="16" dur="1" fill="hold">
                                          <p:stCondLst>
                                            <p:cond delay="1999"/>
                                          </p:stCondLst>
                                        </p:cTn>
                                        <p:tgtEl>
                                          <p:spTgt spid="23"/>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0.49116 -0.08916 L -0.38721 0.27396 " pathEditMode="relative" rAng="0" ptsTypes="AA">
                                      <p:cBhvr>
                                        <p:cTn id="25" dur="2000" fill="hold"/>
                                        <p:tgtEl>
                                          <p:spTgt spid="10"/>
                                        </p:tgtEl>
                                        <p:attrNameLst>
                                          <p:attrName>ppt_x</p:attrName>
                                          <p:attrName>ppt_y</p:attrName>
                                        </p:attrNameLst>
                                      </p:cBhvr>
                                      <p:rCtr x="5200" y="18100"/>
                                    </p:animMotion>
                                  </p:childTnLst>
                                </p:cTn>
                              </p:par>
                              <p:par>
                                <p:cTn id="26" presetID="1" presetClass="exit" presetSubtype="0" fill="hold" nodeType="withEffect">
                                  <p:stCondLst>
                                    <p:cond delay="0"/>
                                  </p:stCondLst>
                                  <p:childTnLst>
                                    <p:set>
                                      <p:cBhvr>
                                        <p:cTn id="27" dur="1" fill="hold">
                                          <p:stCondLst>
                                            <p:cond delay="0"/>
                                          </p:stCondLst>
                                        </p:cTn>
                                        <p:tgtEl>
                                          <p:spTgt spid="53"/>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56"/>
                                        </p:tgtEl>
                                        <p:attrNameLst>
                                          <p:attrName>style.visibility</p:attrName>
                                        </p:attrNameLst>
                                      </p:cBhvr>
                                      <p:to>
                                        <p:strVal val="hidden"/>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nodeType="clickEffect">
                                  <p:stCondLst>
                                    <p:cond delay="0"/>
                                  </p:stCondLst>
                                  <p:childTnLst>
                                    <p:animMotion origin="layout" path="M -0.5662 -0.48 L -0.44302 -0.12 " pathEditMode="relative" rAng="0" ptsTypes="AA">
                                      <p:cBhvr>
                                        <p:cTn id="38" dur="2000" fill="hold"/>
                                        <p:tgtEl>
                                          <p:spTgt spid="2"/>
                                        </p:tgtEl>
                                        <p:attrNameLst>
                                          <p:attrName>ppt_x</p:attrName>
                                          <p:attrName>ppt_y</p:attrName>
                                        </p:attrNameLst>
                                      </p:cBhvr>
                                      <p:rCtr x="6200" y="18000"/>
                                    </p:animMotion>
                                  </p:childTnLst>
                                </p:cTn>
                              </p:par>
                              <p:par>
                                <p:cTn id="39" presetID="1" presetClass="exit" presetSubtype="0" fill="hold" nodeType="withEffect">
                                  <p:stCondLst>
                                    <p:cond delay="0"/>
                                  </p:stCondLst>
                                  <p:childTnLst>
                                    <p:set>
                                      <p:cBhvr>
                                        <p:cTn id="40" dur="1" fill="hold">
                                          <p:stCondLst>
                                            <p:cond delay="0"/>
                                          </p:stCondLst>
                                        </p:cTn>
                                        <p:tgtEl>
                                          <p:spTgt spid="64"/>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dissolve">
                                      <p:cBhvr>
                                        <p:cTn id="44" dur="500"/>
                                        <p:tgtEl>
                                          <p:spTgt spid="6"/>
                                        </p:tgtEl>
                                      </p:cBhvr>
                                    </p:animEffect>
                                  </p:childTnLst>
                                </p:cTn>
                              </p:par>
                              <p:par>
                                <p:cTn id="45" presetID="1" presetClass="exit" presetSubtype="0" fill="hold" nodeType="withEffect">
                                  <p:stCondLst>
                                    <p:cond delay="0"/>
                                  </p:stCondLst>
                                  <p:childTnLst>
                                    <p:set>
                                      <p:cBhvr>
                                        <p:cTn id="46" dur="1" fill="hold">
                                          <p:stCondLst>
                                            <p:cond delay="0"/>
                                          </p:stCondLst>
                                        </p:cTn>
                                        <p:tgtEl>
                                          <p:spTgt spid="2"/>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3" grpId="0"/>
      <p:bldP spid="23"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star, dark, night&#10;&#10;Description automatically generated">
            <a:extLst>
              <a:ext uri="{FF2B5EF4-FFF2-40B4-BE49-F238E27FC236}">
                <a16:creationId xmlns:a16="http://schemas.microsoft.com/office/drawing/2014/main" id="{2FE61AE6-941D-3EBB-7DD4-4DCE8CCC6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6408"/>
            <a:ext cx="9141456" cy="5720576"/>
          </a:xfrm>
          <a:prstGeom prst="rect">
            <a:avLst/>
          </a:prstGeom>
        </p:spPr>
      </p:pic>
      <p:pic>
        <p:nvPicPr>
          <p:cNvPr id="6" name="Picture 5" descr="A picture containing star, green, outdoor object&#10;&#10;Description automatically generated">
            <a:extLst>
              <a:ext uri="{FF2B5EF4-FFF2-40B4-BE49-F238E27FC236}">
                <a16:creationId xmlns:a16="http://schemas.microsoft.com/office/drawing/2014/main" id="{66FE835C-00EB-EE79-5998-F39D3280A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6684"/>
            <a:ext cx="9144000" cy="5704631"/>
          </a:xfrm>
          <a:prstGeom prst="rect">
            <a:avLst/>
          </a:prstGeom>
        </p:spPr>
      </p:pic>
    </p:spTree>
    <p:extLst>
      <p:ext uri="{BB962C8B-B14F-4D97-AF65-F5344CB8AC3E}">
        <p14:creationId xmlns:p14="http://schemas.microsoft.com/office/powerpoint/2010/main" val="226305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descr="Middle_201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0" y="0"/>
            <a:ext cx="3005951" cy="1200329"/>
          </a:xfrm>
          <a:prstGeom prst="rect">
            <a:avLst/>
          </a:prstGeom>
        </p:spPr>
        <p:txBody>
          <a:bodyPr wrap="none">
            <a:spAutoFit/>
          </a:bodyPr>
          <a:lstStyle/>
          <a:p>
            <a:pPr>
              <a:defRPr/>
            </a:pPr>
            <a:r>
              <a:rPr lang="en-US" sz="3600" b="1" dirty="0">
                <a:solidFill>
                  <a:prstClr val="white"/>
                </a:solidFill>
                <a:latin typeface="Times New Roman"/>
                <a:ea typeface="ＭＳ Ｐゴシック" charset="0"/>
                <a:cs typeface="Times New Roman"/>
              </a:rPr>
              <a:t>Minor Bodies </a:t>
            </a:r>
          </a:p>
          <a:p>
            <a:pPr>
              <a:defRPr/>
            </a:pPr>
            <a:r>
              <a:rPr lang="en-US" sz="3600" b="1" dirty="0">
                <a:solidFill>
                  <a:prstClr val="white"/>
                </a:solidFill>
                <a:latin typeface="Times New Roman"/>
                <a:ea typeface="ＭＳ Ｐゴシック" charset="0"/>
                <a:cs typeface="Times New Roman"/>
              </a:rPr>
              <a:t>o</a:t>
            </a:r>
            <a:r>
              <a:rPr lang="en-US" sz="3600" b="1">
                <a:solidFill>
                  <a:prstClr val="white"/>
                </a:solidFill>
                <a:latin typeface="Times New Roman"/>
                <a:ea typeface="ＭＳ Ｐゴシック" charset="0"/>
                <a:cs typeface="Times New Roman"/>
              </a:rPr>
              <a:t>ut </a:t>
            </a:r>
            <a:r>
              <a:rPr lang="en-US" sz="3600" b="1" dirty="0">
                <a:solidFill>
                  <a:prstClr val="white"/>
                </a:solidFill>
                <a:latin typeface="Times New Roman"/>
                <a:ea typeface="ＭＳ Ｐゴシック" charset="0"/>
                <a:cs typeface="Times New Roman"/>
              </a:rPr>
              <a:t>to Jupiter</a:t>
            </a:r>
          </a:p>
        </p:txBody>
      </p:sp>
      <p:sp>
        <p:nvSpPr>
          <p:cNvPr id="7" name="Rectangle 6"/>
          <p:cNvSpPr/>
          <p:nvPr/>
        </p:nvSpPr>
        <p:spPr>
          <a:xfrm>
            <a:off x="6766490" y="5706986"/>
            <a:ext cx="2022358" cy="707886"/>
          </a:xfrm>
          <a:prstGeom prst="rect">
            <a:avLst/>
          </a:prstGeom>
        </p:spPr>
        <p:txBody>
          <a:bodyPr wrap="none">
            <a:spAutoFit/>
          </a:bodyPr>
          <a:lstStyle/>
          <a:p>
            <a:pPr algn="ctr">
              <a:defRPr/>
            </a:pPr>
            <a:r>
              <a:rPr lang="en-US" sz="2000" dirty="0">
                <a:solidFill>
                  <a:prstClr val="white"/>
                </a:solidFill>
                <a:latin typeface="Times New Roman"/>
                <a:ea typeface="ＭＳ Ｐゴシック" charset="0"/>
                <a:cs typeface="Times New Roman"/>
              </a:rPr>
              <a:t>contributions</a:t>
            </a:r>
          </a:p>
          <a:p>
            <a:pPr algn="ctr">
              <a:defRPr/>
            </a:pPr>
            <a:r>
              <a:rPr lang="en-US" sz="2000" dirty="0">
                <a:solidFill>
                  <a:prstClr val="white"/>
                </a:solidFill>
                <a:latin typeface="Times New Roman"/>
                <a:ea typeface="ＭＳ Ｐゴシック" charset="0"/>
                <a:cs typeface="Times New Roman"/>
              </a:rPr>
              <a:t>by Joey </a:t>
            </a:r>
            <a:r>
              <a:rPr lang="en-US" sz="2000" dirty="0" err="1">
                <a:solidFill>
                  <a:prstClr val="white"/>
                </a:solidFill>
                <a:latin typeface="Times New Roman"/>
                <a:ea typeface="ＭＳ Ｐゴシック" charset="0"/>
                <a:cs typeface="Times New Roman"/>
              </a:rPr>
              <a:t>Chatelain</a:t>
            </a:r>
            <a:endParaRPr lang="en-US" sz="2000" dirty="0">
              <a:solidFill>
                <a:prstClr val="white"/>
              </a:solidFill>
              <a:latin typeface="Times New Roman"/>
              <a:ea typeface="ＭＳ Ｐゴシック" charset="0"/>
              <a:cs typeface="Times New Roman"/>
            </a:endParaRPr>
          </a:p>
        </p:txBody>
      </p:sp>
    </p:spTree>
    <p:extLst>
      <p:ext uri="{BB962C8B-B14F-4D97-AF65-F5344CB8AC3E}">
        <p14:creationId xmlns:p14="http://schemas.microsoft.com/office/powerpoint/2010/main" val="227378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25950"/>
            <a:ext cx="3622675" cy="769938"/>
          </a:xfrm>
          <a:prstGeom prst="rect">
            <a:avLst/>
          </a:prstGeom>
          <a:noFill/>
        </p:spPr>
        <p:txBody>
          <a:bodyPr>
            <a:spAutoFit/>
          </a:bodyPr>
          <a:lstStyle/>
          <a:p>
            <a:pPr algn="ctr">
              <a:defRPr/>
            </a:pPr>
            <a:r>
              <a:rPr lang="en-US" sz="4400" b="1" dirty="0">
                <a:solidFill>
                  <a:srgbClr val="00B050"/>
                </a:solidFill>
                <a:latin typeface="Times New Roman"/>
                <a:ea typeface="ＭＳ Ｐゴシック" charset="0"/>
                <a:cs typeface="Times New Roman"/>
              </a:rPr>
              <a:t>SSE!</a:t>
            </a:r>
          </a:p>
        </p:txBody>
      </p:sp>
      <p:sp>
        <p:nvSpPr>
          <p:cNvPr id="5" name="TextBox 4"/>
          <p:cNvSpPr txBox="1"/>
          <p:nvPr/>
        </p:nvSpPr>
        <p:spPr>
          <a:xfrm>
            <a:off x="1531666" y="1436672"/>
            <a:ext cx="6019048" cy="3231654"/>
          </a:xfrm>
          <a:prstGeom prst="rect">
            <a:avLst/>
          </a:prstGeom>
          <a:noFill/>
        </p:spPr>
        <p:txBody>
          <a:bodyPr wrap="square">
            <a:spAutoFit/>
          </a:bodyPr>
          <a:lstStyle/>
          <a:p>
            <a:pPr>
              <a:defRPr/>
            </a:pPr>
            <a:r>
              <a:rPr lang="en-US" sz="2000" dirty="0">
                <a:solidFill>
                  <a:prstClr val="black"/>
                </a:solidFill>
                <a:latin typeface="Times New Roman"/>
                <a:ea typeface="ＭＳ Ｐゴシック" charset="0"/>
                <a:cs typeface="Times New Roman"/>
              </a:rPr>
              <a:t>What defines a “</a:t>
            </a:r>
            <a:r>
              <a:rPr lang="en-US" sz="2000" dirty="0">
                <a:solidFill>
                  <a:srgbClr val="0000FF"/>
                </a:solidFill>
                <a:latin typeface="Times New Roman"/>
                <a:ea typeface="ＭＳ Ｐゴシック" charset="0"/>
                <a:cs typeface="Times New Roman"/>
              </a:rPr>
              <a:t>Dwarf Planet</a:t>
            </a:r>
            <a:r>
              <a:rPr lang="en-US" sz="2000" dirty="0">
                <a:solidFill>
                  <a:prstClr val="black"/>
                </a:solidFill>
                <a:latin typeface="Times New Roman"/>
                <a:ea typeface="ＭＳ Ｐゴシック" charset="0"/>
                <a:cs typeface="Times New Roman"/>
              </a:rPr>
              <a:t>”?</a:t>
            </a:r>
          </a:p>
          <a:p>
            <a:endParaRPr lang="en-US" sz="2000" b="1" dirty="0">
              <a:solidFill>
                <a:prstClr val="black"/>
              </a:solidFill>
              <a:latin typeface="Times New Roman"/>
              <a:ea typeface="ＭＳ Ｐゴシック" charset="0"/>
              <a:cs typeface="Times New Roman"/>
            </a:endParaRPr>
          </a:p>
          <a:p>
            <a:endParaRPr lang="en-US" sz="2000" b="1" dirty="0">
              <a:solidFill>
                <a:prstClr val="black"/>
              </a:solidFill>
              <a:latin typeface="Times New Roman"/>
              <a:ea typeface="ＭＳ Ｐゴシック" charset="0"/>
              <a:cs typeface="Times New Roman"/>
            </a:endParaRPr>
          </a:p>
          <a:p>
            <a:r>
              <a:rPr lang="en-US" b="1" dirty="0">
                <a:solidFill>
                  <a:prstClr val="black"/>
                </a:solidFill>
                <a:latin typeface="Times New Roman"/>
                <a:ea typeface="ＭＳ Ｐゴシック" charset="0"/>
                <a:cs typeface="Times New Roman"/>
              </a:rPr>
              <a:t>IAU </a:t>
            </a:r>
            <a:r>
              <a:rPr lang="en-US" b="1" dirty="0">
                <a:latin typeface="Times New Roman"/>
                <a:cs typeface="Times New Roman"/>
              </a:rPr>
              <a:t>RESOLUTION 5A (2006, Prague, Czech Republic)</a:t>
            </a:r>
          </a:p>
          <a:p>
            <a:endParaRPr lang="en-US" dirty="0">
              <a:latin typeface="Times New Roman"/>
              <a:cs typeface="Times New Roman"/>
            </a:endParaRPr>
          </a:p>
          <a:p>
            <a:endParaRPr lang="en-US" dirty="0">
              <a:latin typeface="Times New Roman"/>
              <a:cs typeface="Times New Roman"/>
            </a:endParaRPr>
          </a:p>
          <a:p>
            <a:r>
              <a:rPr lang="en-US" dirty="0">
                <a:latin typeface="Times New Roman"/>
                <a:cs typeface="Times New Roman"/>
              </a:rPr>
              <a:t>(2) A </a:t>
            </a:r>
            <a:r>
              <a:rPr lang="en-US" dirty="0">
                <a:solidFill>
                  <a:srgbClr val="0000FF"/>
                </a:solidFill>
                <a:latin typeface="Times New Roman"/>
                <a:cs typeface="Times New Roman"/>
              </a:rPr>
              <a:t>“dwarf planet” </a:t>
            </a:r>
            <a:r>
              <a:rPr lang="en-US" dirty="0">
                <a:latin typeface="Times New Roman"/>
                <a:cs typeface="Times New Roman"/>
              </a:rPr>
              <a:t>is a celestial body that </a:t>
            </a:r>
          </a:p>
          <a:p>
            <a:r>
              <a:rPr lang="en-US" dirty="0">
                <a:latin typeface="Times New Roman"/>
                <a:cs typeface="Times New Roman"/>
              </a:rPr>
              <a:t>	(a) </a:t>
            </a:r>
          </a:p>
          <a:p>
            <a:r>
              <a:rPr lang="en-US" dirty="0">
                <a:latin typeface="Times New Roman"/>
                <a:cs typeface="Times New Roman"/>
              </a:rPr>
              <a:t>	(b) </a:t>
            </a:r>
          </a:p>
          <a:p>
            <a:r>
              <a:rPr lang="en-US" dirty="0">
                <a:latin typeface="Times New Roman"/>
                <a:cs typeface="Times New Roman"/>
              </a:rPr>
              <a:t>	(c) </a:t>
            </a:r>
          </a:p>
          <a:p>
            <a:r>
              <a:rPr lang="en-US" dirty="0">
                <a:latin typeface="Times New Roman"/>
                <a:cs typeface="Times New Roman"/>
              </a:rPr>
              <a:t>	(d)</a:t>
            </a:r>
          </a:p>
        </p:txBody>
      </p:sp>
    </p:spTree>
    <p:extLst>
      <p:ext uri="{BB962C8B-B14F-4D97-AF65-F5344CB8AC3E}">
        <p14:creationId xmlns:p14="http://schemas.microsoft.com/office/powerpoint/2010/main" val="118707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F692F-A4EC-C11D-806A-D27BFAE675C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0F60A29-A2C9-705B-9165-95DB1994A36D}"/>
              </a:ext>
            </a:extLst>
          </p:cNvPr>
          <p:cNvSpPr txBox="1"/>
          <p:nvPr/>
        </p:nvSpPr>
        <p:spPr>
          <a:xfrm>
            <a:off x="2819400" y="25950"/>
            <a:ext cx="3622675" cy="76993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a:ea typeface="ＭＳ Ｐゴシック" charset="0"/>
                <a:cs typeface="Times New Roman"/>
              </a:rPr>
              <a:t>Minor Bodies</a:t>
            </a:r>
          </a:p>
        </p:txBody>
      </p:sp>
      <p:sp>
        <p:nvSpPr>
          <p:cNvPr id="5" name="TextBox 4">
            <a:extLst>
              <a:ext uri="{FF2B5EF4-FFF2-40B4-BE49-F238E27FC236}">
                <a16:creationId xmlns:a16="http://schemas.microsoft.com/office/drawing/2014/main" id="{6CFCB14D-8CCE-0B99-4415-E4875B72DC0F}"/>
              </a:ext>
            </a:extLst>
          </p:cNvPr>
          <p:cNvSpPr txBox="1"/>
          <p:nvPr/>
        </p:nvSpPr>
        <p:spPr>
          <a:xfrm>
            <a:off x="243207" y="1118015"/>
            <a:ext cx="8620424" cy="51398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cs typeface="Times New Roman"/>
              </a:rPr>
              <a:t>Why “</a:t>
            </a:r>
            <a:r>
              <a:rPr kumimoji="0" lang="en-US" sz="2000" b="0" i="0" u="none" strike="noStrike" kern="1200" cap="none" spc="0" normalizeH="0" baseline="0" noProof="0" dirty="0">
                <a:ln>
                  <a:noFill/>
                </a:ln>
                <a:solidFill>
                  <a:srgbClr val="0000FF"/>
                </a:solidFill>
                <a:effectLst/>
                <a:uLnTx/>
                <a:uFillTx/>
                <a:latin typeface="Times New Roman"/>
                <a:ea typeface="ＭＳ Ｐゴシック" charset="0"/>
                <a:cs typeface="Times New Roman"/>
              </a:rPr>
              <a:t>Dwarf Planet</a:t>
            </a: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cs typeface="Times New Roman"/>
              </a:rPr>
              <a:t>” instead of “</a:t>
            </a:r>
            <a:r>
              <a:rPr kumimoji="0" lang="en-US" sz="2000" b="0" i="0" u="none" strike="noStrike" kern="1200" cap="none" spc="0" normalizeH="0" baseline="0" noProof="0" dirty="0">
                <a:ln>
                  <a:noFill/>
                </a:ln>
                <a:solidFill>
                  <a:srgbClr val="0000FF"/>
                </a:solidFill>
                <a:effectLst/>
                <a:uLnTx/>
                <a:uFillTx/>
                <a:latin typeface="Times New Roman"/>
                <a:ea typeface="ＭＳ Ｐゴシック" charset="0"/>
                <a:cs typeface="Times New Roman"/>
              </a:rPr>
              <a:t>Planet</a:t>
            </a: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a:ea typeface="ＭＳ Ｐゴシック"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a:ea typeface="ＭＳ Ｐゴシック" charset="0"/>
                <a:cs typeface="Times New Roman"/>
              </a:rPr>
              <a:t>IAU </a:t>
            </a:r>
            <a:r>
              <a:rPr kumimoji="0" lang="en-US" sz="1800" b="1" i="0" u="none" strike="noStrike" kern="1200" cap="none" spc="0" normalizeH="0" baseline="0" noProof="0" dirty="0">
                <a:ln>
                  <a:noFill/>
                </a:ln>
                <a:solidFill>
                  <a:prstClr val="black"/>
                </a:solidFill>
                <a:effectLst/>
                <a:uLnTx/>
                <a:uFillTx/>
                <a:latin typeface="Times New Roman"/>
                <a:ea typeface="+mn-ea"/>
                <a:cs typeface="Times New Roman"/>
              </a:rPr>
              <a:t>RESOLUTION 5A (2006, Prague, Czech Republic)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The IAU therefore resolves that planets and other bodies in our Solar System, except satellites, be defined into </a:t>
            </a:r>
            <a:r>
              <a:rPr kumimoji="0" lang="en-US" sz="1800" b="0" i="0" u="none" strike="noStrike" kern="1200" cap="none" spc="0" normalizeH="0" baseline="0" noProof="0" dirty="0">
                <a:ln>
                  <a:noFill/>
                </a:ln>
                <a:solidFill>
                  <a:srgbClr val="FF0000"/>
                </a:solidFill>
                <a:effectLst/>
                <a:uLnTx/>
                <a:uFillTx/>
                <a:latin typeface="Times New Roman"/>
                <a:ea typeface="+mn-ea"/>
                <a:cs typeface="Times New Roman"/>
              </a:rPr>
              <a:t>three distinct categories </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in the following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(1) A </a:t>
            </a:r>
            <a:r>
              <a:rPr kumimoji="0" lang="en-US" sz="1800" b="0" i="0" u="none" strike="noStrike" kern="1200" cap="none" spc="0" normalizeH="0" baseline="0" noProof="0" dirty="0">
                <a:ln>
                  <a:noFill/>
                </a:ln>
                <a:solidFill>
                  <a:srgbClr val="0000FF"/>
                </a:solidFill>
                <a:effectLst/>
                <a:uLnTx/>
                <a:uFillTx/>
                <a:latin typeface="Times New Roman"/>
                <a:ea typeface="+mn-ea"/>
                <a:cs typeface="Times New Roman"/>
              </a:rPr>
              <a:t>“planet” </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is a celestial body that (a) is in orbit around the Sun, (b) has sufficient mass for its self-gravity to overcome rigid body forces so that it assumes a hydrostatic equilibrium (nearly round) shape, and (c) </a:t>
            </a:r>
            <a:r>
              <a:rPr kumimoji="0" lang="en-US" sz="1800" b="0" i="0" u="none" strike="noStrike" kern="1200" cap="none" spc="0" normalizeH="0" baseline="0" noProof="0" dirty="0">
                <a:ln>
                  <a:noFill/>
                </a:ln>
                <a:solidFill>
                  <a:srgbClr val="FF0000"/>
                </a:solidFill>
                <a:effectLst/>
                <a:uLnTx/>
                <a:uFillTx/>
                <a:latin typeface="Times New Roman"/>
                <a:ea typeface="+mn-ea"/>
                <a:cs typeface="Times New Roman"/>
              </a:rPr>
              <a:t>has cleared </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the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neighbourhood</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around its orbit.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(2) A </a:t>
            </a:r>
            <a:r>
              <a:rPr kumimoji="0" lang="en-US" sz="1800" b="0" i="0" u="none" strike="noStrike" kern="1200" cap="none" spc="0" normalizeH="0" baseline="0" noProof="0" dirty="0">
                <a:ln>
                  <a:noFill/>
                </a:ln>
                <a:solidFill>
                  <a:srgbClr val="0000FF"/>
                </a:solidFill>
                <a:effectLst/>
                <a:uLnTx/>
                <a:uFillTx/>
                <a:latin typeface="Times New Roman"/>
                <a:ea typeface="+mn-ea"/>
                <a:cs typeface="Times New Roman"/>
              </a:rPr>
              <a:t>“dwarf planet” </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is a celestial body that (a) is in orbit around the Sun, (b) has sufficient mass for its self-gravity to overcome rigid body forces so that it assumes a hydrostatic equilibrium (nearly round) shape, (c) </a:t>
            </a:r>
            <a:r>
              <a:rPr kumimoji="0" lang="en-US" sz="1800" b="0" i="0" u="none" strike="noStrike" kern="1200" cap="none" spc="0" normalizeH="0" baseline="0" noProof="0" dirty="0">
                <a:ln>
                  <a:noFill/>
                </a:ln>
                <a:solidFill>
                  <a:srgbClr val="FF0000"/>
                </a:solidFill>
                <a:effectLst/>
                <a:uLnTx/>
                <a:uFillTx/>
                <a:latin typeface="Times New Roman"/>
                <a:ea typeface="+mn-ea"/>
                <a:cs typeface="Times New Roman"/>
              </a:rPr>
              <a:t>has not cleared </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the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neighbourhood</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around its orbit, and (d) is not a satellite.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(3) All other objects, except satellites, orbiting the Sun shall be referred to collectively as </a:t>
            </a:r>
            <a:r>
              <a:rPr kumimoji="0" lang="en-US" sz="1800" b="0" i="0" u="none" strike="noStrike" kern="1200" cap="none" spc="0" normalizeH="0" baseline="0" noProof="0" dirty="0">
                <a:ln>
                  <a:noFill/>
                </a:ln>
                <a:solidFill>
                  <a:srgbClr val="FF0000"/>
                </a:solidFill>
                <a:effectLst/>
                <a:uLnTx/>
                <a:uFillTx/>
                <a:latin typeface="Times New Roman"/>
                <a:ea typeface="+mn-ea"/>
                <a:cs typeface="Times New Roman"/>
              </a:rPr>
              <a:t>“Small Solar-System Bodies”</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a.k.a. “</a:t>
            </a:r>
            <a:r>
              <a:rPr kumimoji="0" lang="en-US" sz="1800" b="0" i="0" u="none" strike="noStrike" kern="1200" cap="none" spc="0" normalizeH="0" baseline="0" noProof="0" dirty="0">
                <a:ln>
                  <a:noFill/>
                </a:ln>
                <a:solidFill>
                  <a:srgbClr val="0000FF"/>
                </a:solidFill>
                <a:effectLst/>
                <a:uLnTx/>
                <a:uFillTx/>
                <a:latin typeface="Times New Roman"/>
                <a:ea typeface="+mn-ea"/>
                <a:cs typeface="Times New Roman"/>
              </a:rPr>
              <a:t>minor bodies</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a:t>
            </a:r>
          </a:p>
        </p:txBody>
      </p:sp>
    </p:spTree>
    <p:extLst>
      <p:ext uri="{BB962C8B-B14F-4D97-AF65-F5344CB8AC3E}">
        <p14:creationId xmlns:p14="http://schemas.microsoft.com/office/powerpoint/2010/main" val="418979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F15758-C47A-B2A4-F981-9ADE86FA5942}"/>
            </a:ext>
          </a:extLst>
        </p:cNvPr>
        <p:cNvGrpSpPr/>
        <p:nvPr/>
      </p:nvGrpSpPr>
      <p:grpSpPr>
        <a:xfrm>
          <a:off x="0" y="0"/>
          <a:ext cx="0" cy="0"/>
          <a:chOff x="0" y="0"/>
          <a:chExt cx="0" cy="0"/>
        </a:xfrm>
      </p:grpSpPr>
      <p:pic>
        <p:nvPicPr>
          <p:cNvPr id="2" name="Picture 1" descr="iau0603a.jpg">
            <a:extLst>
              <a:ext uri="{FF2B5EF4-FFF2-40B4-BE49-F238E27FC236}">
                <a16:creationId xmlns:a16="http://schemas.microsoft.com/office/drawing/2014/main" id="{56DE0E25-74EF-9814-7988-7176D2761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817"/>
            <a:ext cx="9144000" cy="4743450"/>
          </a:xfrm>
          <a:prstGeom prst="rect">
            <a:avLst/>
          </a:prstGeom>
        </p:spPr>
      </p:pic>
      <p:sp>
        <p:nvSpPr>
          <p:cNvPr id="3" name="TextBox 2">
            <a:extLst>
              <a:ext uri="{FF2B5EF4-FFF2-40B4-BE49-F238E27FC236}">
                <a16:creationId xmlns:a16="http://schemas.microsoft.com/office/drawing/2014/main" id="{385FF982-A746-68FE-2804-F57F06F9B6D9}"/>
              </a:ext>
            </a:extLst>
          </p:cNvPr>
          <p:cNvSpPr txBox="1"/>
          <p:nvPr/>
        </p:nvSpPr>
        <p:spPr>
          <a:xfrm>
            <a:off x="1821406" y="5445213"/>
            <a:ext cx="568617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Times New Roman"/>
                <a:ea typeface="+mn-ea"/>
                <a:cs typeface="Times New Roman"/>
              </a:rPr>
              <a:t>SSE!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B050"/>
                </a:solidFill>
                <a:latin typeface="Times New Roman"/>
                <a:cs typeface="Times New Roman"/>
              </a:rPr>
              <a:t>Name the other 3 (or 7) dwarf planets.</a:t>
            </a:r>
            <a:endParaRPr kumimoji="0" lang="en-US" sz="2800" b="0" i="0" u="none" strike="noStrike" kern="1200" cap="none" spc="0" normalizeH="0" baseline="0" noProof="0" dirty="0">
              <a:ln>
                <a:noFill/>
              </a:ln>
              <a:solidFill>
                <a:srgbClr val="00B050"/>
              </a:solidFill>
              <a:effectLst/>
              <a:uLnTx/>
              <a:uFillTx/>
              <a:latin typeface="Times New Roman"/>
              <a:ea typeface="+mn-ea"/>
              <a:cs typeface="Times New Roman"/>
            </a:endParaRPr>
          </a:p>
        </p:txBody>
      </p:sp>
      <p:sp>
        <p:nvSpPr>
          <p:cNvPr id="5" name="TextBox 4">
            <a:extLst>
              <a:ext uri="{FF2B5EF4-FFF2-40B4-BE49-F238E27FC236}">
                <a16:creationId xmlns:a16="http://schemas.microsoft.com/office/drawing/2014/main" id="{19214E8C-8D13-2096-B8A3-95DE5FBC8504}"/>
              </a:ext>
            </a:extLst>
          </p:cNvPr>
          <p:cNvSpPr txBox="1"/>
          <p:nvPr/>
        </p:nvSpPr>
        <p:spPr>
          <a:xfrm>
            <a:off x="6146956" y="3336307"/>
            <a:ext cx="493845"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a:ea typeface="+mn-ea"/>
                <a:cs typeface="Times New Roman"/>
              </a:rPr>
              <a:t>X</a:t>
            </a:r>
          </a:p>
        </p:txBody>
      </p:sp>
    </p:spTree>
    <p:extLst>
      <p:ext uri="{BB962C8B-B14F-4D97-AF65-F5344CB8AC3E}">
        <p14:creationId xmlns:p14="http://schemas.microsoft.com/office/powerpoint/2010/main" val="178246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4030</TotalTime>
  <Words>3702</Words>
  <Application>Microsoft Macintosh PowerPoint</Application>
  <PresentationFormat>On-screen Show (4:3)</PresentationFormat>
  <Paragraphs>510</Paragraphs>
  <Slides>45</Slides>
  <Notes>30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45</vt:i4>
      </vt:variant>
    </vt:vector>
  </HeadingPairs>
  <TitlesOfParts>
    <vt:vector size="53" baseType="lpstr">
      <vt:lpstr>ＭＳ Ｐゴシック</vt:lpstr>
      <vt:lpstr>Arial</vt:lpstr>
      <vt:lpstr>Calibri</vt:lpstr>
      <vt:lpstr>Times New Roman</vt:lpstr>
      <vt:lpstr>Office Theme</vt:lpstr>
      <vt:lpstr>1_Office Theme</vt:lpstr>
      <vt:lpstr>2_Default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System Explorers: 07 NOV</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Joey</dc:creator>
  <cp:lastModifiedBy>Manzano Pisco</cp:lastModifiedBy>
  <cp:revision>249</cp:revision>
  <dcterms:created xsi:type="dcterms:W3CDTF">2012-03-11T21:27:42Z</dcterms:created>
  <dcterms:modified xsi:type="dcterms:W3CDTF">2024-11-09T01:57:37Z</dcterms:modified>
</cp:coreProperties>
</file>