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41"/>
  </p:notesMasterIdLst>
  <p:sldIdLst>
    <p:sldId id="357" r:id="rId6"/>
    <p:sldId id="297" r:id="rId7"/>
    <p:sldId id="372" r:id="rId8"/>
    <p:sldId id="354" r:id="rId9"/>
    <p:sldId id="353" r:id="rId10"/>
    <p:sldId id="355" r:id="rId11"/>
    <p:sldId id="356" r:id="rId12"/>
    <p:sldId id="257" r:id="rId13"/>
    <p:sldId id="298" r:id="rId14"/>
    <p:sldId id="379" r:id="rId15"/>
    <p:sldId id="304" r:id="rId16"/>
    <p:sldId id="314" r:id="rId17"/>
    <p:sldId id="285" r:id="rId18"/>
    <p:sldId id="303" r:id="rId19"/>
    <p:sldId id="342" r:id="rId20"/>
    <p:sldId id="358" r:id="rId21"/>
    <p:sldId id="359" r:id="rId22"/>
    <p:sldId id="360" r:id="rId23"/>
    <p:sldId id="361" r:id="rId24"/>
    <p:sldId id="374" r:id="rId25"/>
    <p:sldId id="306" r:id="rId26"/>
    <p:sldId id="377" r:id="rId27"/>
    <p:sldId id="375" r:id="rId28"/>
    <p:sldId id="307" r:id="rId29"/>
    <p:sldId id="308" r:id="rId30"/>
    <p:sldId id="376" r:id="rId31"/>
    <p:sldId id="309" r:id="rId32"/>
    <p:sldId id="286" r:id="rId33"/>
    <p:sldId id="334" r:id="rId34"/>
    <p:sldId id="310" r:id="rId35"/>
    <p:sldId id="378" r:id="rId36"/>
    <p:sldId id="311" r:id="rId37"/>
    <p:sldId id="363" r:id="rId38"/>
    <p:sldId id="380" r:id="rId39"/>
    <p:sldId id="35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00"/>
    <a:srgbClr val="12F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42" autoAdjust="0"/>
    <p:restoredTop sz="84396" autoAdjust="0"/>
  </p:normalViewPr>
  <p:slideViewPr>
    <p:cSldViewPr>
      <p:cViewPr varScale="1">
        <p:scale>
          <a:sx n="150" d="100"/>
          <a:sy n="150" d="100"/>
        </p:scale>
        <p:origin x="160" y="3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B5EA2F-45F5-4EAD-BA20-CCFEEFBA1B86}" type="datetimeFigureOut">
              <a:rPr lang="en-US" smtClean="0"/>
              <a:pPr/>
              <a:t>11/8/24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6B15CE-F4A5-4D4B-9848-03AC586B7690}" type="slidenum">
              <a:rPr lang="en-US" smtClean="0"/>
              <a:pPr/>
              <a:t>‹#›</a:t>
            </a:fld>
            <a:endParaRPr lang="en-US"/>
          </a:p>
        </p:txBody>
      </p:sp>
    </p:spTree>
    <p:extLst>
      <p:ext uri="{BB962C8B-B14F-4D97-AF65-F5344CB8AC3E}">
        <p14:creationId xmlns:p14="http://schemas.microsoft.com/office/powerpoint/2010/main" val="521902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t>Planetary Sciences</a:t>
            </a:r>
          </a:p>
        </p:txBody>
      </p:sp>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4258F3-21E2-A04B-BEDC-57884ADF2F0E}" type="slidenum">
              <a:rPr lang="en-US" sz="1200"/>
              <a:pPr eaLnBrk="1" hangingPunct="1"/>
              <a:t>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err="1"/>
              <a:t>Penitente</a:t>
            </a:r>
            <a:endParaRPr lang="en-US" dirty="0"/>
          </a:p>
          <a:p>
            <a:pPr eaLnBrk="1" hangingPunct="1"/>
            <a:endParaRPr lang="en-US" dirty="0"/>
          </a:p>
          <a:p>
            <a:pPr eaLnBrk="1" hangingPunct="1"/>
            <a:r>
              <a:rPr lang="en-US" dirty="0"/>
              <a:t>Snakeskin Terrain on Pluto: In this extended color image of Pluto taken by NASA's New Horizons spacecraft, rounded and bizarrely textured mountains, informally named the </a:t>
            </a:r>
            <a:r>
              <a:rPr lang="en-US" dirty="0" err="1"/>
              <a:t>Tartarus</a:t>
            </a:r>
            <a:r>
              <a:rPr lang="en-US" dirty="0"/>
              <a:t> Dorsa, rise up along Pluto's day-night terminator and show intricate but puzzling patterns of blue-gray ridges and reddish material in between. This view, roughly 330 miles (530 kilometers) across, combines blue, red and infrared images taken by the Ralph/Multispectral Visual Imaging Camera (MVIC) on July 14, 2015, and resolves details and colors on scales as small as 0.8 miles (1.3 kilometers). </a:t>
            </a:r>
          </a:p>
          <a:p>
            <a:pPr eaLnBrk="1" hangingPunct="1"/>
            <a:endParaRPr lang="en-US" dirty="0">
              <a:ea typeface="ＭＳ Ｐゴシック" charset="0"/>
              <a:cs typeface="ＭＳ Ｐゴシック" charset="0"/>
            </a:endParaRPr>
          </a:p>
          <a:p>
            <a:pPr eaLnBrk="1" hangingPunct="1"/>
            <a:r>
              <a:rPr lang="en-US" b="0" dirty="0"/>
              <a:t>The Penitentes are tall thin blades of hardened snow formation that points towards the direction of the sun. They form when the sun's rays turn snow directly into water vapor without melting it first, a process called sublimation. Penitentes are spikes of snow that form typically only in high-altitude areas, like Chile's Atacama Desert. They can get as tall as 20 feet in the right conditions. Their name comes from their resemblance to a group of monks who wear spiky hats.</a:t>
            </a:r>
            <a:endParaRPr lang="en-US" b="0"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solidFill>
                  <a:srgbClr val="000000"/>
                </a:solidFill>
                <a:latin typeface="Arial" pitchFamily="34" charset="0"/>
              </a:rPr>
              <a:t>1ubar at 1250km radius</a:t>
            </a:r>
          </a:p>
          <a:p>
            <a:r>
              <a:rPr lang="en-US" sz="1200" dirty="0">
                <a:solidFill>
                  <a:srgbClr val="000000"/>
                </a:solidFill>
                <a:latin typeface="Arial" pitchFamily="34" charset="0"/>
              </a:rPr>
              <a:t>higher temp (~100K)</a:t>
            </a:r>
            <a:r>
              <a:rPr lang="en-US" sz="1200" baseline="0" dirty="0">
                <a:solidFill>
                  <a:srgbClr val="000000"/>
                </a:solidFill>
                <a:latin typeface="Arial" pitchFamily="34" charset="0"/>
              </a:rPr>
              <a:t> in upper atmosphere</a:t>
            </a:r>
          </a:p>
          <a:p>
            <a:r>
              <a:rPr lang="en-US" sz="1200" baseline="0" dirty="0">
                <a:solidFill>
                  <a:srgbClr val="000000"/>
                </a:solidFill>
                <a:latin typeface="Arial" pitchFamily="34" charset="0"/>
              </a:rPr>
              <a:t>methane snow?</a:t>
            </a:r>
            <a:endParaRPr lang="en-US" dirty="0"/>
          </a:p>
        </p:txBody>
      </p:sp>
      <p:sp>
        <p:nvSpPr>
          <p:cNvPr id="4" name="Slide Number Placeholder 3"/>
          <p:cNvSpPr>
            <a:spLocks noGrp="1"/>
          </p:cNvSpPr>
          <p:nvPr>
            <p:ph type="sldNum" sz="quarter" idx="10"/>
          </p:nvPr>
        </p:nvSpPr>
        <p:spPr/>
        <p:txBody>
          <a:bodyPr/>
          <a:lstStyle/>
          <a:p>
            <a:fld id="{D2C4A755-A58C-4ABD-AC2C-86CED5BD317E}"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definitely</a:t>
            </a:r>
            <a:r>
              <a:rPr lang="en-US" baseline="0" dirty="0"/>
              <a:t> play the movie … great stuff</a:t>
            </a:r>
          </a:p>
          <a:p>
            <a:r>
              <a:rPr lang="en-US" baseline="0" dirty="0"/>
              <a:t>likely won’t finish slides if you play this</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Pluto's haze layer shows its blue color in this picture taken by the New Horizons Ralph/Multispectral Visible Imaging Camera (MVIC). The high-altitude haze is thought to be similar in nature to that seen at Saturn's moon Titan. The source of both hazes likely involves sunlight-initiated chemical reactions of nitrogen and methane, leading to relatively small, soot-like particles (called </a:t>
            </a:r>
            <a:r>
              <a:rPr lang="en-US" dirty="0" err="1"/>
              <a:t>tholins</a:t>
            </a:r>
            <a:r>
              <a:rPr lang="en-US" dirty="0"/>
              <a:t>) that grow as they settle toward the surface. This image was generated by software that combines information from blue, red and near-infrared images to replicate the color a human eye would perceive as closely as possible.</a:t>
            </a:r>
          </a:p>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Moon is 1.47X the diameter</a:t>
            </a:r>
            <a:r>
              <a:rPr lang="en-US" baseline="0" dirty="0"/>
              <a:t> of Pluto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B15CE-F4A5-4D4B-9848-03AC586B76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512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21</a:t>
            </a:fld>
            <a:endParaRPr lang="en-US"/>
          </a:p>
        </p:txBody>
      </p:sp>
    </p:spTree>
    <p:extLst>
      <p:ext uri="{BB962C8B-B14F-4D97-AF65-F5344CB8AC3E}">
        <p14:creationId xmlns:p14="http://schemas.microsoft.com/office/powerpoint/2010/main" val="411341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blink comparator                                                                ^</a:t>
            </a:r>
            <a:r>
              <a:rPr lang="en-US" baseline="0" dirty="0"/>
              <a:t> look here, up and left of double blip</a:t>
            </a:r>
          </a:p>
          <a:p>
            <a:r>
              <a:rPr lang="en-US" baseline="0" dirty="0"/>
              <a:t>I think this is Pluto …</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Plutoids</a:t>
            </a:r>
            <a:r>
              <a:rPr lang="en-US" dirty="0"/>
              <a:t>:</a:t>
            </a:r>
            <a:r>
              <a:rPr lang="en-US" baseline="0" dirty="0"/>
              <a:t> dwarf planets beyond Neptune</a:t>
            </a:r>
          </a:p>
          <a:p>
            <a:r>
              <a:rPr lang="en-US" baseline="0" dirty="0"/>
              <a:t>SPC/LPC = short/long period comets</a:t>
            </a:r>
          </a:p>
          <a:p>
            <a:r>
              <a:rPr lang="en-US" baseline="0" dirty="0" err="1"/>
              <a:t>Cubwanos</a:t>
            </a:r>
            <a:r>
              <a:rPr lang="en-US" baseline="0" dirty="0"/>
              <a:t> from 1993 QB1</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22</a:t>
            </a:fld>
            <a:endParaRPr lang="en-US"/>
          </a:p>
        </p:txBody>
      </p:sp>
    </p:spTree>
    <p:extLst>
      <p:ext uri="{BB962C8B-B14F-4D97-AF65-F5344CB8AC3E}">
        <p14:creationId xmlns:p14="http://schemas.microsoft.com/office/powerpoint/2010/main" val="3784195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a:cs typeface="Times New Roman"/>
              </a:rPr>
              <a:t>Pluto’s longitude of perihelion is separated from Neptune by 90 </a:t>
            </a:r>
            <a:r>
              <a:rPr lang="en-US" dirty="0" err="1">
                <a:solidFill>
                  <a:schemeClr val="bg1"/>
                </a:solidFill>
                <a:latin typeface="Times New Roman"/>
                <a:cs typeface="Times New Roman"/>
              </a:rPr>
              <a:t>deg</a:t>
            </a:r>
            <a:endParaRPr lang="en-US" dirty="0">
              <a:solidFill>
                <a:schemeClr val="bg1"/>
              </a:solidFill>
              <a:latin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a:cs typeface="Times New Roman"/>
              </a:rPr>
              <a:t>what about the </a:t>
            </a:r>
            <a:r>
              <a:rPr lang="en-US" dirty="0" err="1">
                <a:solidFill>
                  <a:schemeClr val="bg1"/>
                </a:solidFill>
                <a:latin typeface="Times New Roman"/>
                <a:cs typeface="Times New Roman"/>
              </a:rPr>
              <a:t>Tostinos</a:t>
            </a:r>
            <a:r>
              <a:rPr lang="en-US">
                <a:solidFill>
                  <a:schemeClr val="bg1"/>
                </a:solidFill>
                <a:latin typeface="Times New Roman"/>
                <a:cs typeface="Times New Roman"/>
              </a:rPr>
              <a:t>?</a:t>
            </a:r>
            <a:endParaRPr lang="en-US" dirty="0">
              <a:solidFill>
                <a:schemeClr val="bg1"/>
              </a:solidFill>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B15CE-F4A5-4D4B-9848-03AC586B76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148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classical</a:t>
            </a:r>
            <a:r>
              <a:rPr lang="en-US" baseline="0" dirty="0"/>
              <a:t> Kuiper Belt has redder objects ... older surface</a:t>
            </a:r>
          </a:p>
          <a:p>
            <a:r>
              <a:rPr lang="en-US" baseline="0" dirty="0"/>
              <a:t>SDOs/detached objects tend to be pinker … formed in gas giant region and tossed, presumably</a:t>
            </a:r>
          </a:p>
          <a:p>
            <a:endParaRPr lang="en-US" dirty="0"/>
          </a:p>
        </p:txBody>
      </p:sp>
      <p:sp>
        <p:nvSpPr>
          <p:cNvPr id="4" name="Slide Number Placeholder 3"/>
          <p:cNvSpPr>
            <a:spLocks noGrp="1"/>
          </p:cNvSpPr>
          <p:nvPr>
            <p:ph type="sldNum" sz="quarter" idx="5"/>
          </p:nvPr>
        </p:nvSpPr>
        <p:spPr/>
        <p:txBody>
          <a:bodyPr/>
          <a:lstStyle/>
          <a:p>
            <a:fld id="{EA6B15CE-F4A5-4D4B-9848-03AC586B7690}" type="slidenum">
              <a:rPr lang="en-US" smtClean="0"/>
              <a:pPr/>
              <a:t>24</a:t>
            </a:fld>
            <a:endParaRPr lang="en-US"/>
          </a:p>
        </p:txBody>
      </p:sp>
    </p:spTree>
    <p:extLst>
      <p:ext uri="{BB962C8B-B14F-4D97-AF65-F5344CB8AC3E}">
        <p14:creationId xmlns:p14="http://schemas.microsoft.com/office/powerpoint/2010/main" val="868228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classical</a:t>
            </a:r>
            <a:r>
              <a:rPr lang="en-US" baseline="0" dirty="0"/>
              <a:t> Kuiper Belt has redder objects ... older surface</a:t>
            </a:r>
          </a:p>
          <a:p>
            <a:r>
              <a:rPr lang="en-US" baseline="0" dirty="0"/>
              <a:t>SDOs/detached objects tend to be pinker … formed in gas giant region and tossed, presumably</a:t>
            </a:r>
          </a:p>
        </p:txBody>
      </p:sp>
      <p:sp>
        <p:nvSpPr>
          <p:cNvPr id="4" name="Slide Number Placeholder 3"/>
          <p:cNvSpPr>
            <a:spLocks noGrp="1"/>
          </p:cNvSpPr>
          <p:nvPr>
            <p:ph type="sldNum" sz="quarter" idx="10"/>
          </p:nvPr>
        </p:nvSpPr>
        <p:spPr/>
        <p:txBody>
          <a:bodyPr/>
          <a:lstStyle/>
          <a:p>
            <a:fld id="{EA6B15CE-F4A5-4D4B-9848-03AC586B7690}" type="slidenum">
              <a:rPr lang="en-US" smtClean="0"/>
              <a:pPr/>
              <a:t>25</a:t>
            </a:fld>
            <a:endParaRPr lang="en-US"/>
          </a:p>
        </p:txBody>
      </p:sp>
    </p:spTree>
    <p:extLst>
      <p:ext uri="{BB962C8B-B14F-4D97-AF65-F5344CB8AC3E}">
        <p14:creationId xmlns:p14="http://schemas.microsoft.com/office/powerpoint/2010/main" val="442053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A42E3-47E4-48D0-860A-6259AD900F6E}" type="slidenum">
              <a:rPr lang="en-US"/>
              <a:pPr/>
              <a:t>26</a:t>
            </a:fld>
            <a:endParaRPr lang="en-US"/>
          </a:p>
        </p:txBody>
      </p:sp>
      <p:sp>
        <p:nvSpPr>
          <p:cNvPr id="30721" name="Rectangle 1"/>
          <p:cNvSpPr>
            <a:spLocks noGrp="1" noRot="1" noChangeAspect="1" noChangeArrowheads="1"/>
          </p:cNvSpPr>
          <p:nvPr>
            <p:ph type="sldImg"/>
          </p:nvPr>
        </p:nvSpPr>
        <p:spPr>
          <a:ln/>
        </p:spPr>
      </p:sp>
      <p:sp>
        <p:nvSpPr>
          <p:cNvPr id="30722" name="Rectangle 2"/>
          <p:cNvSpPr>
            <a:spLocks noGrp="1" noChangeArrowheads="1"/>
          </p:cNvSpPr>
          <p:nvPr>
            <p:ph type="body" idx="1"/>
          </p:nvPr>
        </p:nvSpPr>
        <p:spPr/>
        <p:txBody>
          <a:bodyPr lIns="0" tIns="0" rIns="0" bIns="0"/>
          <a:lstStyle/>
          <a:p>
            <a:pPr>
              <a:lnSpc>
                <a:spcPct val="95000"/>
              </a:lnSpc>
              <a:spcBef>
                <a:spcPct val="0"/>
              </a:spcBef>
              <a:buClr>
                <a:srgbClr val="000000"/>
              </a:buClr>
            </a:pPr>
            <a:endParaRPr lang="en-US" sz="1600" dirty="0">
              <a:solidFill>
                <a:srgbClr val="000000"/>
              </a:solidFill>
              <a:latin typeface="Arial" pitchFamily="34" charset="0"/>
            </a:endParaRPr>
          </a:p>
        </p:txBody>
      </p:sp>
    </p:spTree>
    <p:extLst>
      <p:ext uri="{BB962C8B-B14F-4D97-AF65-F5344CB8AC3E}">
        <p14:creationId xmlns:p14="http://schemas.microsoft.com/office/powerpoint/2010/main" val="621974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 VP is the one that reinvigorated</a:t>
            </a:r>
            <a:r>
              <a:rPr lang="en-US" baseline="0" dirty="0"/>
              <a:t> the planet 9 discussion</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27</a:t>
            </a:fld>
            <a:endParaRPr lang="en-US"/>
          </a:p>
        </p:txBody>
      </p:sp>
    </p:spTree>
    <p:extLst>
      <p:ext uri="{BB962C8B-B14F-4D97-AF65-F5344CB8AC3E}">
        <p14:creationId xmlns:p14="http://schemas.microsoft.com/office/powerpoint/2010/main" val="654378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A42E3-47E4-48D0-860A-6259AD900F6E}" type="slidenum">
              <a:rPr lang="en-US"/>
              <a:pPr/>
              <a:t>28</a:t>
            </a:fld>
            <a:endParaRPr lang="en-US"/>
          </a:p>
        </p:txBody>
      </p:sp>
      <p:sp>
        <p:nvSpPr>
          <p:cNvPr id="30721" name="Rectangle 1"/>
          <p:cNvSpPr>
            <a:spLocks noGrp="1" noRot="1" noChangeAspect="1" noChangeArrowheads="1"/>
          </p:cNvSpPr>
          <p:nvPr>
            <p:ph type="sldImg"/>
          </p:nvPr>
        </p:nvSpPr>
        <p:spPr>
          <a:ln/>
        </p:spPr>
      </p:sp>
      <p:sp>
        <p:nvSpPr>
          <p:cNvPr id="30722" name="Rectangle 2"/>
          <p:cNvSpPr>
            <a:spLocks noGrp="1" noChangeArrowheads="1"/>
          </p:cNvSpPr>
          <p:nvPr>
            <p:ph type="body" idx="1"/>
          </p:nvPr>
        </p:nvSpPr>
        <p:spPr/>
        <p:txBody>
          <a:bodyPr lIns="0" tIns="0" rIns="0" bIns="0"/>
          <a:lstStyle/>
          <a:p>
            <a:pPr>
              <a:lnSpc>
                <a:spcPct val="95000"/>
              </a:lnSpc>
              <a:spcBef>
                <a:spcPct val="0"/>
              </a:spcBef>
              <a:buClr>
                <a:srgbClr val="000000"/>
              </a:buClr>
            </a:pPr>
            <a:endParaRPr lang="en-US" sz="1600" dirty="0">
              <a:solidFill>
                <a:srgbClr val="000000"/>
              </a:solidFill>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chemeClr val="bg1"/>
                </a:solidFill>
              </a:rPr>
              <a:t>Centaurs, 0.076 (21)</a:t>
            </a:r>
          </a:p>
          <a:p>
            <a:pPr>
              <a:buNone/>
            </a:pPr>
            <a:r>
              <a:rPr lang="en-US" dirty="0">
                <a:solidFill>
                  <a:schemeClr val="bg1"/>
                </a:solidFill>
              </a:rPr>
              <a:t>TNOs, over 1200 km in diameter, 0.576 (6)</a:t>
            </a:r>
          </a:p>
          <a:p>
            <a:pPr>
              <a:buNone/>
            </a:pPr>
            <a:r>
              <a:rPr lang="en-US" dirty="0">
                <a:solidFill>
                  <a:schemeClr val="bg1"/>
                </a:solidFill>
              </a:rPr>
              <a:t>TNOs, under 1200 km in diameter, 0.135 (64)</a:t>
            </a:r>
          </a:p>
          <a:p>
            <a:pPr>
              <a:buNone/>
            </a:pPr>
            <a:r>
              <a:rPr lang="en-US" dirty="0">
                <a:solidFill>
                  <a:schemeClr val="bg1"/>
                </a:solidFill>
              </a:rPr>
              <a:t>	--better constrained only, 0.133 (53);</a:t>
            </a:r>
          </a:p>
          <a:p>
            <a:pPr lvl="2"/>
            <a:r>
              <a:rPr lang="en-US" dirty="0">
                <a:solidFill>
                  <a:schemeClr val="bg1"/>
                </a:solidFill>
              </a:rPr>
              <a:t>--thermal or direct measurement, 0.107 (29) (median 0.079);</a:t>
            </a:r>
          </a:p>
          <a:p>
            <a:pPr lvl="2"/>
            <a:r>
              <a:rPr lang="en-US" dirty="0">
                <a:solidFill>
                  <a:schemeClr val="bg1"/>
                </a:solidFill>
              </a:rPr>
              <a:t>--dynamical measurement only, 0.165 (24) (median 0.160).</a:t>
            </a:r>
          </a:p>
          <a:p>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29</a:t>
            </a:fld>
            <a:endParaRPr lang="en-US"/>
          </a:p>
        </p:txBody>
      </p:sp>
    </p:spTree>
    <p:extLst>
      <p:ext uri="{BB962C8B-B14F-4D97-AF65-F5344CB8AC3E}">
        <p14:creationId xmlns:p14="http://schemas.microsoft.com/office/powerpoint/2010/main" val="426238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shamelessly pulled</a:t>
            </a:r>
            <a:r>
              <a:rPr lang="en-US" baseline="0" dirty="0"/>
              <a:t> </a:t>
            </a:r>
            <a:r>
              <a:rPr lang="en-US" baseline="0"/>
              <a:t>from Wikipedia on 2018.1012</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30</a:t>
            </a:fld>
            <a:endParaRPr lang="en-US"/>
          </a:p>
        </p:txBody>
      </p:sp>
    </p:spTree>
    <p:extLst>
      <p:ext uri="{BB962C8B-B14F-4D97-AF65-F5344CB8AC3E}">
        <p14:creationId xmlns:p14="http://schemas.microsoft.com/office/powerpoint/2010/main" val="1621818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31</a:t>
            </a:fld>
            <a:endParaRPr lang="en-US"/>
          </a:p>
        </p:txBody>
      </p:sp>
    </p:spTree>
    <p:extLst>
      <p:ext uri="{BB962C8B-B14F-4D97-AF65-F5344CB8AC3E}">
        <p14:creationId xmlns:p14="http://schemas.microsoft.com/office/powerpoint/2010/main" val="189191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solidFill>
                <a:prstClr val="white"/>
              </a:solidFill>
              <a:latin typeface="Times New Roman"/>
              <a:ea typeface="ＭＳ Ｐゴシック" charset="0"/>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FD5B43-D2E6-473C-8355-0CB63AFFC7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351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F1FF-63C3-C0C1-E29E-A52B84F592E0}"/>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988E87A7-07B0-4CD3-5E53-C00F91415E9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a:extLst>
              <a:ext uri="{FF2B5EF4-FFF2-40B4-BE49-F238E27FC236}">
                <a16:creationId xmlns:a16="http://schemas.microsoft.com/office/drawing/2014/main" id="{DB3732EC-53F9-C6A1-70BB-109410499937}"/>
              </a:ext>
            </a:extLst>
          </p:cNvPr>
          <p:cNvSpPr>
            <a:spLocks noGrp="1" noRot="1" noChangeAspect="1" noChangeArrowheads="1" noTextEdit="1"/>
          </p:cNvSpPr>
          <p:nvPr>
            <p:ph type="sldImg"/>
          </p:nvPr>
        </p:nvSpPr>
        <p:spPr>
          <a:solidFill>
            <a:srgbClr val="FFFFFF"/>
          </a:solidFill>
          <a:ln/>
        </p:spPr>
      </p:sp>
      <p:sp>
        <p:nvSpPr>
          <p:cNvPr id="73731" name="Rectangle 3">
            <a:extLst>
              <a:ext uri="{FF2B5EF4-FFF2-40B4-BE49-F238E27FC236}">
                <a16:creationId xmlns:a16="http://schemas.microsoft.com/office/drawing/2014/main" id="{D437605C-792E-1B5E-C9A4-C19F10507A8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73878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algn="r" eaLnBrk="1" fontAlgn="base" hangingPunct="1">
              <a:spcBef>
                <a:spcPct val="0"/>
              </a:spcBef>
              <a:spcAft>
                <a:spcPct val="0"/>
              </a:spcAft>
            </a:pPr>
            <a:fld id="{7A2E171F-6251-274F-869B-4599818E6B62}" type="slidenum">
              <a:rPr lang="en-US" sz="1200" baseline="0" smtClean="0">
                <a:solidFill>
                  <a:srgbClr val="000000"/>
                </a:solidFill>
              </a:rPr>
              <a:pPr algn="r" eaLnBrk="1" fontAlgn="base" hangingPunct="1">
                <a:spcBef>
                  <a:spcPct val="0"/>
                </a:spcBef>
                <a:spcAft>
                  <a:spcPct val="0"/>
                </a:spcAft>
              </a:pPr>
              <a:t>35</a:t>
            </a:fld>
            <a:endParaRPr lang="en-US" sz="1200" baseline="0">
              <a:solidFill>
                <a:srgbClr val="000000"/>
              </a:solidFill>
            </a:endParaRPr>
          </a:p>
        </p:txBody>
      </p:sp>
      <p:sp>
        <p:nvSpPr>
          <p:cNvPr id="75778" name="Rectangle 2"/>
          <p:cNvSpPr>
            <a:spLocks noGrp="1" noRot="1" noChangeAspect="1" noChangeArrowheads="1" noTextEdit="1"/>
          </p:cNvSpPr>
          <p:nvPr>
            <p:ph type="sldImg"/>
          </p:nvPr>
        </p:nvSpPr>
        <p:spPr>
          <a:solidFill>
            <a:srgbClr val="FFFFFF"/>
          </a:solidFill>
          <a:ln/>
        </p:spPr>
      </p:sp>
      <p:sp>
        <p:nvSpPr>
          <p:cNvPr id="757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cyan triangles = </a:t>
            </a:r>
            <a:r>
              <a:rPr lang="en-US" dirty="0" err="1"/>
              <a:t>Damocloids</a:t>
            </a:r>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33708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23C3DD-3D47-4963-830C-04411CA08A55}" type="slidenum">
              <a:rPr lang="en-US">
                <a:solidFill>
                  <a:prstClr val="black"/>
                </a:solidFill>
                <a:latin typeface="Calibri"/>
              </a:rPr>
              <a:pPr/>
              <a:t>6</a:t>
            </a:fld>
            <a:endParaRPr lang="en-US">
              <a:solidFill>
                <a:prstClr val="black"/>
              </a:solidFill>
              <a:latin typeface="Calibri"/>
            </a:endParaRPr>
          </a:p>
        </p:txBody>
      </p:sp>
      <p:sp>
        <p:nvSpPr>
          <p:cNvPr id="21505" name="Rectangle 1"/>
          <p:cNvSpPr>
            <a:spLocks noGrp="1" noRot="1" noChangeAspect="1" noChangeArrowheads="1"/>
          </p:cNvSpPr>
          <p:nvPr>
            <p:ph type="sldImg"/>
          </p:nvPr>
        </p:nvSpPr>
        <p:spPr>
          <a:ln/>
        </p:spPr>
      </p:sp>
      <p:sp>
        <p:nvSpPr>
          <p:cNvPr id="21506" name="Rectangle 2"/>
          <p:cNvSpPr>
            <a:spLocks noGrp="1" noChangeArrowheads="1"/>
          </p:cNvSpPr>
          <p:nvPr>
            <p:ph type="body" idx="1"/>
          </p:nvPr>
        </p:nvSpPr>
        <p:spPr/>
        <p:txBody>
          <a:bodyPr lIns="0" tIns="0" rIns="0" bIns="0"/>
          <a:lstStyle/>
          <a:p>
            <a:pPr>
              <a:lnSpc>
                <a:spcPct val="95000"/>
              </a:lnSpc>
              <a:spcBef>
                <a:spcPct val="0"/>
              </a:spcBef>
            </a:pPr>
            <a:r>
              <a:rPr lang="en-US" sz="1600" dirty="0">
                <a:solidFill>
                  <a:srgbClr val="000000"/>
                </a:solidFill>
                <a:latin typeface="Arial" pitchFamily="34" charset="0"/>
              </a:rPr>
              <a:t>dynamical classification</a:t>
            </a:r>
          </a:p>
          <a:p>
            <a:pPr>
              <a:lnSpc>
                <a:spcPct val="95000"/>
              </a:lnSpc>
              <a:spcBef>
                <a:spcPct val="0"/>
              </a:spcBef>
            </a:pPr>
            <a:r>
              <a:rPr lang="en-US" sz="1600" dirty="0">
                <a:solidFill>
                  <a:srgbClr val="000000"/>
                </a:solidFill>
                <a:latin typeface="Arial" pitchFamily="34" charset="0"/>
              </a:rPr>
              <a:t>Hidalgo discovered first but not identified as part of new population of objects</a:t>
            </a:r>
          </a:p>
          <a:p>
            <a:pPr>
              <a:lnSpc>
                <a:spcPct val="95000"/>
              </a:lnSpc>
              <a:spcBef>
                <a:spcPct val="0"/>
              </a:spcBef>
            </a:pPr>
            <a:r>
              <a:rPr lang="en-US" dirty="0"/>
              <a:t>Chiron</a:t>
            </a:r>
            <a:r>
              <a:rPr lang="en-US" baseline="0" dirty="0"/>
              <a:t> and </a:t>
            </a:r>
            <a:r>
              <a:rPr lang="en-US" baseline="0" dirty="0" err="1"/>
              <a:t>Chariklo</a:t>
            </a:r>
            <a:r>
              <a:rPr lang="en-US" baseline="0" dirty="0"/>
              <a:t> both likely to have rings</a:t>
            </a:r>
          </a:p>
          <a:p>
            <a:pPr>
              <a:lnSpc>
                <a:spcPct val="95000"/>
              </a:lnSpc>
              <a:spcBef>
                <a:spcPct val="0"/>
              </a:spcBef>
            </a:pPr>
            <a:endParaRPr lang="en-US" dirty="0"/>
          </a:p>
          <a:p>
            <a:pPr>
              <a:lnSpc>
                <a:spcPct val="95000"/>
              </a:lnSpc>
              <a:spcBef>
                <a:spcPct val="0"/>
              </a:spcBef>
            </a:pPr>
            <a:r>
              <a:rPr lang="en-US" sz="1600" dirty="0" err="1">
                <a:solidFill>
                  <a:srgbClr val="000000"/>
                </a:solidFill>
                <a:latin typeface="Arial" pitchFamily="34" charset="0"/>
              </a:rPr>
              <a:t>Stansberry</a:t>
            </a:r>
            <a:r>
              <a:rPr lang="en-US" sz="1600" dirty="0">
                <a:solidFill>
                  <a:srgbClr val="000000"/>
                </a:solidFill>
                <a:latin typeface="Arial" pitchFamily="34" charset="0"/>
              </a:rPr>
              <a:t> 2007</a:t>
            </a:r>
            <a:endParaRPr lang="en-US" dirty="0"/>
          </a:p>
          <a:p>
            <a:pPr>
              <a:lnSpc>
                <a:spcPct val="95000"/>
              </a:lnSpc>
              <a:spcBef>
                <a:spcPct val="0"/>
              </a:spcBef>
            </a:pPr>
            <a:r>
              <a:rPr lang="en-US" sz="1600" dirty="0">
                <a:solidFill>
                  <a:srgbClr val="000000"/>
                </a:solidFill>
                <a:latin typeface="Arial" pitchFamily="34" charset="0"/>
              </a:rPr>
              <a:t>http://chemistry.unina.it/~alvitagl/solex/AsbolA.GIF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populations as of 3/8/2017</a:t>
            </a:r>
          </a:p>
          <a:p>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075488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TNO means a &gt; 30.1 AU (Neptune)</a:t>
            </a:r>
          </a:p>
        </p:txBody>
      </p:sp>
      <p:sp>
        <p:nvSpPr>
          <p:cNvPr id="4" name="Slide Number Placeholder 3"/>
          <p:cNvSpPr>
            <a:spLocks noGrp="1"/>
          </p:cNvSpPr>
          <p:nvPr>
            <p:ph type="sldNum" sz="quarter" idx="5"/>
          </p:nvPr>
        </p:nvSpPr>
        <p:spPr/>
        <p:txBody>
          <a:bodyPr/>
          <a:lstStyle/>
          <a:p>
            <a:fld id="{EA6B15CE-F4A5-4D4B-9848-03AC586B7690}" type="slidenum">
              <a:rPr lang="en-US" smtClean="0"/>
              <a:pPr/>
              <a:t>8</a:t>
            </a:fld>
            <a:endParaRPr lang="en-US"/>
          </a:p>
        </p:txBody>
      </p:sp>
    </p:spTree>
    <p:extLst>
      <p:ext uri="{BB962C8B-B14F-4D97-AF65-F5344CB8AC3E}">
        <p14:creationId xmlns:p14="http://schemas.microsoft.com/office/powerpoint/2010/main" val="379340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Plutoids</a:t>
            </a:r>
            <a:r>
              <a:rPr lang="en-US" dirty="0"/>
              <a:t>:</a:t>
            </a:r>
            <a:r>
              <a:rPr lang="en-US" baseline="0" dirty="0"/>
              <a:t> dwarf planets beyond Neptune</a:t>
            </a:r>
          </a:p>
          <a:p>
            <a:r>
              <a:rPr lang="en-US" baseline="0" dirty="0"/>
              <a:t>SPC/LPC = short/long period comets</a:t>
            </a:r>
          </a:p>
          <a:p>
            <a:r>
              <a:rPr lang="en-US" baseline="0" dirty="0" err="1"/>
              <a:t>Cubwanos</a:t>
            </a:r>
            <a:r>
              <a:rPr lang="en-US" baseline="0" dirty="0"/>
              <a:t> from 1993 QB1</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8280FB-3087-9A4E-9F1D-1E9ABD039D8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F948F9-057B-4C93-BEE4-8289275B9C0D}"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948F9-057B-4C93-BEE4-8289275B9C0D}"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948F9-057B-4C93-BEE4-8289275B9C0D}"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059AADD0-B57E-A849-9DA6-FC9F5579E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722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766032-DCC7-3541-8DE1-B9175A4A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776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4A321345-A678-2E4D-B4FA-8548A16D0E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881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FF814290-B418-4340-8F98-FA154A321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34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BC5AEF19-D502-D94D-8EE3-D9800237A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3253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2C8DD9D0-6A22-B645-9359-0651AB8D1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478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EDBCD07B-42B3-B940-B888-E602CD3C4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849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EB434762-5279-0944-B019-F8B4F9651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58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948F9-057B-4C93-BEE4-8289275B9C0D}"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B3C98756-F213-4043-A2B8-C66BEA498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18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A5041F19-9A47-F543-A3FD-E96BC0E4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548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24F20434-F0CE-BF4E-8DF9-A65F82A58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503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F5FB4196-82A9-4346-9D60-2133E83ADB6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8649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FF8A7A90-7DC6-4B48-B01D-EEB1B32BC0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0726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1393AF-B83F-484A-AA1B-00690E380CC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49873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DD602581-E736-ED48-B98E-9919C42DE22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7634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462DD12F-0320-E14D-8366-885B7CF21B0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1209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6CCC6424-EC7C-EF40-9082-147BF48F9D4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9177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8970016A-8288-894B-857F-045A4AC9AB4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060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F948F9-057B-4C93-BEE4-8289275B9C0D}"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3F605CED-F921-5146-9CE8-8464165F204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94481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C7B3FB2E-7010-1641-A2F5-CCCA74746E0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72766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53E8CDB0-3B58-AD44-84BB-A85D518C2AE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86099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3237C284-D428-FD47-875B-E9020E75EC2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7486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2649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617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4403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920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38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522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F948F9-057B-4C93-BEE4-8289275B9C0D}"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930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017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7580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148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2202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BF66A62-D8B1-1E46-91B2-0102497E339C}"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7C1E1783-C009-254A-90D2-7299D31B97A8}" type="slidenum">
              <a:rPr lang="en-US"/>
              <a:pPr>
                <a:defRPr/>
              </a:pPr>
              <a:t>‹#›</a:t>
            </a:fld>
            <a:endParaRPr lang="en-US"/>
          </a:p>
        </p:txBody>
      </p:sp>
    </p:spTree>
    <p:extLst>
      <p:ext uri="{BB962C8B-B14F-4D97-AF65-F5344CB8AC3E}">
        <p14:creationId xmlns:p14="http://schemas.microsoft.com/office/powerpoint/2010/main" val="29692149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6A46AFB8-7AE5-C94C-8438-944008439DA3}"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55D5F966-156E-A04B-81C5-F38890BDD744}" type="slidenum">
              <a:rPr lang="en-US"/>
              <a:pPr>
                <a:defRPr/>
              </a:pPr>
              <a:t>‹#›</a:t>
            </a:fld>
            <a:endParaRPr lang="en-US"/>
          </a:p>
        </p:txBody>
      </p:sp>
    </p:spTree>
    <p:extLst>
      <p:ext uri="{BB962C8B-B14F-4D97-AF65-F5344CB8AC3E}">
        <p14:creationId xmlns:p14="http://schemas.microsoft.com/office/powerpoint/2010/main" val="1873001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B09F586F-DEB8-7049-BF80-1136D4C41544}"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4F3A866-C5A5-1A43-B78B-DABE5EABAE2C}" type="slidenum">
              <a:rPr lang="en-US"/>
              <a:pPr>
                <a:defRPr/>
              </a:pPr>
              <a:t>‹#›</a:t>
            </a:fld>
            <a:endParaRPr lang="en-US"/>
          </a:p>
        </p:txBody>
      </p:sp>
    </p:spTree>
    <p:extLst>
      <p:ext uri="{BB962C8B-B14F-4D97-AF65-F5344CB8AC3E}">
        <p14:creationId xmlns:p14="http://schemas.microsoft.com/office/powerpoint/2010/main" val="3631122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E712E945-3FC0-0148-BE43-F60B0936A9E2}" type="datetimeFigureOut">
              <a:rPr lang="en-US"/>
              <a:pPr>
                <a:defRPr/>
              </a:pPr>
              <a:t>11/8/24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40F6E18D-0C72-6B43-9034-785F383E28E9}" type="slidenum">
              <a:rPr lang="en-US"/>
              <a:pPr>
                <a:defRPr/>
              </a:pPr>
              <a:t>‹#›</a:t>
            </a:fld>
            <a:endParaRPr lang="en-US"/>
          </a:p>
        </p:txBody>
      </p:sp>
    </p:spTree>
    <p:extLst>
      <p:ext uri="{BB962C8B-B14F-4D97-AF65-F5344CB8AC3E}">
        <p14:creationId xmlns:p14="http://schemas.microsoft.com/office/powerpoint/2010/main" val="2486037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FDF80261-8DE7-E647-ADFC-FA5BB1BFB95D}" type="datetimeFigureOut">
              <a:rPr lang="en-US"/>
              <a:pPr>
                <a:defRPr/>
              </a:pPr>
              <a:t>11/8/24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109812A4-9C21-5A46-B029-44596EBC068C}" type="slidenum">
              <a:rPr lang="en-US"/>
              <a:pPr>
                <a:defRPr/>
              </a:pPr>
              <a:t>‹#›</a:t>
            </a:fld>
            <a:endParaRPr lang="en-US"/>
          </a:p>
        </p:txBody>
      </p:sp>
    </p:spTree>
    <p:extLst>
      <p:ext uri="{BB962C8B-B14F-4D97-AF65-F5344CB8AC3E}">
        <p14:creationId xmlns:p14="http://schemas.microsoft.com/office/powerpoint/2010/main" val="45827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F948F9-057B-4C93-BEE4-8289275B9C0D}" type="datetimeFigureOut">
              <a:rPr lang="en-US" smtClean="0"/>
              <a:pPr/>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5673037-2CD3-BB4F-B3A6-9708039A344D}" type="datetimeFigureOut">
              <a:rPr lang="en-US"/>
              <a:pPr>
                <a:defRPr/>
              </a:pPr>
              <a:t>11/8/24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3A2A6BB3-5ED9-3C48-AADB-EEE32717B5F1}" type="slidenum">
              <a:rPr lang="en-US"/>
              <a:pPr>
                <a:defRPr/>
              </a:pPr>
              <a:t>‹#›</a:t>
            </a:fld>
            <a:endParaRPr lang="en-US"/>
          </a:p>
        </p:txBody>
      </p:sp>
    </p:spTree>
    <p:extLst>
      <p:ext uri="{BB962C8B-B14F-4D97-AF65-F5344CB8AC3E}">
        <p14:creationId xmlns:p14="http://schemas.microsoft.com/office/powerpoint/2010/main" val="1415310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140E6CB8-42E3-AA45-96F1-A6E5213B524D}" type="datetimeFigureOut">
              <a:rPr lang="en-US"/>
              <a:pPr>
                <a:defRPr/>
              </a:pPr>
              <a:t>11/8/24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9B834009-4533-5045-8DF1-037673840985}" type="slidenum">
              <a:rPr lang="en-US"/>
              <a:pPr>
                <a:defRPr/>
              </a:pPr>
              <a:t>‹#›</a:t>
            </a:fld>
            <a:endParaRPr lang="en-US"/>
          </a:p>
        </p:txBody>
      </p:sp>
    </p:spTree>
    <p:extLst>
      <p:ext uri="{BB962C8B-B14F-4D97-AF65-F5344CB8AC3E}">
        <p14:creationId xmlns:p14="http://schemas.microsoft.com/office/powerpoint/2010/main" val="17314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E01DB8B9-631A-0B42-925D-FF435E346246}" type="datetimeFigureOut">
              <a:rPr lang="en-US"/>
              <a:pPr>
                <a:defRPr/>
              </a:pPr>
              <a:t>11/8/24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4D1D6F11-C3F3-834A-B89A-7AE0656D37D2}" type="slidenum">
              <a:rPr lang="en-US"/>
              <a:pPr>
                <a:defRPr/>
              </a:pPr>
              <a:t>‹#›</a:t>
            </a:fld>
            <a:endParaRPr lang="en-US"/>
          </a:p>
        </p:txBody>
      </p:sp>
    </p:spTree>
    <p:extLst>
      <p:ext uri="{BB962C8B-B14F-4D97-AF65-F5344CB8AC3E}">
        <p14:creationId xmlns:p14="http://schemas.microsoft.com/office/powerpoint/2010/main" val="884556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2167702C-FDA3-BD4C-AD6D-6D22B673C3E1}" type="datetimeFigureOut">
              <a:rPr lang="en-US"/>
              <a:pPr>
                <a:defRPr/>
              </a:pPr>
              <a:t>11/8/24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1454075-C5E8-3346-8B98-08BD62F4324B}" type="slidenum">
              <a:rPr lang="en-US"/>
              <a:pPr>
                <a:defRPr/>
              </a:pPr>
              <a:t>‹#›</a:t>
            </a:fld>
            <a:endParaRPr lang="en-US"/>
          </a:p>
        </p:txBody>
      </p:sp>
    </p:spTree>
    <p:extLst>
      <p:ext uri="{BB962C8B-B14F-4D97-AF65-F5344CB8AC3E}">
        <p14:creationId xmlns:p14="http://schemas.microsoft.com/office/powerpoint/2010/main" val="1886404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2BAA376B-385D-E945-B933-F085DAF92C83}"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769E93C0-2A34-2E41-B792-353829C8E1CC}" type="slidenum">
              <a:rPr lang="en-US"/>
              <a:pPr>
                <a:defRPr/>
              </a:pPr>
              <a:t>‹#›</a:t>
            </a:fld>
            <a:endParaRPr lang="en-US"/>
          </a:p>
        </p:txBody>
      </p:sp>
    </p:spTree>
    <p:extLst>
      <p:ext uri="{BB962C8B-B14F-4D97-AF65-F5344CB8AC3E}">
        <p14:creationId xmlns:p14="http://schemas.microsoft.com/office/powerpoint/2010/main" val="22435523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25EC2090-B6C5-DE4D-9858-A9573D723173}"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BF37386E-B61F-724D-9852-4C6D2B34007A}" type="slidenum">
              <a:rPr lang="en-US"/>
              <a:pPr>
                <a:defRPr/>
              </a:pPr>
              <a:t>‹#›</a:t>
            </a:fld>
            <a:endParaRPr lang="en-US"/>
          </a:p>
        </p:txBody>
      </p:sp>
    </p:spTree>
    <p:extLst>
      <p:ext uri="{BB962C8B-B14F-4D97-AF65-F5344CB8AC3E}">
        <p14:creationId xmlns:p14="http://schemas.microsoft.com/office/powerpoint/2010/main" val="375142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F948F9-057B-4C93-BEE4-8289275B9C0D}" type="datetimeFigureOut">
              <a:rPr lang="en-US" smtClean="0"/>
              <a:pPr/>
              <a:t>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948F9-057B-4C93-BEE4-8289275B9C0D}" type="datetimeFigureOut">
              <a:rPr lang="en-US" smtClean="0"/>
              <a:pPr/>
              <a:t>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F948F9-057B-4C93-BEE4-8289275B9C0D}"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F948F9-057B-4C93-BEE4-8289275B9C0D}"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948F9-057B-4C93-BEE4-8289275B9C0D}" type="datetimeFigureOut">
              <a:rPr lang="en-US" smtClean="0"/>
              <a:pPr/>
              <a:t>11/8/24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E7F15-4F1F-425A-9D34-6CF81D58AF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F8ABDB8C-46AA-D044-A2C2-F97555269948}"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8655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449C1E80-AE14-594B-AA3E-07714A35279C}"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69497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36119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aseline="0">
                <a:solidFill>
                  <a:prstClr val="black">
                    <a:tint val="75000"/>
                  </a:prstClr>
                </a:solidFill>
                <a:latin typeface="Calibri"/>
                <a:ea typeface="+mn-ea"/>
                <a:cs typeface="+mn-cs"/>
              </a:defRPr>
            </a:lvl1pPr>
          </a:lstStyle>
          <a:p>
            <a:pPr>
              <a:defRPr/>
            </a:pPr>
            <a:fld id="{AB04EB0C-C3DD-814D-BBFA-444947415DB5}" type="datetimeFigureOut">
              <a:rPr lang="en-US"/>
              <a:pPr>
                <a:defRPr/>
              </a:pPr>
              <a:t>11/8/24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aseline="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aseline="0">
                <a:solidFill>
                  <a:prstClr val="black">
                    <a:tint val="75000"/>
                  </a:prstClr>
                </a:solidFill>
                <a:latin typeface="Calibri"/>
                <a:ea typeface="+mn-ea"/>
                <a:cs typeface="+mn-cs"/>
              </a:defRPr>
            </a:lvl1pPr>
          </a:lstStyle>
          <a:p>
            <a:pPr>
              <a:defRPr/>
            </a:pPr>
            <a:fld id="{3393624C-9354-C04E-8A9A-934CFF48D98B}" type="slidenum">
              <a:rPr lang="en-US"/>
              <a:pPr>
                <a:defRPr/>
              </a:pPr>
              <a:t>‹#›</a:t>
            </a:fld>
            <a:endParaRPr lang="en-US"/>
          </a:p>
        </p:txBody>
      </p:sp>
    </p:spTree>
    <p:extLst>
      <p:ext uri="{BB962C8B-B14F-4D97-AF65-F5344CB8AC3E}">
        <p14:creationId xmlns:p14="http://schemas.microsoft.com/office/powerpoint/2010/main" val="33178345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wmf"/><Relationship Id="rId7" Type="http://schemas.openxmlformats.org/officeDocument/2006/relationships/image" Target="../media/image14.png"/><Relationship Id="rId12"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9.jpg"/><Relationship Id="rId5" Type="http://schemas.openxmlformats.org/officeDocument/2006/relationships/image" Target="../media/image12.png"/><Relationship Id="rId10" Type="http://schemas.openxmlformats.org/officeDocument/2006/relationships/image" Target="../media/image28.jpg"/><Relationship Id="rId4" Type="http://schemas.openxmlformats.org/officeDocument/2006/relationships/image" Target="../media/image11.png"/><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wmf"/><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descr="PIA19957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0" y="0"/>
            <a:ext cx="9144000" cy="5635690"/>
          </a:xfrm>
          <a:prstGeom prst="rect">
            <a:avLst/>
          </a:prstGeom>
        </p:spPr>
      </p:pic>
      <p:sp>
        <p:nvSpPr>
          <p:cNvPr id="4" name="Rectangle 2"/>
          <p:cNvSpPr txBox="1">
            <a:spLocks noChangeArrowheads="1"/>
          </p:cNvSpPr>
          <p:nvPr/>
        </p:nvSpPr>
        <p:spPr>
          <a:xfrm>
            <a:off x="5638800" y="304800"/>
            <a:ext cx="3276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Times New Roman" charset="0"/>
                <a:ea typeface="ＭＳ Ｐゴシック" charset="0"/>
                <a:cs typeface="ＭＳ Ｐゴシック" charset="0"/>
              </a:rPr>
              <a:t>Where is this?</a:t>
            </a:r>
          </a:p>
        </p:txBody>
      </p:sp>
      <p:pic>
        <p:nvPicPr>
          <p:cNvPr id="5" name="Picture 4" descr="A person standing on a rock&#10;&#10;Description automatically generated with low confidence">
            <a:extLst>
              <a:ext uri="{FF2B5EF4-FFF2-40B4-BE49-F238E27FC236}">
                <a16:creationId xmlns:a16="http://schemas.microsoft.com/office/drawing/2014/main" id="{C29E4A72-0B39-4EA4-1CEB-031522E0A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50" y="876300"/>
            <a:ext cx="5748817" cy="3886200"/>
          </a:xfrm>
          <a:prstGeom prst="rect">
            <a:avLst/>
          </a:prstGeom>
        </p:spPr>
      </p:pic>
      <p:sp>
        <p:nvSpPr>
          <p:cNvPr id="6" name="TextBox 5">
            <a:extLst>
              <a:ext uri="{FF2B5EF4-FFF2-40B4-BE49-F238E27FC236}">
                <a16:creationId xmlns:a16="http://schemas.microsoft.com/office/drawing/2014/main" id="{F83521C3-D08B-7217-D47D-8A61E560E444}"/>
              </a:ext>
            </a:extLst>
          </p:cNvPr>
          <p:cNvSpPr txBox="1"/>
          <p:nvPr/>
        </p:nvSpPr>
        <p:spPr>
          <a:xfrm>
            <a:off x="1752600" y="5953780"/>
            <a:ext cx="5674951" cy="523220"/>
          </a:xfrm>
          <a:prstGeom prst="rect">
            <a:avLst/>
          </a:prstGeom>
          <a:noFill/>
        </p:spPr>
        <p:txBody>
          <a:bodyPr wrap="non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penitentes</a:t>
            </a:r>
            <a:r>
              <a:rPr lang="en-US" sz="2800" dirty="0">
                <a:solidFill>
                  <a:schemeClr val="bg1"/>
                </a:solidFill>
                <a:latin typeface="Times New Roman" panose="02020603050405020304" pitchFamily="18" charset="0"/>
                <a:cs typeface="Times New Roman" panose="02020603050405020304" pitchFamily="18" charset="0"/>
              </a:rPr>
              <a:t>  … only on Earth and Pluto</a:t>
            </a:r>
          </a:p>
        </p:txBody>
      </p:sp>
    </p:spTree>
    <p:extLst>
      <p:ext uri="{BB962C8B-B14F-4D97-AF65-F5344CB8AC3E}">
        <p14:creationId xmlns:p14="http://schemas.microsoft.com/office/powerpoint/2010/main" val="657539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565"/>
            <a:ext cx="9144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Times New Roman"/>
                <a:ea typeface="ＭＳ Ｐゴシック" charset="0"/>
                <a:cs typeface="Times New Roman"/>
              </a:rPr>
              <a:t>SSE!</a:t>
            </a:r>
          </a:p>
        </p:txBody>
      </p:sp>
      <p:sp>
        <p:nvSpPr>
          <p:cNvPr id="5" name="TextBox 4"/>
          <p:cNvSpPr txBox="1"/>
          <p:nvPr/>
        </p:nvSpPr>
        <p:spPr>
          <a:xfrm>
            <a:off x="1054074" y="1138747"/>
            <a:ext cx="7314558"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first 4 answers get +1 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(limit 1 per customer)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B050"/>
                </a:solidFill>
                <a:latin typeface="Times New Roman"/>
                <a:ea typeface="ＭＳ Ｐゴシック" charset="0"/>
                <a:cs typeface="Times New Roman"/>
              </a:rPr>
              <a:t>N</a:t>
            </a:r>
            <a:r>
              <a:rPr kumimoji="0" lang="en-US" sz="2800" b="0" i="0" u="none" strike="noStrike" kern="1200" cap="none" spc="0" normalizeH="0" baseline="0" noProof="0" dirty="0" err="1">
                <a:ln>
                  <a:noFill/>
                </a:ln>
                <a:solidFill>
                  <a:srgbClr val="00B050"/>
                </a:solidFill>
                <a:effectLst/>
                <a:uLnTx/>
                <a:uFillTx/>
                <a:latin typeface="Times New Roman"/>
                <a:ea typeface="ＭＳ Ｐゴシック" charset="0"/>
                <a:cs typeface="Times New Roman"/>
              </a:rPr>
              <a:t>ame</a:t>
            </a: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 any</a:t>
            </a:r>
            <a:r>
              <a:rPr kumimoji="0" lang="en-US" sz="2800" b="0" i="0" u="none" strike="noStrike" kern="1200" cap="none" spc="0" normalizeH="0" noProof="0" dirty="0">
                <a:ln>
                  <a:noFill/>
                </a:ln>
                <a:solidFill>
                  <a:srgbClr val="00B050"/>
                </a:solidFill>
                <a:effectLst/>
                <a:uLnTx/>
                <a:uFillTx/>
                <a:latin typeface="Times New Roman"/>
                <a:ea typeface="ＭＳ Ｐゴシック" charset="0"/>
                <a:cs typeface="Times New Roman"/>
              </a:rPr>
              <a:t> TNOs</a:t>
            </a: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other than Triton,</a:t>
            </a:r>
            <a:r>
              <a:rPr kumimoji="0" lang="en-US" sz="2800" b="0" i="0" u="none" strike="noStrike" kern="1200" cap="none" spc="0" normalizeH="0" noProof="0" dirty="0">
                <a:ln>
                  <a:noFill/>
                </a:ln>
                <a:solidFill>
                  <a:srgbClr val="00B050"/>
                </a:solidFill>
                <a:effectLst/>
                <a:uLnTx/>
                <a:uFillTx/>
                <a:latin typeface="Times New Roman"/>
                <a:ea typeface="ＭＳ Ｐゴシック" charset="0"/>
                <a:cs typeface="Times New Roman"/>
              </a:rPr>
              <a:t> </a:t>
            </a:r>
            <a:r>
              <a:rPr lang="en-US" sz="2800" dirty="0">
                <a:solidFill>
                  <a:srgbClr val="00B050"/>
                </a:solidFill>
                <a:latin typeface="Times New Roman"/>
                <a:ea typeface="ＭＳ Ｐゴシック" charset="0"/>
                <a:cs typeface="Times New Roman"/>
              </a:rPr>
              <a:t>Pluto, and </a:t>
            </a:r>
            <a:r>
              <a:rPr lang="en-US" sz="2800" dirty="0" err="1">
                <a:solidFill>
                  <a:srgbClr val="00B050"/>
                </a:solidFill>
                <a:latin typeface="Times New Roman"/>
                <a:ea typeface="ＭＳ Ｐゴシック" charset="0"/>
                <a:cs typeface="Times New Roman"/>
              </a:rPr>
              <a:t>Arrokoth</a:t>
            </a:r>
            <a:r>
              <a:rPr lang="en-US" sz="2800" dirty="0">
                <a:solidFill>
                  <a:srgbClr val="00B050"/>
                </a:solidFill>
                <a:latin typeface="Times New Roman"/>
                <a:ea typeface="ＭＳ Ｐゴシック" charset="0"/>
                <a:cs typeface="Times New Roman"/>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solidFill>
                <a:srgbClr val="00B050"/>
              </a:solidFill>
              <a:latin typeface="Times New Roman"/>
              <a:ea typeface="ＭＳ Ｐゴシック" charset="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B050"/>
                </a:solidFill>
                <a:latin typeface="Times New Roman"/>
                <a:ea typeface="ＭＳ Ｐゴシック" charset="0"/>
                <a:cs typeface="Times New Roman"/>
              </a:rPr>
              <a:t>(and Haumea)</a:t>
            </a:r>
            <a:endPar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3695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2000"/>
                                        <p:tgtEl>
                                          <p:spTgt spid="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2000"/>
                                        <p:tgtEl>
                                          <p:spTgt spid="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fade">
                                      <p:cBhvr>
                                        <p:cTn id="21"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Trans-Neptunian Objects</a:t>
            </a:r>
          </a:p>
        </p:txBody>
      </p:sp>
      <p:sp>
        <p:nvSpPr>
          <p:cNvPr id="3" name="Content Placeholder 2"/>
          <p:cNvSpPr>
            <a:spLocks noGrp="1"/>
          </p:cNvSpPr>
          <p:nvPr>
            <p:ph idx="1"/>
          </p:nvPr>
        </p:nvSpPr>
        <p:spPr>
          <a:xfrm>
            <a:off x="3760893" y="990600"/>
            <a:ext cx="5383107" cy="5867400"/>
          </a:xfrm>
        </p:spPr>
        <p:txBody>
          <a:bodyPr>
            <a:noAutofit/>
          </a:bodyPr>
          <a:lstStyle/>
          <a:p>
            <a:r>
              <a:rPr lang="en-US" sz="2000" dirty="0">
                <a:solidFill>
                  <a:prstClr val="white"/>
                </a:solidFill>
                <a:latin typeface="Times New Roman"/>
                <a:cs typeface="Times New Roman"/>
              </a:rPr>
              <a:t>Pluto disc. 1930 … Charon disc. 1977</a:t>
            </a:r>
          </a:p>
          <a:p>
            <a:pPr marL="0" indent="0">
              <a:buNone/>
            </a:pPr>
            <a:r>
              <a:rPr lang="en-US" sz="2000" dirty="0">
                <a:solidFill>
                  <a:prstClr val="white"/>
                </a:solidFill>
                <a:latin typeface="Times New Roman"/>
                <a:cs typeface="Times New Roman"/>
              </a:rPr>
              <a:t>     QB</a:t>
            </a:r>
            <a:r>
              <a:rPr lang="en-US" sz="2000" baseline="-25000" dirty="0">
                <a:solidFill>
                  <a:prstClr val="white"/>
                </a:solidFill>
                <a:latin typeface="Times New Roman"/>
                <a:cs typeface="Times New Roman"/>
              </a:rPr>
              <a:t>1</a:t>
            </a:r>
            <a:r>
              <a:rPr lang="en-US" sz="2000" dirty="0">
                <a:solidFill>
                  <a:prstClr val="white"/>
                </a:solidFill>
                <a:latin typeface="Times New Roman"/>
                <a:cs typeface="Times New Roman"/>
              </a:rPr>
              <a:t> (Albion) disc. 1992 … Eris disc. 2003</a:t>
            </a:r>
          </a:p>
          <a:p>
            <a:endParaRPr lang="en-US" sz="1200" dirty="0">
              <a:solidFill>
                <a:schemeClr val="bg1"/>
              </a:solidFill>
              <a:latin typeface="Times New Roman"/>
              <a:cs typeface="Times New Roman"/>
            </a:endParaRPr>
          </a:p>
          <a:p>
            <a:r>
              <a:rPr lang="en-US" sz="2000" dirty="0">
                <a:solidFill>
                  <a:schemeClr val="bg1"/>
                </a:solidFill>
                <a:latin typeface="Times New Roman"/>
                <a:cs typeface="Times New Roman"/>
              </a:rPr>
              <a:t>a &gt; 30 AU, most have perihelion &gt; 30 AU</a:t>
            </a:r>
          </a:p>
          <a:p>
            <a:pPr marL="0" indent="0">
              <a:buNone/>
            </a:pPr>
            <a:r>
              <a:rPr lang="en-US" sz="2000" dirty="0">
                <a:solidFill>
                  <a:schemeClr val="bg1"/>
                </a:solidFill>
                <a:latin typeface="Times New Roman"/>
                <a:cs typeface="Times New Roman"/>
              </a:rPr>
              <a:t>	various dynamical classes</a:t>
            </a:r>
          </a:p>
          <a:p>
            <a:pPr marL="0" indent="0">
              <a:buNone/>
            </a:pPr>
            <a:r>
              <a:rPr lang="en-US" sz="2000" dirty="0">
                <a:solidFill>
                  <a:schemeClr val="bg1"/>
                </a:solidFill>
                <a:latin typeface="Times New Roman"/>
                <a:cs typeface="Times New Roman"/>
              </a:rPr>
              <a:t>	torus </a:t>
            </a:r>
            <a:r>
              <a:rPr lang="en-US" sz="2000" dirty="0">
                <a:solidFill>
                  <a:schemeClr val="bg1"/>
                </a:solidFill>
                <a:latin typeface="Times New Roman"/>
                <a:cs typeface="Times New Roman"/>
                <a:sym typeface="Wingdings" pitchFamily="2" charset="2"/>
              </a:rPr>
              <a:t>10 AU thick at 50 AU (not disk)</a:t>
            </a:r>
          </a:p>
          <a:p>
            <a:pPr marL="0" indent="0">
              <a:buNone/>
            </a:pPr>
            <a:endParaRPr lang="en-US" sz="1200" dirty="0">
              <a:solidFill>
                <a:schemeClr val="bg1"/>
              </a:solidFill>
              <a:latin typeface="Times New Roman"/>
              <a:cs typeface="Times New Roman"/>
              <a:sym typeface="Wingdings" pitchFamily="2" charset="2"/>
            </a:endParaRPr>
          </a:p>
          <a:p>
            <a:r>
              <a:rPr lang="en-US" sz="2000" dirty="0">
                <a:solidFill>
                  <a:srgbClr val="FFFF00"/>
                </a:solidFill>
                <a:latin typeface="Times New Roman"/>
                <a:cs typeface="Times New Roman"/>
              </a:rPr>
              <a:t>source of Centaurs, Jupiter (short period) comets, some outer moons</a:t>
            </a:r>
          </a:p>
          <a:p>
            <a:pPr marL="0" indent="0">
              <a:buNone/>
            </a:pPr>
            <a:endParaRPr lang="en-US" sz="1200" dirty="0">
              <a:solidFill>
                <a:prstClr val="white"/>
              </a:solidFill>
              <a:latin typeface="Times New Roman"/>
              <a:cs typeface="Times New Roman"/>
            </a:endParaRPr>
          </a:p>
          <a:p>
            <a:pPr lvl="0"/>
            <a:r>
              <a:rPr lang="en-US" sz="2000" dirty="0">
                <a:solidFill>
                  <a:prstClr val="white"/>
                </a:solidFill>
                <a:latin typeface="Times New Roman"/>
                <a:cs typeface="Times New Roman"/>
              </a:rPr>
              <a:t>5123 known (JPL 2024 NOV 07)</a:t>
            </a:r>
          </a:p>
          <a:p>
            <a:pPr marL="0" lvl="0" indent="0">
              <a:buNone/>
            </a:pPr>
            <a:r>
              <a:rPr lang="en-US" sz="2000" dirty="0">
                <a:solidFill>
                  <a:prstClr val="white"/>
                </a:solidFill>
                <a:latin typeface="Times New Roman"/>
                <a:cs typeface="Times New Roman"/>
              </a:rPr>
              <a:t>      4210 known (JPL 2022 OCT 26)</a:t>
            </a:r>
          </a:p>
          <a:p>
            <a:pPr marL="0" lvl="0" indent="0">
              <a:buNone/>
            </a:pPr>
            <a:r>
              <a:rPr lang="en-US" sz="2000" dirty="0">
                <a:solidFill>
                  <a:prstClr val="white"/>
                </a:solidFill>
                <a:latin typeface="Times New Roman"/>
                <a:cs typeface="Times New Roman"/>
              </a:rPr>
              <a:t>      70,000+  &gt; 100 km thought to exist (</a:t>
            </a:r>
            <a:r>
              <a:rPr lang="en-US" sz="2000" dirty="0" err="1">
                <a:solidFill>
                  <a:prstClr val="white"/>
                </a:solidFill>
                <a:latin typeface="Times New Roman"/>
                <a:cs typeface="Times New Roman"/>
              </a:rPr>
              <a:t>Jewitt</a:t>
            </a:r>
            <a:r>
              <a:rPr lang="en-US" sz="2000" dirty="0">
                <a:solidFill>
                  <a:prstClr val="white"/>
                </a:solidFill>
                <a:latin typeface="Times New Roman"/>
                <a:cs typeface="Times New Roman"/>
              </a:rPr>
              <a:t>)</a:t>
            </a:r>
          </a:p>
          <a:p>
            <a:pPr marL="0" indent="0">
              <a:buNone/>
            </a:pPr>
            <a:r>
              <a:rPr lang="en-US" sz="2000" dirty="0">
                <a:solidFill>
                  <a:schemeClr val="bg1"/>
                </a:solidFill>
                <a:latin typeface="Times New Roman"/>
                <a:cs typeface="Times New Roman"/>
              </a:rPr>
              <a:t>      &gt; 4% multiplicity</a:t>
            </a:r>
          </a:p>
          <a:p>
            <a:pPr marL="0" indent="0">
              <a:buNone/>
            </a:pPr>
            <a:endParaRPr lang="en-US" sz="1200" dirty="0">
              <a:solidFill>
                <a:schemeClr val="bg1"/>
              </a:solidFill>
              <a:latin typeface="Times New Roman"/>
              <a:cs typeface="Times New Roman"/>
            </a:endParaRPr>
          </a:p>
          <a:p>
            <a:r>
              <a:rPr lang="en-US" sz="2000" dirty="0">
                <a:solidFill>
                  <a:schemeClr val="bg1"/>
                </a:solidFill>
                <a:latin typeface="Times New Roman"/>
                <a:cs typeface="Times New Roman"/>
              </a:rPr>
              <a:t>volatile ices that survived formation epoch 4.5 </a:t>
            </a:r>
            <a:r>
              <a:rPr lang="en-US" sz="2000" dirty="0" err="1">
                <a:solidFill>
                  <a:schemeClr val="bg1"/>
                </a:solidFill>
                <a:latin typeface="Times New Roman"/>
                <a:cs typeface="Times New Roman"/>
              </a:rPr>
              <a:t>Gyr</a:t>
            </a:r>
            <a:r>
              <a:rPr lang="en-US" sz="2000" dirty="0">
                <a:solidFill>
                  <a:schemeClr val="bg1"/>
                </a:solidFill>
                <a:latin typeface="Times New Roman"/>
                <a:cs typeface="Times New Roman"/>
              </a:rPr>
              <a:t> ago … diverse spectra … some atm</a:t>
            </a:r>
          </a:p>
        </p:txBody>
      </p:sp>
      <p:pic>
        <p:nvPicPr>
          <p:cNvPr id="5" name="Picture 4" descr="A statue of a person holding a sword&#10;&#10;Description automatically generated with low confidence">
            <a:extLst>
              <a:ext uri="{FF2B5EF4-FFF2-40B4-BE49-F238E27FC236}">
                <a16:creationId xmlns:a16="http://schemas.microsoft.com/office/drawing/2014/main" id="{D65455DF-1BE8-D12E-34D8-AFA0E044D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 y="1219200"/>
            <a:ext cx="3678343" cy="5129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20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20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20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20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20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2000"/>
                                        <p:tgtEl>
                                          <p:spTgt spid="3">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fade">
                                      <p:cBhvr>
                                        <p:cTn id="47"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Dropbox\gsu\Spring 12\Planetary Science lecture\triton.jpg"/>
          <p:cNvPicPr>
            <a:picLocks noChangeAspect="1" noChangeArrowheads="1"/>
          </p:cNvPicPr>
          <p:nvPr/>
        </p:nvPicPr>
        <p:blipFill>
          <a:blip r:embed="rId3" cstate="print"/>
          <a:srcRect/>
          <a:stretch>
            <a:fillRect/>
          </a:stretch>
        </p:blipFill>
        <p:spPr bwMode="auto">
          <a:xfrm>
            <a:off x="4038600" y="1727200"/>
            <a:ext cx="5099050" cy="5099050"/>
          </a:xfrm>
          <a:prstGeom prst="rect">
            <a:avLst/>
          </a:prstGeom>
          <a:noFill/>
        </p:spPr>
      </p:pic>
      <p:sp>
        <p:nvSpPr>
          <p:cNvPr id="5" name="Text Box 8"/>
          <p:cNvSpPr txBox="1">
            <a:spLocks noChangeArrowheads="1"/>
          </p:cNvSpPr>
          <p:nvPr/>
        </p:nvSpPr>
        <p:spPr bwMode="auto">
          <a:xfrm>
            <a:off x="152400" y="152400"/>
            <a:ext cx="8991600" cy="3803349"/>
          </a:xfrm>
          <a:prstGeom prst="rect">
            <a:avLst/>
          </a:prstGeom>
          <a:noFill/>
          <a:ln w="9525">
            <a:noFill/>
            <a:miter lim="800000"/>
            <a:headEnd/>
            <a:tailEnd/>
          </a:ln>
          <a:effectLst/>
        </p:spPr>
        <p:txBody>
          <a:bodyPr wrap="square" lIns="0" tIns="0" rIns="0" bIns="0">
            <a:spAutoFit/>
          </a:bodyPr>
          <a:lstStyle/>
          <a:p>
            <a:pPr indent="-308610">
              <a:lnSpc>
                <a:spcPct val="95000"/>
              </a:lnSpc>
              <a:buClr>
                <a:srgbClr val="FFFFFF"/>
              </a:buClr>
              <a:buSzPct val="100000"/>
            </a:pPr>
            <a:r>
              <a:rPr lang="en-US" sz="4400" b="1" dirty="0">
                <a:solidFill>
                  <a:schemeClr val="bg1"/>
                </a:solidFill>
                <a:latin typeface="Times New Roman"/>
                <a:cs typeface="Times New Roman"/>
              </a:rPr>
              <a:t>Triton</a:t>
            </a:r>
          </a:p>
          <a:p>
            <a:pPr lvl="1" indent="-308610">
              <a:lnSpc>
                <a:spcPct val="95000"/>
              </a:lnSpc>
              <a:buClr>
                <a:srgbClr val="FFFFFF"/>
              </a:buClr>
              <a:buSzPct val="100000"/>
              <a:buFontTx/>
              <a:buChar char="•"/>
            </a:pPr>
            <a:r>
              <a:rPr lang="en-US" dirty="0">
                <a:solidFill>
                  <a:schemeClr val="bg1"/>
                </a:solidFill>
                <a:latin typeface="Times New Roman"/>
                <a:cs typeface="Times New Roman"/>
              </a:rPr>
              <a:t>retrograde orbit … captured during Neptune’s migration?</a:t>
            </a:r>
          </a:p>
          <a:p>
            <a:pPr lvl="1" indent="-308610">
              <a:lnSpc>
                <a:spcPct val="95000"/>
              </a:lnSpc>
              <a:buClr>
                <a:srgbClr val="FFFFFF"/>
              </a:buClr>
              <a:buSzPct val="100000"/>
              <a:buFontTx/>
              <a:buChar char="•"/>
            </a:pPr>
            <a:endParaRPr lang="en-US" dirty="0">
              <a:solidFill>
                <a:schemeClr val="bg1"/>
              </a:solidFill>
              <a:latin typeface="Times New Roman"/>
              <a:cs typeface="Times New Roman"/>
            </a:endParaRPr>
          </a:p>
          <a:p>
            <a:pPr lvl="1" indent="-308610">
              <a:lnSpc>
                <a:spcPct val="95000"/>
              </a:lnSpc>
              <a:buClr>
                <a:srgbClr val="FFFFFF"/>
              </a:buClr>
              <a:buSzPct val="100000"/>
              <a:buFontTx/>
              <a:buChar char="•"/>
            </a:pPr>
            <a:r>
              <a:rPr lang="en-US" dirty="0">
                <a:solidFill>
                  <a:schemeClr val="bg1"/>
                </a:solidFill>
                <a:latin typeface="Times New Roman"/>
                <a:cs typeface="Times New Roman"/>
              </a:rPr>
              <a:t>density 2.06 g/cm</a:t>
            </a:r>
            <a:r>
              <a:rPr lang="en-US" baseline="30000" dirty="0">
                <a:solidFill>
                  <a:schemeClr val="bg1"/>
                </a:solidFill>
                <a:latin typeface="Times New Roman"/>
                <a:cs typeface="Times New Roman"/>
              </a:rPr>
              <a:t>3</a:t>
            </a:r>
          </a:p>
          <a:p>
            <a:pPr lvl="1" indent="-308610">
              <a:lnSpc>
                <a:spcPct val="95000"/>
              </a:lnSpc>
              <a:buClr>
                <a:srgbClr val="FFFFFF"/>
              </a:buClr>
              <a:buSzPct val="100000"/>
              <a:buFontTx/>
              <a:buChar char="•"/>
            </a:pPr>
            <a:r>
              <a:rPr lang="en-US" dirty="0">
                <a:solidFill>
                  <a:schemeClr val="bg1"/>
                </a:solidFill>
                <a:latin typeface="Times New Roman"/>
                <a:cs typeface="Times New Roman"/>
              </a:rPr>
              <a:t>40% surface imaged … 60% silicates, 40% ices</a:t>
            </a:r>
          </a:p>
          <a:p>
            <a:pPr lvl="1" indent="-308610">
              <a:lnSpc>
                <a:spcPct val="95000"/>
              </a:lnSpc>
              <a:buClr>
                <a:srgbClr val="FFFFFF"/>
              </a:buClr>
              <a:buSzPct val="100000"/>
              <a:buFontTx/>
              <a:buChar char="•"/>
            </a:pPr>
            <a:endParaRPr lang="en-US" dirty="0">
              <a:solidFill>
                <a:schemeClr val="bg1"/>
              </a:solidFill>
              <a:latin typeface="Times New Roman"/>
              <a:cs typeface="Times New Roman"/>
            </a:endParaRPr>
          </a:p>
          <a:p>
            <a:pPr lvl="1" indent="-308610">
              <a:lnSpc>
                <a:spcPct val="95000"/>
              </a:lnSpc>
              <a:buClr>
                <a:srgbClr val="FFFFFF"/>
              </a:buClr>
              <a:buSzPct val="100000"/>
              <a:buFontTx/>
              <a:buChar char="•"/>
            </a:pPr>
            <a:r>
              <a:rPr lang="en-US" dirty="0">
                <a:solidFill>
                  <a:schemeClr val="bg1"/>
                </a:solidFill>
                <a:latin typeface="Times New Roman"/>
                <a:cs typeface="Times New Roman"/>
              </a:rPr>
              <a:t>T ~ 40K (variable)</a:t>
            </a:r>
          </a:p>
          <a:p>
            <a:pPr lvl="1" indent="-308610">
              <a:lnSpc>
                <a:spcPct val="95000"/>
              </a:lnSpc>
              <a:buClr>
                <a:srgbClr val="FFFFFF"/>
              </a:buClr>
              <a:buSzPct val="100000"/>
              <a:buFontTx/>
              <a:buChar char="•"/>
            </a:pPr>
            <a:r>
              <a:rPr lang="en-US" dirty="0" err="1">
                <a:solidFill>
                  <a:schemeClr val="bg1"/>
                </a:solidFill>
                <a:latin typeface="Times New Roman"/>
                <a:cs typeface="Times New Roman"/>
              </a:rPr>
              <a:t>cryovolcanism</a:t>
            </a:r>
            <a:r>
              <a:rPr lang="en-US" dirty="0">
                <a:solidFill>
                  <a:schemeClr val="bg1"/>
                </a:solidFill>
                <a:latin typeface="Times New Roman"/>
                <a:cs typeface="Times New Roman"/>
              </a:rPr>
              <a:t>, “subsurface greenhouse effect” </a:t>
            </a:r>
          </a:p>
          <a:p>
            <a:pPr marL="605790" lvl="2">
              <a:lnSpc>
                <a:spcPct val="95000"/>
              </a:lnSpc>
              <a:buClr>
                <a:srgbClr val="FFFFFF"/>
              </a:buClr>
              <a:buSzPct val="100000"/>
            </a:pPr>
            <a:r>
              <a:rPr lang="en-US" dirty="0">
                <a:solidFill>
                  <a:schemeClr val="bg1"/>
                </a:solidFill>
                <a:latin typeface="Times New Roman"/>
                <a:cs typeface="Times New Roman"/>
              </a:rPr>
              <a:t>	clear ice over dark substrate, 4K increase could produce 8 km plumes lasting 1+ </a:t>
            </a:r>
            <a:r>
              <a:rPr lang="en-US" dirty="0" err="1">
                <a:solidFill>
                  <a:schemeClr val="bg1"/>
                </a:solidFill>
                <a:latin typeface="Times New Roman"/>
                <a:cs typeface="Times New Roman"/>
              </a:rPr>
              <a:t>yr</a:t>
            </a:r>
            <a:endParaRPr lang="en-US" dirty="0">
              <a:solidFill>
                <a:schemeClr val="bg1"/>
              </a:solidFill>
              <a:latin typeface="Times New Roman"/>
              <a:cs typeface="Times New Roman"/>
            </a:endParaRPr>
          </a:p>
          <a:p>
            <a:pPr marL="605790" lvl="2">
              <a:lnSpc>
                <a:spcPct val="95000"/>
              </a:lnSpc>
              <a:buClr>
                <a:srgbClr val="FFFFFF"/>
              </a:buClr>
              <a:buSzPct val="100000"/>
            </a:pPr>
            <a:r>
              <a:rPr lang="en-US" dirty="0">
                <a:solidFill>
                  <a:schemeClr val="bg1"/>
                </a:solidFill>
                <a:latin typeface="Times New Roman"/>
                <a:cs typeface="Times New Roman"/>
              </a:rPr>
              <a:t>      (Soderblom et al. 1990)</a:t>
            </a:r>
          </a:p>
          <a:p>
            <a:pPr marL="605790" lvl="2">
              <a:lnSpc>
                <a:spcPct val="95000"/>
              </a:lnSpc>
              <a:buClr>
                <a:srgbClr val="FFFFFF"/>
              </a:buClr>
              <a:buSzPct val="100000"/>
            </a:pPr>
            <a:endParaRPr lang="en-US" dirty="0">
              <a:solidFill>
                <a:schemeClr val="bg1"/>
              </a:solidFill>
              <a:latin typeface="Times New Roman"/>
              <a:cs typeface="Times New Roman"/>
            </a:endParaRPr>
          </a:p>
          <a:p>
            <a:pPr lvl="1" indent="-308610">
              <a:lnSpc>
                <a:spcPct val="95000"/>
              </a:lnSpc>
              <a:buClr>
                <a:srgbClr val="FFFFFF"/>
              </a:buClr>
              <a:buSzPct val="100000"/>
              <a:buFontTx/>
              <a:buChar char="•"/>
            </a:pPr>
            <a:r>
              <a:rPr lang="en-US" dirty="0">
                <a:solidFill>
                  <a:schemeClr val="bg1"/>
                </a:solidFill>
                <a:latin typeface="Times New Roman"/>
                <a:cs typeface="Times New Roman"/>
              </a:rPr>
              <a:t>plumes make dark deposits, N</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 winds</a:t>
            </a:r>
          </a:p>
          <a:p>
            <a:pPr marL="148590" lvl="1">
              <a:lnSpc>
                <a:spcPct val="95000"/>
              </a:lnSpc>
              <a:buClr>
                <a:srgbClr val="FFFFFF"/>
              </a:buClr>
              <a:buSzPct val="100000"/>
            </a:pPr>
            <a:r>
              <a:rPr lang="en-US" dirty="0">
                <a:solidFill>
                  <a:schemeClr val="bg1"/>
                </a:solidFill>
                <a:latin typeface="Times New Roman"/>
                <a:cs typeface="Times New Roman"/>
              </a:rPr>
              <a:t>	photolysis produced hydrocarbons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fade">
                                      <p:cBhvr>
                                        <p:cTn id="20" dur="2000"/>
                                        <p:tgtEl>
                                          <p:spTgt spid="5">
                                            <p:txEl>
                                              <p:pRg st="6" end="6"/>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fade">
                                      <p:cBhvr>
                                        <p:cTn id="23" dur="2000"/>
                                        <p:tgtEl>
                                          <p:spTgt spid="5">
                                            <p:txEl>
                                              <p:pRg st="7" end="7"/>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2000"/>
                                        <p:tgtEl>
                                          <p:spTgt spid="5">
                                            <p:txEl>
                                              <p:pRg st="8" end="8"/>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2000"/>
                                        <p:tgtEl>
                                          <p:spTgt spid="5">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11" end="11"/>
                                            </p:txEl>
                                          </p:spTgt>
                                        </p:tgtEl>
                                        <p:attrNameLst>
                                          <p:attrName>style.visibility</p:attrName>
                                        </p:attrNameLst>
                                      </p:cBhvr>
                                      <p:to>
                                        <p:strVal val="visible"/>
                                      </p:to>
                                    </p:set>
                                    <p:animEffect transition="in" filter="fade">
                                      <p:cBhvr>
                                        <p:cTn id="34" dur="2000"/>
                                        <p:tgtEl>
                                          <p:spTgt spid="5">
                                            <p:txEl>
                                              <p:pRg st="11" end="1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20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cstate="print"/>
          <a:srcRect l="2299" t="11711" r="4598" b="10995"/>
          <a:stretch>
            <a:fillRect/>
          </a:stretch>
        </p:blipFill>
        <p:spPr bwMode="auto">
          <a:xfrm>
            <a:off x="3200400" y="4594860"/>
            <a:ext cx="5554980" cy="2263140"/>
          </a:xfrm>
          <a:prstGeom prst="rect">
            <a:avLst/>
          </a:prstGeom>
          <a:noFill/>
        </p:spPr>
      </p:pic>
      <p:sp>
        <p:nvSpPr>
          <p:cNvPr id="9" name="Rectangle 8"/>
          <p:cNvSpPr/>
          <p:nvPr/>
        </p:nvSpPr>
        <p:spPr>
          <a:xfrm>
            <a:off x="121920" y="76200"/>
            <a:ext cx="8717280" cy="5376857"/>
          </a:xfrm>
          <a:prstGeom prst="rect">
            <a:avLst/>
          </a:prstGeom>
        </p:spPr>
        <p:txBody>
          <a:bodyPr wrap="square" lIns="82296" tIns="41148" rIns="82296" bIns="41148">
            <a:spAutoFit/>
          </a:bodyPr>
          <a:lstStyle/>
          <a:p>
            <a:r>
              <a:rPr lang="en-US" sz="4400" b="1" dirty="0">
                <a:solidFill>
                  <a:schemeClr val="bg1"/>
                </a:solidFill>
                <a:latin typeface="Times New Roman"/>
                <a:cs typeface="Times New Roman"/>
              </a:rPr>
              <a:t>Pluto</a:t>
            </a:r>
          </a:p>
          <a:p>
            <a:pPr marL="305753" indent="-305753">
              <a:buFont typeface="Arial" pitchFamily="34" charset="0"/>
              <a:buChar char="•"/>
            </a:pPr>
            <a:r>
              <a:rPr lang="en-US" dirty="0">
                <a:solidFill>
                  <a:schemeClr val="bg1"/>
                </a:solidFill>
                <a:latin typeface="Times New Roman"/>
                <a:cs typeface="Times New Roman"/>
              </a:rPr>
              <a:t>Pluto + Charon ~ 20% mass of Moon</a:t>
            </a:r>
          </a:p>
          <a:p>
            <a:pPr marL="305753" indent="-305753">
              <a:buFont typeface="Arial" pitchFamily="34" charset="0"/>
              <a:buChar char="•"/>
            </a:pPr>
            <a:r>
              <a:rPr lang="en-US" dirty="0">
                <a:solidFill>
                  <a:schemeClr val="bg1"/>
                </a:solidFill>
                <a:latin typeface="Times New Roman"/>
                <a:cs typeface="Times New Roman"/>
              </a:rPr>
              <a:t>Pluto 1.86 g/cm</a:t>
            </a:r>
            <a:r>
              <a:rPr lang="en-US" baseline="30000" dirty="0">
                <a:solidFill>
                  <a:schemeClr val="bg1"/>
                </a:solidFill>
                <a:latin typeface="Times New Roman"/>
                <a:cs typeface="Times New Roman"/>
              </a:rPr>
              <a:t>3 </a:t>
            </a:r>
            <a:r>
              <a:rPr lang="en-US" dirty="0">
                <a:solidFill>
                  <a:schemeClr val="bg1"/>
                </a:solidFill>
                <a:latin typeface="Times New Roman"/>
                <a:cs typeface="Times New Roman"/>
              </a:rPr>
              <a:t>…  Charon 1.70 g/cm</a:t>
            </a:r>
            <a:r>
              <a:rPr lang="en-US" baseline="30000" dirty="0">
                <a:solidFill>
                  <a:schemeClr val="bg1"/>
                </a:solidFill>
                <a:latin typeface="Times New Roman"/>
                <a:cs typeface="Times New Roman"/>
              </a:rPr>
              <a:t>3</a:t>
            </a:r>
          </a:p>
          <a:p>
            <a:pPr marL="305753" indent="-305753">
              <a:buFont typeface="Arial" pitchFamily="34" charset="0"/>
              <a:buChar char="•"/>
            </a:pPr>
            <a:endParaRPr lang="en-US" baseline="30000" dirty="0">
              <a:solidFill>
                <a:schemeClr val="bg1"/>
              </a:solidFill>
              <a:latin typeface="Times New Roman"/>
              <a:cs typeface="Times New Roman"/>
            </a:endParaRPr>
          </a:p>
          <a:p>
            <a:pPr marL="305753" indent="-305753">
              <a:buFont typeface="Arial" pitchFamily="34" charset="0"/>
              <a:buChar char="•"/>
            </a:pPr>
            <a:r>
              <a:rPr lang="en-US" dirty="0">
                <a:solidFill>
                  <a:schemeClr val="bg1"/>
                </a:solidFill>
                <a:latin typeface="Times New Roman"/>
                <a:cs typeface="Times New Roman"/>
              </a:rPr>
              <a:t>5 moons in system … formed by glancing impact?</a:t>
            </a:r>
          </a:p>
          <a:p>
            <a:pPr marL="305753" indent="-305753">
              <a:buFont typeface="Arial" pitchFamily="34" charset="0"/>
              <a:buChar char="•"/>
            </a:pPr>
            <a:endParaRPr lang="en-US" dirty="0">
              <a:solidFill>
                <a:schemeClr val="bg1"/>
              </a:solidFill>
              <a:latin typeface="Times New Roman"/>
              <a:cs typeface="Times New Roman"/>
            </a:endParaRPr>
          </a:p>
          <a:p>
            <a:pPr marL="305753" indent="-305753">
              <a:buFont typeface="Arial" pitchFamily="34" charset="0"/>
              <a:buChar char="•"/>
            </a:pPr>
            <a:r>
              <a:rPr lang="en-US" dirty="0">
                <a:solidFill>
                  <a:schemeClr val="bg1"/>
                </a:solidFill>
                <a:latin typeface="Times New Roman"/>
                <a:cs typeface="Times New Roman"/>
              </a:rPr>
              <a:t>not isothermal (T ~ 30-60K)</a:t>
            </a:r>
          </a:p>
          <a:p>
            <a:pPr marL="305753" indent="-305753">
              <a:buFont typeface="Arial" pitchFamily="34" charset="0"/>
              <a:buChar char="•"/>
            </a:pPr>
            <a:r>
              <a:rPr lang="en-US" dirty="0">
                <a:solidFill>
                  <a:schemeClr val="bg1"/>
                </a:solidFill>
                <a:latin typeface="Times New Roman"/>
                <a:cs typeface="Times New Roman"/>
              </a:rPr>
              <a:t>CH</a:t>
            </a:r>
            <a:r>
              <a:rPr lang="en-US" baseline="-25000" dirty="0">
                <a:solidFill>
                  <a:schemeClr val="bg1"/>
                </a:solidFill>
                <a:latin typeface="Times New Roman"/>
                <a:cs typeface="Times New Roman"/>
              </a:rPr>
              <a:t>4</a:t>
            </a:r>
            <a:r>
              <a:rPr lang="en-US" dirty="0">
                <a:solidFill>
                  <a:schemeClr val="bg1"/>
                </a:solidFill>
                <a:latin typeface="Times New Roman"/>
                <a:cs typeface="Times New Roman"/>
              </a:rPr>
              <a:t> + N</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 atmosphere ~1-30</a:t>
            </a:r>
            <a:r>
              <a:rPr lang="en-US" dirty="0">
                <a:solidFill>
                  <a:schemeClr val="bg1"/>
                </a:solidFill>
                <a:latin typeface="Times New Roman"/>
                <a:cs typeface="Times New Roman"/>
                <a:sym typeface="Mathematica1"/>
              </a:rPr>
              <a:t> microbar and</a:t>
            </a:r>
            <a:r>
              <a:rPr lang="en-US" dirty="0">
                <a:solidFill>
                  <a:schemeClr val="bg1"/>
                </a:solidFill>
                <a:latin typeface="Times New Roman"/>
                <a:cs typeface="Times New Roman"/>
              </a:rPr>
              <a:t> shifts  </a:t>
            </a:r>
          </a:p>
          <a:p>
            <a:r>
              <a:rPr lang="en-US" dirty="0">
                <a:solidFill>
                  <a:schemeClr val="bg1"/>
                </a:solidFill>
                <a:latin typeface="Times New Roman"/>
                <a:cs typeface="Times New Roman"/>
              </a:rPr>
              <a:t>	low gravity … rapid atmospheric hydrodynamic escape</a:t>
            </a:r>
          </a:p>
          <a:p>
            <a:pPr marL="305753" indent="-305753">
              <a:buFont typeface="Arial" pitchFamily="34" charset="0"/>
              <a:buChar char="•"/>
            </a:pPr>
            <a:r>
              <a:rPr lang="en-US" dirty="0">
                <a:solidFill>
                  <a:schemeClr val="bg1"/>
                </a:solidFill>
                <a:latin typeface="Times New Roman"/>
                <a:cs typeface="Times New Roman"/>
              </a:rPr>
              <a:t>steep drop in occultation flux near surface … haze</a:t>
            </a:r>
          </a:p>
          <a:p>
            <a:endParaRPr lang="en-US" dirty="0">
              <a:solidFill>
                <a:schemeClr val="bg1"/>
              </a:solidFill>
              <a:latin typeface="Times New Roman"/>
              <a:cs typeface="Times New Roman"/>
            </a:endParaRPr>
          </a:p>
          <a:p>
            <a:pPr marL="305753" indent="-305753">
              <a:buFont typeface="Arial" pitchFamily="34" charset="0"/>
              <a:buChar char="•"/>
            </a:pPr>
            <a:r>
              <a:rPr lang="en-US" dirty="0">
                <a:solidFill>
                  <a:schemeClr val="bg1"/>
                </a:solidFill>
                <a:latin typeface="Times New Roman"/>
                <a:cs typeface="Times New Roman"/>
              </a:rPr>
              <a:t>uneven albedo</a:t>
            </a:r>
          </a:p>
          <a:p>
            <a:r>
              <a:rPr lang="en-US" dirty="0">
                <a:solidFill>
                  <a:schemeClr val="bg1"/>
                </a:solidFill>
                <a:latin typeface="Times New Roman"/>
                <a:cs typeface="Times New Roman"/>
              </a:rPr>
              <a:t>     bright: N</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 CH</a:t>
            </a:r>
            <a:r>
              <a:rPr lang="en-US" baseline="-25000" dirty="0">
                <a:solidFill>
                  <a:schemeClr val="bg1"/>
                </a:solidFill>
                <a:latin typeface="Times New Roman"/>
                <a:cs typeface="Times New Roman"/>
              </a:rPr>
              <a:t>4</a:t>
            </a:r>
            <a:r>
              <a:rPr lang="en-US" dirty="0">
                <a:solidFill>
                  <a:schemeClr val="bg1"/>
                </a:solidFill>
                <a:latin typeface="Times New Roman"/>
                <a:cs typeface="Times New Roman"/>
              </a:rPr>
              <a:t>, H</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O, CO ices</a:t>
            </a:r>
          </a:p>
          <a:p>
            <a:r>
              <a:rPr lang="en-US" dirty="0">
                <a:solidFill>
                  <a:schemeClr val="bg1"/>
                </a:solidFill>
                <a:latin typeface="Times New Roman"/>
                <a:cs typeface="Times New Roman"/>
              </a:rPr>
              <a:t>	</a:t>
            </a:r>
            <a:r>
              <a:rPr lang="en-US" dirty="0" err="1">
                <a:solidFill>
                  <a:schemeClr val="bg1"/>
                </a:solidFill>
                <a:latin typeface="Times New Roman"/>
                <a:cs typeface="Times New Roman"/>
              </a:rPr>
              <a:t>cryovolcanism</a:t>
            </a:r>
            <a:r>
              <a:rPr lang="en-US" dirty="0">
                <a:solidFill>
                  <a:schemeClr val="bg1"/>
                </a:solidFill>
                <a:latin typeface="Times New Roman"/>
                <a:cs typeface="Times New Roman"/>
              </a:rPr>
              <a:t>?</a:t>
            </a:r>
          </a:p>
          <a:p>
            <a:r>
              <a:rPr lang="en-US" dirty="0">
                <a:solidFill>
                  <a:schemeClr val="bg1"/>
                </a:solidFill>
                <a:latin typeface="Times New Roman"/>
                <a:cs typeface="Times New Roman"/>
              </a:rPr>
              <a:t>     dark: </a:t>
            </a:r>
            <a:r>
              <a:rPr lang="en-US" dirty="0" err="1">
                <a:solidFill>
                  <a:schemeClr val="bg1"/>
                </a:solidFill>
                <a:latin typeface="Times New Roman"/>
                <a:cs typeface="Times New Roman"/>
              </a:rPr>
              <a:t>tholins</a:t>
            </a:r>
            <a:r>
              <a:rPr lang="en-US" dirty="0">
                <a:solidFill>
                  <a:schemeClr val="bg1"/>
                </a:solidFill>
                <a:latin typeface="Times New Roman"/>
                <a:cs typeface="Times New Roman"/>
              </a:rPr>
              <a:t>? </a:t>
            </a:r>
          </a:p>
          <a:p>
            <a:r>
              <a:rPr lang="en-US" dirty="0">
                <a:solidFill>
                  <a:schemeClr val="bg1"/>
                </a:solidFill>
                <a:latin typeface="Times New Roman"/>
                <a:cs typeface="Times New Roman"/>
              </a:rPr>
              <a:t>	UV processed N2 + CH</a:t>
            </a:r>
            <a:r>
              <a:rPr lang="en-US" baseline="-25000" dirty="0">
                <a:solidFill>
                  <a:schemeClr val="bg1"/>
                </a:solidFill>
                <a:latin typeface="Times New Roman"/>
                <a:cs typeface="Times New Roman"/>
              </a:rPr>
              <a:t>4</a:t>
            </a:r>
          </a:p>
          <a:p>
            <a:r>
              <a:rPr lang="en-US" dirty="0">
                <a:solidFill>
                  <a:srgbClr val="FFFF00"/>
                </a:solidFill>
                <a:latin typeface="Times New Roman"/>
                <a:cs typeface="Times New Roman"/>
              </a:rPr>
              <a:t>               </a:t>
            </a:r>
          </a:p>
          <a:p>
            <a:r>
              <a:rPr lang="en-US" dirty="0">
                <a:solidFill>
                  <a:srgbClr val="FFFF00"/>
                </a:solidFill>
                <a:latin typeface="Times New Roman"/>
                <a:cs typeface="Times New Roman"/>
              </a:rPr>
              <a:t>     seasonal deposits?</a:t>
            </a:r>
          </a:p>
        </p:txBody>
      </p:sp>
      <p:pic>
        <p:nvPicPr>
          <p:cNvPr id="35844" name="Picture 4" descr="File:Pluto animiert.gif"/>
          <p:cNvPicPr>
            <a:picLocks noChangeAspect="1" noChangeArrowheads="1" noCrop="1"/>
          </p:cNvPicPr>
          <p:nvPr/>
        </p:nvPicPr>
        <p:blipFill>
          <a:blip r:embed="rId4" cstate="print"/>
          <a:srcRect/>
          <a:stretch>
            <a:fillRect/>
          </a:stretch>
        </p:blipFill>
        <p:spPr bwMode="auto">
          <a:xfrm>
            <a:off x="6934200" y="2362200"/>
            <a:ext cx="2209800" cy="2209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20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20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2000"/>
                                        <p:tgtEl>
                                          <p:spTgt spid="9">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6" end="6"/>
                                            </p:txEl>
                                          </p:spTgt>
                                        </p:tgtEl>
                                        <p:attrNameLst>
                                          <p:attrName>style.visibility</p:attrName>
                                        </p:attrNameLst>
                                      </p:cBhvr>
                                      <p:to>
                                        <p:strVal val="visible"/>
                                      </p:to>
                                    </p:set>
                                    <p:animEffect transition="in" filter="fade">
                                      <p:cBhvr>
                                        <p:cTn id="20" dur="2000"/>
                                        <p:tgtEl>
                                          <p:spTgt spid="9">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Effect transition="in" filter="fade">
                                      <p:cBhvr>
                                        <p:cTn id="23" dur="2000"/>
                                        <p:tgtEl>
                                          <p:spTgt spid="9">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2000"/>
                                        <p:tgtEl>
                                          <p:spTgt spid="9">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animEffect transition="in" filter="fade">
                                      <p:cBhvr>
                                        <p:cTn id="29" dur="2000"/>
                                        <p:tgtEl>
                                          <p:spTgt spid="9">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11" end="11"/>
                                            </p:txEl>
                                          </p:spTgt>
                                        </p:tgtEl>
                                        <p:attrNameLst>
                                          <p:attrName>style.visibility</p:attrName>
                                        </p:attrNameLst>
                                      </p:cBhvr>
                                      <p:to>
                                        <p:strVal val="visible"/>
                                      </p:to>
                                    </p:set>
                                    <p:animEffect transition="in" filter="fade">
                                      <p:cBhvr>
                                        <p:cTn id="34" dur="2000"/>
                                        <p:tgtEl>
                                          <p:spTgt spid="9">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12" end="12"/>
                                            </p:txEl>
                                          </p:spTgt>
                                        </p:tgtEl>
                                        <p:attrNameLst>
                                          <p:attrName>style.visibility</p:attrName>
                                        </p:attrNameLst>
                                      </p:cBhvr>
                                      <p:to>
                                        <p:strVal val="visible"/>
                                      </p:to>
                                    </p:set>
                                    <p:animEffect transition="in" filter="fade">
                                      <p:cBhvr>
                                        <p:cTn id="37" dur="2000"/>
                                        <p:tgtEl>
                                          <p:spTgt spid="9">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xEl>
                                              <p:pRg st="13" end="13"/>
                                            </p:txEl>
                                          </p:spTgt>
                                        </p:tgtEl>
                                        <p:attrNameLst>
                                          <p:attrName>style.visibility</p:attrName>
                                        </p:attrNameLst>
                                      </p:cBhvr>
                                      <p:to>
                                        <p:strVal val="visible"/>
                                      </p:to>
                                    </p:set>
                                    <p:animEffect transition="in" filter="fade">
                                      <p:cBhvr>
                                        <p:cTn id="40" dur="2000"/>
                                        <p:tgtEl>
                                          <p:spTgt spid="9">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9">
                                            <p:txEl>
                                              <p:pRg st="14" end="14"/>
                                            </p:txEl>
                                          </p:spTgt>
                                        </p:tgtEl>
                                        <p:attrNameLst>
                                          <p:attrName>style.visibility</p:attrName>
                                        </p:attrNameLst>
                                      </p:cBhvr>
                                      <p:to>
                                        <p:strVal val="visible"/>
                                      </p:to>
                                    </p:set>
                                    <p:animEffect transition="in" filter="fade">
                                      <p:cBhvr>
                                        <p:cTn id="43" dur="2000"/>
                                        <p:tgtEl>
                                          <p:spTgt spid="9">
                                            <p:txEl>
                                              <p:pRg st="14" end="1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9">
                                            <p:txEl>
                                              <p:pRg st="15" end="15"/>
                                            </p:txEl>
                                          </p:spTgt>
                                        </p:tgtEl>
                                        <p:attrNameLst>
                                          <p:attrName>style.visibility</p:attrName>
                                        </p:attrNameLst>
                                      </p:cBhvr>
                                      <p:to>
                                        <p:strVal val="visible"/>
                                      </p:to>
                                    </p:set>
                                    <p:animEffect transition="in" filter="fade">
                                      <p:cBhvr>
                                        <p:cTn id="46" dur="2000"/>
                                        <p:tgtEl>
                                          <p:spTgt spid="9">
                                            <p:txEl>
                                              <p:pRg st="15" end="1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xEl>
                                              <p:pRg st="17" end="17"/>
                                            </p:txEl>
                                          </p:spTgt>
                                        </p:tgtEl>
                                        <p:attrNameLst>
                                          <p:attrName>style.visibility</p:attrName>
                                        </p:attrNameLst>
                                      </p:cBhvr>
                                      <p:to>
                                        <p:strVal val="visible"/>
                                      </p:to>
                                    </p:set>
                                    <p:animEffect transition="in" filter="fade">
                                      <p:cBhvr>
                                        <p:cTn id="51" dur="2000"/>
                                        <p:tgtEl>
                                          <p:spTgt spid="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248400"/>
            <a:ext cx="5715000" cy="411163"/>
          </a:xfrm>
        </p:spPr>
        <p:txBody>
          <a:bodyPr>
            <a:noAutofit/>
          </a:bodyPr>
          <a:lstStyle/>
          <a:p>
            <a:pPr>
              <a:buNone/>
            </a:pPr>
            <a:r>
              <a:rPr lang="en-US" sz="2800" dirty="0">
                <a:solidFill>
                  <a:schemeClr val="bg1"/>
                </a:solidFill>
                <a:latin typeface="Times New Roman"/>
                <a:cs typeface="Times New Roman"/>
              </a:rPr>
              <a:t>True Color Pluto (Young et al. 2001)</a:t>
            </a:r>
          </a:p>
        </p:txBody>
      </p:sp>
      <p:pic>
        <p:nvPicPr>
          <p:cNvPr id="4" name="Picture 3" descr="C:\Dropbox\gsu\Spring 12\Planetary Science lecture\pluto_truecolor.jpg"/>
          <p:cNvPicPr>
            <a:picLocks noChangeAspect="1" noChangeArrowheads="1"/>
          </p:cNvPicPr>
          <p:nvPr/>
        </p:nvPicPr>
        <p:blipFill>
          <a:blip r:embed="rId3" cstate="print"/>
          <a:srcRect/>
          <a:stretch>
            <a:fillRect/>
          </a:stretch>
        </p:blipFill>
        <p:spPr bwMode="auto">
          <a:xfrm>
            <a:off x="1447800" y="152399"/>
            <a:ext cx="6096000" cy="609600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7762" name="Picture 2" descr="http://pluto.jhuapl.edu/mission/images/trajectoryImage.jpg"/>
          <p:cNvPicPr>
            <a:picLocks noChangeAspect="1" noChangeArrowheads="1"/>
          </p:cNvPicPr>
          <p:nvPr/>
        </p:nvPicPr>
        <p:blipFill>
          <a:blip r:embed="rId2" cstate="print"/>
          <a:srcRect/>
          <a:stretch>
            <a:fillRect/>
          </a:stretch>
        </p:blipFill>
        <p:spPr bwMode="auto">
          <a:xfrm>
            <a:off x="-55753" y="0"/>
            <a:ext cx="9199753" cy="6858000"/>
          </a:xfrm>
          <a:prstGeom prst="rect">
            <a:avLst/>
          </a:prstGeom>
          <a:noFill/>
        </p:spPr>
      </p:pic>
      <p:sp>
        <p:nvSpPr>
          <p:cNvPr id="5" name="Rectangle 4"/>
          <p:cNvSpPr/>
          <p:nvPr/>
        </p:nvSpPr>
        <p:spPr>
          <a:xfrm>
            <a:off x="5519050" y="5936159"/>
            <a:ext cx="3472550" cy="769441"/>
          </a:xfrm>
          <a:prstGeom prst="rect">
            <a:avLst/>
          </a:prstGeom>
        </p:spPr>
        <p:txBody>
          <a:bodyPr wrap="none">
            <a:spAutoFit/>
          </a:bodyPr>
          <a:lstStyle/>
          <a:p>
            <a:pPr algn="ctr">
              <a:defRPr/>
            </a:pPr>
            <a:r>
              <a:rPr lang="en-US" sz="4400" dirty="0">
                <a:solidFill>
                  <a:srgbClr val="FF0000"/>
                </a:solidFill>
                <a:latin typeface="Times New Roman"/>
                <a:ea typeface="ＭＳ Ｐゴシック" charset="0"/>
                <a:cs typeface="Times New Roman"/>
              </a:rPr>
              <a:t>New Horizons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nh-pluto-charon-v2-10-1-15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619" y="14168"/>
            <a:ext cx="6475981" cy="6462832"/>
          </a:xfrm>
          <a:prstGeom prst="rect">
            <a:avLst/>
          </a:prstGeom>
        </p:spPr>
      </p:pic>
      <p:sp>
        <p:nvSpPr>
          <p:cNvPr id="8" name="Rectangle 7"/>
          <p:cNvSpPr/>
          <p:nvPr/>
        </p:nvSpPr>
        <p:spPr>
          <a:xfrm>
            <a:off x="6477000" y="914400"/>
            <a:ext cx="1828800" cy="369332"/>
          </a:xfrm>
          <a:prstGeom prst="rect">
            <a:avLst/>
          </a:prstGeom>
        </p:spPr>
        <p:txBody>
          <a:bodyPr wrap="square">
            <a:spAutoFit/>
          </a:bodyPr>
          <a:lstStyle/>
          <a:p>
            <a:r>
              <a:rPr lang="en-US" dirty="0">
                <a:solidFill>
                  <a:srgbClr val="FFFFFF"/>
                </a:solidFill>
                <a:latin typeface="Times New Roman"/>
                <a:cs typeface="Times New Roman"/>
              </a:rPr>
              <a:t>composite image</a:t>
            </a:r>
          </a:p>
        </p:txBody>
      </p:sp>
      <p:sp>
        <p:nvSpPr>
          <p:cNvPr id="2" name="Rectangle 1"/>
          <p:cNvSpPr/>
          <p:nvPr/>
        </p:nvSpPr>
        <p:spPr>
          <a:xfrm>
            <a:off x="152400" y="6336268"/>
            <a:ext cx="6858000" cy="369332"/>
          </a:xfrm>
          <a:prstGeom prst="rect">
            <a:avLst/>
          </a:prstGeom>
        </p:spPr>
        <p:txBody>
          <a:bodyPr wrap="square">
            <a:spAutoFit/>
          </a:bodyPr>
          <a:lstStyle/>
          <a:p>
            <a:r>
              <a:rPr lang="en-US" dirty="0">
                <a:solidFill>
                  <a:schemeClr val="bg1"/>
                </a:solidFill>
                <a:latin typeface="Times New Roman"/>
                <a:cs typeface="Times New Roman"/>
              </a:rPr>
              <a:t>Pluto movie:  https://</a:t>
            </a:r>
            <a:r>
              <a:rPr lang="en-US" dirty="0" err="1">
                <a:solidFill>
                  <a:schemeClr val="bg1"/>
                </a:solidFill>
                <a:latin typeface="Times New Roman"/>
                <a:cs typeface="Times New Roman"/>
              </a:rPr>
              <a:t>www.youtube.com</a:t>
            </a:r>
            <a:r>
              <a:rPr lang="en-US" dirty="0">
                <a:solidFill>
                  <a:schemeClr val="bg1"/>
                </a:solidFill>
                <a:latin typeface="Times New Roman"/>
                <a:cs typeface="Times New Roman"/>
              </a:rPr>
              <a:t>/</a:t>
            </a:r>
            <a:r>
              <a:rPr lang="en-US" dirty="0" err="1">
                <a:solidFill>
                  <a:schemeClr val="bg1"/>
                </a:solidFill>
                <a:latin typeface="Times New Roman"/>
                <a:cs typeface="Times New Roman"/>
              </a:rPr>
              <a:t>watch?v</a:t>
            </a:r>
            <a:r>
              <a:rPr lang="en-US" dirty="0">
                <a:solidFill>
                  <a:schemeClr val="bg1"/>
                </a:solidFill>
                <a:latin typeface="Times New Roman"/>
                <a:cs typeface="Times New Roman"/>
              </a:rPr>
              <a:t>=6l4kr36TzQ4&amp;vl=en</a:t>
            </a:r>
          </a:p>
        </p:txBody>
      </p:sp>
    </p:spTree>
    <p:extLst>
      <p:ext uri="{BB962C8B-B14F-4D97-AF65-F5344CB8AC3E}">
        <p14:creationId xmlns:p14="http://schemas.microsoft.com/office/powerpoint/2010/main" val="4089784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A11707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0"/>
            <a:ext cx="8229600" cy="4114800"/>
          </a:xfrm>
          <a:prstGeom prst="rect">
            <a:avLst/>
          </a:prstGeom>
        </p:spPr>
      </p:pic>
      <p:sp>
        <p:nvSpPr>
          <p:cNvPr id="6" name="Rectangle 5"/>
          <p:cNvSpPr/>
          <p:nvPr/>
        </p:nvSpPr>
        <p:spPr>
          <a:xfrm>
            <a:off x="7543800" y="4953000"/>
            <a:ext cx="990600" cy="381000"/>
          </a:xfrm>
          <a:prstGeom prst="rect">
            <a:avLst/>
          </a:prstGeom>
        </p:spPr>
        <p:txBody>
          <a:bodyPr wrap="square">
            <a:spAutoFit/>
          </a:bodyPr>
          <a:lstStyle/>
          <a:p>
            <a:r>
              <a:rPr lang="en-US" dirty="0">
                <a:solidFill>
                  <a:srgbClr val="FFFFFF"/>
                </a:solidFill>
                <a:latin typeface="Times New Roman"/>
                <a:cs typeface="Times New Roman"/>
              </a:rPr>
              <a:t>no data</a:t>
            </a:r>
          </a:p>
        </p:txBody>
      </p:sp>
      <p:sp>
        <p:nvSpPr>
          <p:cNvPr id="10" name="Title 1"/>
          <p:cNvSpPr>
            <a:spLocks noGrp="1"/>
          </p:cNvSpPr>
          <p:nvPr>
            <p:ph type="title"/>
          </p:nvPr>
        </p:nvSpPr>
        <p:spPr>
          <a:xfrm>
            <a:off x="457200" y="0"/>
            <a:ext cx="8229600" cy="1143000"/>
          </a:xfrm>
        </p:spPr>
        <p:txBody>
          <a:bodyPr/>
          <a:lstStyle/>
          <a:p>
            <a:r>
              <a:rPr lang="en-US" b="1" dirty="0">
                <a:latin typeface="Times New Roman"/>
                <a:cs typeface="Times New Roman"/>
              </a:rPr>
              <a:t>Pluto Map</a:t>
            </a:r>
          </a:p>
        </p:txBody>
      </p:sp>
    </p:spTree>
    <p:extLst>
      <p:ext uri="{BB962C8B-B14F-4D97-AF65-F5344CB8AC3E}">
        <p14:creationId xmlns:p14="http://schemas.microsoft.com/office/powerpoint/2010/main" val="2133417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43800" y="4953000"/>
            <a:ext cx="990600" cy="381000"/>
          </a:xfrm>
          <a:prstGeom prst="rect">
            <a:avLst/>
          </a:prstGeom>
        </p:spPr>
        <p:txBody>
          <a:bodyPr wrap="square">
            <a:spAutoFit/>
          </a:bodyPr>
          <a:lstStyle/>
          <a:p>
            <a:r>
              <a:rPr lang="en-US" dirty="0">
                <a:solidFill>
                  <a:srgbClr val="FFFFFF"/>
                </a:solidFill>
                <a:latin typeface="Times New Roman"/>
                <a:cs typeface="Times New Roman"/>
              </a:rPr>
              <a:t>no data</a:t>
            </a:r>
          </a:p>
        </p:txBody>
      </p:sp>
      <p:sp>
        <p:nvSpPr>
          <p:cNvPr id="10" name="Title 1"/>
          <p:cNvSpPr>
            <a:spLocks noGrp="1"/>
          </p:cNvSpPr>
          <p:nvPr>
            <p:ph type="title"/>
          </p:nvPr>
        </p:nvSpPr>
        <p:spPr>
          <a:xfrm>
            <a:off x="457200" y="0"/>
            <a:ext cx="8229600" cy="1143000"/>
          </a:xfrm>
        </p:spPr>
        <p:txBody>
          <a:bodyPr/>
          <a:lstStyle/>
          <a:p>
            <a:r>
              <a:rPr lang="en-US" b="1" dirty="0">
                <a:latin typeface="Times New Roman"/>
                <a:cs typeface="Times New Roman"/>
              </a:rPr>
              <a:t>Pluto Map</a:t>
            </a:r>
          </a:p>
        </p:txBody>
      </p:sp>
      <p:pic>
        <p:nvPicPr>
          <p:cNvPr id="3" name="Picture 2" descr="PIA20154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4772275"/>
          </a:xfrm>
          <a:prstGeom prst="rect">
            <a:avLst/>
          </a:prstGeom>
        </p:spPr>
      </p:pic>
    </p:spTree>
    <p:extLst>
      <p:ext uri="{BB962C8B-B14F-4D97-AF65-F5344CB8AC3E}">
        <p14:creationId xmlns:p14="http://schemas.microsoft.com/office/powerpoint/2010/main" val="303851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A19964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58" y="0"/>
            <a:ext cx="6858000" cy="6858000"/>
          </a:xfrm>
          <a:prstGeom prst="rect">
            <a:avLst/>
          </a:prstGeom>
        </p:spPr>
      </p:pic>
      <p:sp>
        <p:nvSpPr>
          <p:cNvPr id="6" name="Rectangle 5"/>
          <p:cNvSpPr/>
          <p:nvPr/>
        </p:nvSpPr>
        <p:spPr>
          <a:xfrm>
            <a:off x="2514600" y="5791200"/>
            <a:ext cx="4191000" cy="381000"/>
          </a:xfrm>
          <a:prstGeom prst="rect">
            <a:avLst/>
          </a:prstGeom>
        </p:spPr>
        <p:txBody>
          <a:bodyPr wrap="square">
            <a:spAutoFit/>
          </a:bodyPr>
          <a:lstStyle/>
          <a:p>
            <a:r>
              <a:rPr lang="en-US" dirty="0">
                <a:solidFill>
                  <a:srgbClr val="FFFFFF"/>
                </a:solidFill>
                <a:latin typeface="Times New Roman"/>
                <a:cs typeface="Times New Roman"/>
              </a:rPr>
              <a:t>sunlight acting on N</a:t>
            </a:r>
            <a:r>
              <a:rPr lang="en-US" baseline="-25000" dirty="0">
                <a:solidFill>
                  <a:srgbClr val="FFFFFF"/>
                </a:solidFill>
                <a:latin typeface="Times New Roman"/>
                <a:cs typeface="Times New Roman"/>
              </a:rPr>
              <a:t>2</a:t>
            </a:r>
            <a:r>
              <a:rPr lang="en-US" dirty="0">
                <a:solidFill>
                  <a:srgbClr val="FFFFFF"/>
                </a:solidFill>
                <a:latin typeface="Times New Roman"/>
                <a:cs typeface="Times New Roman"/>
              </a:rPr>
              <a:t> + CH</a:t>
            </a:r>
            <a:r>
              <a:rPr lang="en-US" baseline="-25000" dirty="0">
                <a:solidFill>
                  <a:srgbClr val="FFFFFF"/>
                </a:solidFill>
                <a:latin typeface="Times New Roman"/>
                <a:cs typeface="Times New Roman"/>
              </a:rPr>
              <a:t>4</a:t>
            </a:r>
            <a:r>
              <a:rPr lang="en-US" dirty="0">
                <a:solidFill>
                  <a:srgbClr val="FFFFFF"/>
                </a:solidFill>
                <a:latin typeface="Times New Roman"/>
                <a:cs typeface="Times New Roman"/>
              </a:rPr>
              <a:t> </a:t>
            </a:r>
            <a:r>
              <a:rPr lang="en-US" dirty="0">
                <a:solidFill>
                  <a:srgbClr val="FFFFFF"/>
                </a:solidFill>
                <a:latin typeface="Times New Roman"/>
                <a:cs typeface="Times New Roman"/>
                <a:sym typeface="Wingdings"/>
              </a:rPr>
              <a:t> </a:t>
            </a:r>
            <a:r>
              <a:rPr lang="en-US" dirty="0" err="1">
                <a:solidFill>
                  <a:srgbClr val="FFFFFF"/>
                </a:solidFill>
                <a:latin typeface="Times New Roman"/>
                <a:cs typeface="Times New Roman"/>
                <a:sym typeface="Wingdings"/>
              </a:rPr>
              <a:t>tholins</a:t>
            </a:r>
            <a:endParaRPr lang="en-US" dirty="0">
              <a:solidFill>
                <a:srgbClr val="FFFFFF"/>
              </a:solidFill>
              <a:latin typeface="Times New Roman"/>
              <a:cs typeface="Times New Roman"/>
            </a:endParaRPr>
          </a:p>
        </p:txBody>
      </p:sp>
      <p:sp>
        <p:nvSpPr>
          <p:cNvPr id="10"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Pluto’s Atmosphere</a:t>
            </a:r>
          </a:p>
        </p:txBody>
      </p:sp>
      <p:sp>
        <p:nvSpPr>
          <p:cNvPr id="11" name="Rectangle 10"/>
          <p:cNvSpPr/>
          <p:nvPr/>
        </p:nvSpPr>
        <p:spPr>
          <a:xfrm>
            <a:off x="457200" y="2133600"/>
            <a:ext cx="1600200" cy="646331"/>
          </a:xfrm>
          <a:prstGeom prst="rect">
            <a:avLst/>
          </a:prstGeom>
        </p:spPr>
        <p:txBody>
          <a:bodyPr wrap="square">
            <a:spAutoFit/>
          </a:bodyPr>
          <a:lstStyle/>
          <a:p>
            <a:pPr algn="ctr"/>
            <a:r>
              <a:rPr lang="en-US" dirty="0">
                <a:solidFill>
                  <a:srgbClr val="FFFFFF"/>
                </a:solidFill>
                <a:latin typeface="Times New Roman"/>
                <a:cs typeface="Times New Roman"/>
              </a:rPr>
              <a:t>as human eye </a:t>
            </a:r>
          </a:p>
          <a:p>
            <a:pPr algn="ctr"/>
            <a:r>
              <a:rPr lang="en-US" dirty="0">
                <a:solidFill>
                  <a:srgbClr val="FFFFFF"/>
                </a:solidFill>
                <a:latin typeface="Times New Roman"/>
                <a:cs typeface="Times New Roman"/>
              </a:rPr>
              <a:t>would see it</a:t>
            </a:r>
          </a:p>
        </p:txBody>
      </p:sp>
    </p:spTree>
    <p:extLst>
      <p:ext uri="{BB962C8B-B14F-4D97-AF65-F5344CB8AC3E}">
        <p14:creationId xmlns:p14="http://schemas.microsoft.com/office/powerpoint/2010/main" val="215048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C:\Users\Administrator\Desktop\pluto-1.jpg"/>
          <p:cNvPicPr>
            <a:picLocks noChangeAspect="1" noChangeArrowheads="1"/>
          </p:cNvPicPr>
          <p:nvPr/>
        </p:nvPicPr>
        <p:blipFill>
          <a:blip r:embed="rId3" cstate="print"/>
          <a:srcRect/>
          <a:stretch>
            <a:fillRect/>
          </a:stretch>
        </p:blipFill>
        <p:spPr bwMode="auto">
          <a:xfrm>
            <a:off x="-414647" y="-164592"/>
            <a:ext cx="9671101" cy="7077456"/>
          </a:xfrm>
          <a:prstGeom prst="rect">
            <a:avLst/>
          </a:prstGeom>
          <a:noFill/>
        </p:spPr>
      </p:pic>
      <p:pic>
        <p:nvPicPr>
          <p:cNvPr id="66566" name="Picture 6" descr="C:\Users\Administrator\Desktop\pluto2.gif"/>
          <p:cNvPicPr>
            <a:picLocks noChangeAspect="1" noChangeArrowheads="1"/>
          </p:cNvPicPr>
          <p:nvPr/>
        </p:nvPicPr>
        <p:blipFill>
          <a:blip r:embed="rId4" cstate="print"/>
          <a:srcRect/>
          <a:stretch>
            <a:fillRect/>
          </a:stretch>
        </p:blipFill>
        <p:spPr bwMode="auto">
          <a:xfrm>
            <a:off x="-414647" y="-164592"/>
            <a:ext cx="9671101" cy="7077456"/>
          </a:xfrm>
          <a:prstGeom prst="rect">
            <a:avLst/>
          </a:prstGeom>
          <a:noFill/>
        </p:spPr>
      </p:pic>
      <p:sp>
        <p:nvSpPr>
          <p:cNvPr id="4" name="Title 1"/>
          <p:cNvSpPr txBox="1">
            <a:spLocks/>
          </p:cNvSpPr>
          <p:nvPr/>
        </p:nvSpPr>
        <p:spPr>
          <a:xfrm>
            <a:off x="62972" y="36069"/>
            <a:ext cx="4953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Times New Roman"/>
                <a:cs typeface="Times New Roman"/>
              </a:rPr>
              <a:t>Minor Bodies</a:t>
            </a:r>
            <a:br>
              <a:rPr lang="en-US" b="1" dirty="0">
                <a:solidFill>
                  <a:schemeClr val="bg1"/>
                </a:solidFill>
                <a:latin typeface="Times New Roman"/>
                <a:cs typeface="Times New Roman"/>
              </a:rPr>
            </a:br>
            <a:r>
              <a:rPr lang="en-US" b="1" dirty="0">
                <a:solidFill>
                  <a:schemeClr val="bg1"/>
                </a:solidFill>
                <a:latin typeface="Times New Roman"/>
                <a:cs typeface="Times New Roman"/>
              </a:rPr>
              <a:t>beyond Jupiter</a:t>
            </a:r>
          </a:p>
        </p:txBody>
      </p:sp>
      <p:sp>
        <p:nvSpPr>
          <p:cNvPr id="5" name="Rectangle 4"/>
          <p:cNvSpPr/>
          <p:nvPr/>
        </p:nvSpPr>
        <p:spPr>
          <a:xfrm>
            <a:off x="7010471" y="5706986"/>
            <a:ext cx="1534394" cy="707886"/>
          </a:xfrm>
          <a:prstGeom prst="rect">
            <a:avLst/>
          </a:prstGeom>
        </p:spPr>
        <p:txBody>
          <a:bodyPr wrap="none">
            <a:spAutoFit/>
          </a:bodyPr>
          <a:lstStyle/>
          <a:p>
            <a:pPr algn="ctr">
              <a:defRPr/>
            </a:pPr>
            <a:r>
              <a:rPr lang="en-US" sz="2000" dirty="0">
                <a:solidFill>
                  <a:prstClr val="white"/>
                </a:solidFill>
                <a:latin typeface="Times New Roman"/>
                <a:ea typeface="ＭＳ Ｐゴシック" charset="0"/>
                <a:cs typeface="Times New Roman"/>
              </a:rPr>
              <a:t>contributions</a:t>
            </a:r>
          </a:p>
          <a:p>
            <a:pPr algn="ctr">
              <a:defRPr/>
            </a:pPr>
            <a:r>
              <a:rPr lang="en-US" sz="2000" dirty="0">
                <a:solidFill>
                  <a:prstClr val="white"/>
                </a:solidFill>
                <a:latin typeface="Times New Roman"/>
                <a:ea typeface="ＭＳ Ｐゴシック" charset="0"/>
                <a:cs typeface="Times New Roman"/>
              </a:rPr>
              <a:t>by </a:t>
            </a:r>
            <a:r>
              <a:rPr lang="en-US" sz="2000" dirty="0" err="1">
                <a:solidFill>
                  <a:prstClr val="white"/>
                </a:solidFill>
                <a:latin typeface="Times New Roman"/>
                <a:ea typeface="ＭＳ Ｐゴシック" charset="0"/>
                <a:cs typeface="Times New Roman"/>
              </a:rPr>
              <a:t>Nic</a:t>
            </a:r>
            <a:r>
              <a:rPr lang="en-US" sz="2000" dirty="0">
                <a:solidFill>
                  <a:prstClr val="white"/>
                </a:solidFill>
                <a:latin typeface="Times New Roman"/>
                <a:ea typeface="ＭＳ Ｐゴシック" charset="0"/>
                <a:cs typeface="Times New Roman"/>
              </a:rPr>
              <a:t> Scott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0"/>
                                  </p:stCondLst>
                                  <p:endCondLst>
                                    <p:cond evt="onNext" delay="0">
                                      <p:tgtEl>
                                        <p:sldTgt/>
                                      </p:tgtEl>
                                    </p:cond>
                                  </p:endCondLst>
                                  <p:childTnLst>
                                    <p:anim calcmode="discrete" valueType="str">
                                      <p:cBhvr>
                                        <p:cTn id="6" dur="2000" fill="hold"/>
                                        <p:tgtEl>
                                          <p:spTgt spid="6656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A picture containing text, monitor, black, silver&#10;&#10;Description automatically generated">
            <a:extLst>
              <a:ext uri="{FF2B5EF4-FFF2-40B4-BE49-F238E27FC236}">
                <a16:creationId xmlns:a16="http://schemas.microsoft.com/office/drawing/2014/main" id="{D5ECB174-E19A-096B-5ED7-E4C58D99B5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80" y="76200"/>
            <a:ext cx="9137583" cy="6629400"/>
          </a:xfrm>
        </p:spPr>
      </p:pic>
    </p:spTree>
    <p:extLst>
      <p:ext uri="{BB962C8B-B14F-4D97-AF65-F5344CB8AC3E}">
        <p14:creationId xmlns:p14="http://schemas.microsoft.com/office/powerpoint/2010/main" val="1952685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TNO Classes</a:t>
            </a:r>
          </a:p>
        </p:txBody>
      </p:sp>
      <p:sp>
        <p:nvSpPr>
          <p:cNvPr id="3" name="Content Placeholder 2"/>
          <p:cNvSpPr>
            <a:spLocks noGrp="1"/>
          </p:cNvSpPr>
          <p:nvPr>
            <p:ph idx="1"/>
          </p:nvPr>
        </p:nvSpPr>
        <p:spPr>
          <a:xfrm>
            <a:off x="152400" y="1295400"/>
            <a:ext cx="8839200" cy="4525963"/>
          </a:xfrm>
        </p:spPr>
        <p:txBody>
          <a:bodyPr>
            <a:noAutofit/>
          </a:bodyPr>
          <a:lstStyle/>
          <a:p>
            <a:pPr marL="0" indent="0">
              <a:buNone/>
            </a:pPr>
            <a:r>
              <a:rPr lang="en-US" sz="2400" dirty="0">
                <a:solidFill>
                  <a:schemeClr val="bg1"/>
                </a:solidFill>
                <a:latin typeface="Times New Roman"/>
                <a:cs typeface="Times New Roman"/>
              </a:rPr>
              <a:t>Resonant Objects		                                  linked to Neptune</a:t>
            </a:r>
          </a:p>
          <a:p>
            <a:pPr marL="0" indent="0">
              <a:buNone/>
            </a:pPr>
            <a:endParaRPr lang="en-US" sz="2400" dirty="0">
              <a:solidFill>
                <a:schemeClr val="bg1"/>
              </a:solidFill>
              <a:latin typeface="Times New Roman"/>
              <a:cs typeface="Times New Roman"/>
            </a:endParaRPr>
          </a:p>
          <a:p>
            <a:pPr marL="0" indent="0">
              <a:buNone/>
            </a:pPr>
            <a:endParaRPr lang="en-US" sz="2400" dirty="0">
              <a:solidFill>
                <a:schemeClr val="bg1"/>
              </a:solidFill>
              <a:latin typeface="Times New Roman"/>
              <a:cs typeface="Times New Roman"/>
            </a:endParaRPr>
          </a:p>
          <a:p>
            <a:pPr marL="0" indent="0">
              <a:buNone/>
            </a:pPr>
            <a:r>
              <a:rPr lang="en-US" sz="2400" dirty="0">
                <a:solidFill>
                  <a:schemeClr val="bg1"/>
                </a:solidFill>
                <a:latin typeface="Times New Roman"/>
                <a:cs typeface="Times New Roman"/>
              </a:rPr>
              <a:t>Classical KBOs		           orbit roughly where they formed</a:t>
            </a:r>
          </a:p>
          <a:p>
            <a:pPr marL="0" indent="0">
              <a:buNone/>
            </a:pPr>
            <a:endParaRPr lang="en-US" sz="2400" dirty="0">
              <a:solidFill>
                <a:schemeClr val="bg1"/>
              </a:solidFill>
              <a:latin typeface="Times New Roman"/>
              <a:cs typeface="Times New Roman"/>
            </a:endParaRPr>
          </a:p>
          <a:p>
            <a:pPr marL="0" indent="0">
              <a:buNone/>
            </a:pPr>
            <a:endParaRPr lang="en-US" sz="2400" dirty="0">
              <a:solidFill>
                <a:schemeClr val="bg1"/>
              </a:solidFill>
              <a:latin typeface="Times New Roman"/>
              <a:cs typeface="Times New Roman"/>
            </a:endParaRPr>
          </a:p>
          <a:p>
            <a:pPr marL="0" indent="0">
              <a:buNone/>
            </a:pPr>
            <a:r>
              <a:rPr lang="en-US" sz="2400" dirty="0">
                <a:solidFill>
                  <a:schemeClr val="bg1"/>
                </a:solidFill>
                <a:latin typeface="Times New Roman"/>
                <a:cs typeface="Times New Roman"/>
              </a:rPr>
              <a:t>Scattered Disk Objects	                    flung out by Jovian planets</a:t>
            </a:r>
          </a:p>
          <a:p>
            <a:pPr marL="0" indent="0">
              <a:buNone/>
            </a:pPr>
            <a:endParaRPr lang="en-US" sz="2400" dirty="0">
              <a:solidFill>
                <a:schemeClr val="bg1"/>
              </a:solidFill>
              <a:latin typeface="Times New Roman"/>
              <a:cs typeface="Times New Roman"/>
            </a:endParaRPr>
          </a:p>
          <a:p>
            <a:pPr marL="0" indent="0">
              <a:buNone/>
            </a:pPr>
            <a:endParaRPr lang="en-US" sz="2400" dirty="0">
              <a:solidFill>
                <a:schemeClr val="bg1"/>
              </a:solidFill>
              <a:latin typeface="Times New Roman"/>
              <a:cs typeface="Times New Roman"/>
            </a:endParaRPr>
          </a:p>
          <a:p>
            <a:pPr marL="0" indent="0">
              <a:buNone/>
            </a:pPr>
            <a:r>
              <a:rPr lang="en-US" sz="2400" dirty="0">
                <a:solidFill>
                  <a:schemeClr val="bg1"/>
                </a:solidFill>
                <a:latin typeface="Times New Roman"/>
                <a:cs typeface="Times New Roman"/>
              </a:rPr>
              <a:t>Detached Objects		                           unaffected by Neptune</a:t>
            </a:r>
          </a:p>
        </p:txBody>
      </p:sp>
      <p:pic>
        <p:nvPicPr>
          <p:cNvPr id="5" name="Picture 4" descr="A picture containing mammal, big cat, lion, brown&#10;&#10;Description automatically generated">
            <a:extLst>
              <a:ext uri="{FF2B5EF4-FFF2-40B4-BE49-F238E27FC236}">
                <a16:creationId xmlns:a16="http://schemas.microsoft.com/office/drawing/2014/main" id="{01049514-7981-D1CD-98DF-F728B9726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007990"/>
            <a:ext cx="1214438" cy="1309955"/>
          </a:xfrm>
          <a:prstGeom prst="rect">
            <a:avLst/>
          </a:prstGeom>
        </p:spPr>
      </p:pic>
      <p:pic>
        <p:nvPicPr>
          <p:cNvPr id="7" name="Picture 6" descr="A tiger looking at the camera&#10;&#10;Description automatically generated with medium confidence">
            <a:extLst>
              <a:ext uri="{FF2B5EF4-FFF2-40B4-BE49-F238E27FC236}">
                <a16:creationId xmlns:a16="http://schemas.microsoft.com/office/drawing/2014/main" id="{966C2A36-6EEE-3FB9-2B2D-61B8518F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259853"/>
            <a:ext cx="1051278" cy="1247670"/>
          </a:xfrm>
          <a:prstGeom prst="rect">
            <a:avLst/>
          </a:prstGeom>
        </p:spPr>
      </p:pic>
      <p:pic>
        <p:nvPicPr>
          <p:cNvPr id="9" name="Picture 8" descr="A picture containing bear, brown, outdoor, mammal&#10;&#10;Description automatically generated">
            <a:extLst>
              <a:ext uri="{FF2B5EF4-FFF2-40B4-BE49-F238E27FC236}">
                <a16:creationId xmlns:a16="http://schemas.microsoft.com/office/drawing/2014/main" id="{F4791A64-3024-19F6-F8EF-EF6A51A060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2362" y="3581400"/>
            <a:ext cx="1214438" cy="1214438"/>
          </a:xfrm>
          <a:prstGeom prst="rect">
            <a:avLst/>
          </a:prstGeom>
        </p:spPr>
      </p:pic>
      <p:pic>
        <p:nvPicPr>
          <p:cNvPr id="11" name="Picture 10" descr="A close up of a dinosaur&#10;&#10;Description automatically generated with low confidence">
            <a:extLst>
              <a:ext uri="{FF2B5EF4-FFF2-40B4-BE49-F238E27FC236}">
                <a16:creationId xmlns:a16="http://schemas.microsoft.com/office/drawing/2014/main" id="{F459C537-2137-ABAC-2E83-AF7E3526B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6262" y="5059280"/>
            <a:ext cx="1613204" cy="1006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0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2849563" y="-384175"/>
            <a:ext cx="4114800" cy="3082925"/>
          </a:xfrm>
          <a:prstGeom prst="rect">
            <a:avLst/>
          </a:prstGeom>
          <a:noFill/>
          <a:ln w="9525">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2754500" y="843221"/>
            <a:ext cx="5829300" cy="1817370"/>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a:off x="208598" y="847118"/>
            <a:ext cx="8383905" cy="4389120"/>
          </a:xfrm>
          <a:prstGeom prst="rect">
            <a:avLst/>
          </a:prstGeom>
          <a:noFill/>
          <a:ln w="9525">
            <a:noFill/>
            <a:miter lim="800000"/>
            <a:headEnd/>
            <a:tailEnd/>
          </a:ln>
          <a:effectLst/>
        </p:spPr>
      </p:pic>
      <p:pic>
        <p:nvPicPr>
          <p:cNvPr id="8" name="Picture 2"/>
          <p:cNvPicPr>
            <a:picLocks noChangeAspect="1" noChangeArrowheads="1"/>
          </p:cNvPicPr>
          <p:nvPr/>
        </p:nvPicPr>
        <p:blipFill>
          <a:blip r:embed="rId6" cstate="print"/>
          <a:srcRect/>
          <a:stretch>
            <a:fillRect/>
          </a:stretch>
        </p:blipFill>
        <p:spPr bwMode="auto">
          <a:xfrm>
            <a:off x="208598" y="837766"/>
            <a:ext cx="8383905" cy="4389120"/>
          </a:xfrm>
          <a:prstGeom prst="rect">
            <a:avLst/>
          </a:prstGeom>
          <a:noFill/>
          <a:ln w="9525">
            <a:noFill/>
            <a:miter lim="800000"/>
            <a:headEnd/>
            <a:tailEnd/>
          </a:ln>
          <a:effectLst/>
        </p:spPr>
      </p:pic>
      <p:pic>
        <p:nvPicPr>
          <p:cNvPr id="9" name="Picture 2"/>
          <p:cNvPicPr>
            <a:picLocks noChangeAspect="1" noChangeArrowheads="1"/>
          </p:cNvPicPr>
          <p:nvPr/>
        </p:nvPicPr>
        <p:blipFill>
          <a:blip r:embed="rId7" cstate="print"/>
          <a:srcRect/>
          <a:stretch>
            <a:fillRect/>
          </a:stretch>
        </p:blipFill>
        <p:spPr bwMode="auto">
          <a:xfrm>
            <a:off x="208598" y="837766"/>
            <a:ext cx="8615363" cy="4389120"/>
          </a:xfrm>
          <a:prstGeom prst="rect">
            <a:avLst/>
          </a:prstGeom>
          <a:noFill/>
          <a:ln w="9525">
            <a:noFill/>
            <a:miter lim="800000"/>
            <a:headEnd/>
            <a:tailEnd/>
          </a:ln>
          <a:effectLst/>
        </p:spPr>
      </p:pic>
      <p:pic>
        <p:nvPicPr>
          <p:cNvPr id="10" name="Picture 2"/>
          <p:cNvPicPr>
            <a:picLocks noChangeAspect="1" noChangeArrowheads="1"/>
          </p:cNvPicPr>
          <p:nvPr/>
        </p:nvPicPr>
        <p:blipFill>
          <a:blip r:embed="rId8" cstate="print"/>
          <a:srcRect/>
          <a:stretch>
            <a:fillRect/>
          </a:stretch>
        </p:blipFill>
        <p:spPr bwMode="auto">
          <a:xfrm>
            <a:off x="214328" y="795393"/>
            <a:ext cx="8624871" cy="4419600"/>
          </a:xfrm>
          <a:prstGeom prst="rect">
            <a:avLst/>
          </a:prstGeom>
          <a:noFill/>
          <a:ln w="9525">
            <a:noFill/>
            <a:miter lim="800000"/>
            <a:headEnd/>
            <a:tailEnd/>
          </a:ln>
          <a:effectLst/>
        </p:spPr>
      </p:pic>
      <p:pic>
        <p:nvPicPr>
          <p:cNvPr id="2" name="Picture 1" descr="A picture containing mammal, big cat, lion, brown&#10;&#10;Description automatically generated">
            <a:extLst>
              <a:ext uri="{FF2B5EF4-FFF2-40B4-BE49-F238E27FC236}">
                <a16:creationId xmlns:a16="http://schemas.microsoft.com/office/drawing/2014/main" id="{B6DD27BD-F7DC-2100-4CFA-E04C11331D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5317054"/>
            <a:ext cx="1214438" cy="1309955"/>
          </a:xfrm>
          <a:prstGeom prst="rect">
            <a:avLst/>
          </a:prstGeom>
        </p:spPr>
      </p:pic>
      <p:pic>
        <p:nvPicPr>
          <p:cNvPr id="3" name="Picture 2" descr="A tiger looking at the camera&#10;&#10;Description automatically generated with medium confidence">
            <a:extLst>
              <a:ext uri="{FF2B5EF4-FFF2-40B4-BE49-F238E27FC236}">
                <a16:creationId xmlns:a16="http://schemas.microsoft.com/office/drawing/2014/main" id="{15750335-D13B-4F56-320F-D60B1AFDDF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1124" y="5348196"/>
            <a:ext cx="1051278" cy="1247670"/>
          </a:xfrm>
          <a:prstGeom prst="rect">
            <a:avLst/>
          </a:prstGeom>
        </p:spPr>
      </p:pic>
      <p:pic>
        <p:nvPicPr>
          <p:cNvPr id="4" name="Picture 3" descr="A picture containing bear, brown, outdoor, mammal&#10;&#10;Description automatically generated">
            <a:extLst>
              <a:ext uri="{FF2B5EF4-FFF2-40B4-BE49-F238E27FC236}">
                <a16:creationId xmlns:a16="http://schemas.microsoft.com/office/drawing/2014/main" id="{F36444B6-9A8A-767D-AE2D-15DD9004F5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3800" y="450535"/>
            <a:ext cx="1214438" cy="1214438"/>
          </a:xfrm>
          <a:prstGeom prst="rect">
            <a:avLst/>
          </a:prstGeom>
        </p:spPr>
      </p:pic>
      <p:pic>
        <p:nvPicPr>
          <p:cNvPr id="6" name="Picture 5" descr="A close up of a dinosaur&#10;&#10;Description automatically generated with low confidence">
            <a:extLst>
              <a:ext uri="{FF2B5EF4-FFF2-40B4-BE49-F238E27FC236}">
                <a16:creationId xmlns:a16="http://schemas.microsoft.com/office/drawing/2014/main" id="{25311EA6-7C10-363F-1EA3-13A53BCD15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5122" y="3766688"/>
            <a:ext cx="1613204" cy="1006639"/>
          </a:xfrm>
          <a:prstGeom prst="rect">
            <a:avLst/>
          </a:prstGeom>
        </p:spPr>
      </p:pic>
    </p:spTree>
    <p:extLst>
      <p:ext uri="{BB962C8B-B14F-4D97-AF65-F5344CB8AC3E}">
        <p14:creationId xmlns:p14="http://schemas.microsoft.com/office/powerpoint/2010/main" val="3083462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1. Resonant Objects</a:t>
            </a:r>
          </a:p>
        </p:txBody>
      </p:sp>
      <p:sp>
        <p:nvSpPr>
          <p:cNvPr id="3" name="Content Placeholder 2"/>
          <p:cNvSpPr>
            <a:spLocks noGrp="1"/>
          </p:cNvSpPr>
          <p:nvPr>
            <p:ph idx="1"/>
          </p:nvPr>
        </p:nvSpPr>
        <p:spPr>
          <a:xfrm>
            <a:off x="152400" y="1036637"/>
            <a:ext cx="8686800" cy="4525963"/>
          </a:xfrm>
        </p:spPr>
        <p:txBody>
          <a:bodyPr>
            <a:noAutofit/>
          </a:bodyPr>
          <a:lstStyle/>
          <a:p>
            <a:r>
              <a:rPr lang="en-US" sz="2400" dirty="0">
                <a:solidFill>
                  <a:schemeClr val="bg1"/>
                </a:solidFill>
                <a:latin typeface="Times New Roman"/>
                <a:cs typeface="Times New Roman"/>
              </a:rPr>
              <a:t>mean motion resonance with Neptune</a:t>
            </a:r>
          </a:p>
          <a:p>
            <a:r>
              <a:rPr lang="en-US" sz="2400" dirty="0">
                <a:solidFill>
                  <a:schemeClr val="bg1"/>
                </a:solidFill>
                <a:latin typeface="Times New Roman"/>
                <a:cs typeface="Times New Roman"/>
              </a:rPr>
              <a:t>“</a:t>
            </a:r>
            <a:r>
              <a:rPr lang="en-US" sz="2400" dirty="0" err="1">
                <a:solidFill>
                  <a:schemeClr val="bg1"/>
                </a:solidFill>
                <a:latin typeface="Times New Roman"/>
                <a:cs typeface="Times New Roman"/>
              </a:rPr>
              <a:t>Plutinos</a:t>
            </a:r>
            <a:r>
              <a:rPr lang="en-US" sz="2400" dirty="0">
                <a:solidFill>
                  <a:schemeClr val="bg1"/>
                </a:solidFill>
                <a:latin typeface="Times New Roman"/>
                <a:cs typeface="Times New Roman"/>
              </a:rPr>
              <a:t>” at 2:3 </a:t>
            </a:r>
          </a:p>
          <a:p>
            <a:r>
              <a:rPr lang="en-US" sz="2400" dirty="0">
                <a:solidFill>
                  <a:schemeClr val="bg1"/>
                </a:solidFill>
                <a:latin typeface="Times New Roman"/>
                <a:cs typeface="Times New Roman"/>
              </a:rPr>
              <a:t>dynamically stable </a:t>
            </a:r>
          </a:p>
        </p:txBody>
      </p:sp>
      <p:pic>
        <p:nvPicPr>
          <p:cNvPr id="11266" name="Picture 2" descr="File:TheKuiperBelt classes-en.svg"/>
          <p:cNvPicPr>
            <a:picLocks noChangeAspect="1" noChangeArrowheads="1"/>
          </p:cNvPicPr>
          <p:nvPr/>
        </p:nvPicPr>
        <p:blipFill>
          <a:blip r:embed="rId3" cstate="print"/>
          <a:srcRect/>
          <a:stretch>
            <a:fillRect/>
          </a:stretch>
        </p:blipFill>
        <p:spPr bwMode="auto">
          <a:xfrm>
            <a:off x="3200399" y="2057398"/>
            <a:ext cx="5715001" cy="4572002"/>
          </a:xfrm>
          <a:prstGeom prst="rect">
            <a:avLst/>
          </a:prstGeom>
          <a:solidFill>
            <a:schemeClr val="bg1"/>
          </a:solidFill>
        </p:spPr>
      </p:pic>
      <p:pic>
        <p:nvPicPr>
          <p:cNvPr id="4" name="Picture 3" descr="A picture containing mammal, big cat, lion, brown&#10;&#10;Description automatically generated">
            <a:extLst>
              <a:ext uri="{FF2B5EF4-FFF2-40B4-BE49-F238E27FC236}">
                <a16:creationId xmlns:a16="http://schemas.microsoft.com/office/drawing/2014/main" id="{E0F69D1D-28E6-2FD8-811A-8D159A2ED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688421"/>
            <a:ext cx="1214438" cy="1309955"/>
          </a:xfrm>
          <a:prstGeom prst="rect">
            <a:avLst/>
          </a:prstGeom>
        </p:spPr>
      </p:pic>
    </p:spTree>
    <p:extLst>
      <p:ext uri="{BB962C8B-B14F-4D97-AF65-F5344CB8AC3E}">
        <p14:creationId xmlns:p14="http://schemas.microsoft.com/office/powerpoint/2010/main" val="3195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right light in the dark&#10;&#10;Description automatically generated with low confidence">
            <a:extLst>
              <a:ext uri="{FF2B5EF4-FFF2-40B4-BE49-F238E27FC236}">
                <a16:creationId xmlns:a16="http://schemas.microsoft.com/office/drawing/2014/main" id="{1FE5261D-10E7-84A0-CB38-2AD58C0EF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199" y="2438399"/>
            <a:ext cx="4003623" cy="4003623"/>
          </a:xfrm>
          <a:prstGeom prst="rect">
            <a:avLst/>
          </a:prstGeom>
        </p:spPr>
      </p:pic>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2. Classical KBOs</a:t>
            </a:r>
          </a:p>
        </p:txBody>
      </p:sp>
      <p:sp>
        <p:nvSpPr>
          <p:cNvPr id="3" name="Content Placeholder 2"/>
          <p:cNvSpPr>
            <a:spLocks noGrp="1"/>
          </p:cNvSpPr>
          <p:nvPr>
            <p:ph idx="1"/>
          </p:nvPr>
        </p:nvSpPr>
        <p:spPr>
          <a:xfrm>
            <a:off x="152400" y="1143000"/>
            <a:ext cx="7010400" cy="4525963"/>
          </a:xfrm>
        </p:spPr>
        <p:txBody>
          <a:bodyPr>
            <a:noAutofit/>
          </a:bodyPr>
          <a:lstStyle/>
          <a:p>
            <a:r>
              <a:rPr lang="en-US" sz="2400" dirty="0">
                <a:solidFill>
                  <a:schemeClr val="bg1"/>
                </a:solidFill>
                <a:latin typeface="Times New Roman"/>
                <a:cs typeface="Times New Roman"/>
              </a:rPr>
              <a:t>between 2:3 (39.5 AU) and 1:2 resonances (48 AU) </a:t>
            </a:r>
          </a:p>
          <a:p>
            <a:pPr marL="0" indent="0">
              <a:buNone/>
            </a:pPr>
            <a:r>
              <a:rPr lang="en-US" sz="2400" dirty="0">
                <a:solidFill>
                  <a:schemeClr val="bg1"/>
                </a:solidFill>
                <a:latin typeface="Times New Roman"/>
                <a:cs typeface="Times New Roman"/>
              </a:rPr>
              <a:t>	but not including those</a:t>
            </a:r>
          </a:p>
          <a:p>
            <a:pPr marL="0" indent="0">
              <a:buNone/>
            </a:pPr>
            <a:endParaRPr lang="en-US" sz="2400" dirty="0">
              <a:solidFill>
                <a:schemeClr val="bg1"/>
              </a:solidFill>
              <a:latin typeface="Times New Roman"/>
              <a:cs typeface="Times New Roman"/>
            </a:endParaRPr>
          </a:p>
          <a:p>
            <a:r>
              <a:rPr lang="en-US" sz="2400" dirty="0">
                <a:solidFill>
                  <a:schemeClr val="bg1"/>
                </a:solidFill>
                <a:latin typeface="Times New Roman"/>
                <a:cs typeface="Times New Roman"/>
              </a:rPr>
              <a:t>two dynamical classes</a:t>
            </a:r>
          </a:p>
          <a:p>
            <a:pPr marL="0" indent="0">
              <a:buNone/>
            </a:pPr>
            <a:r>
              <a:rPr lang="en-US" sz="2400" dirty="0">
                <a:solidFill>
                  <a:schemeClr val="bg1"/>
                </a:solidFill>
                <a:latin typeface="Times New Roman"/>
                <a:cs typeface="Times New Roman"/>
              </a:rPr>
              <a:t>	“Cold”	e &lt; 0.1 and </a:t>
            </a:r>
            <a:r>
              <a:rPr lang="en-US" sz="2400" dirty="0" err="1">
                <a:solidFill>
                  <a:schemeClr val="bg1"/>
                </a:solidFill>
                <a:latin typeface="Times New Roman"/>
                <a:cs typeface="Times New Roman"/>
              </a:rPr>
              <a:t>i</a:t>
            </a:r>
            <a:r>
              <a:rPr lang="en-US" sz="2400" dirty="0">
                <a:solidFill>
                  <a:schemeClr val="bg1"/>
                </a:solidFill>
                <a:latin typeface="Times New Roman"/>
                <a:cs typeface="Times New Roman"/>
              </a:rPr>
              <a:t> &lt; 10° … redder</a:t>
            </a:r>
          </a:p>
          <a:p>
            <a:pPr marL="0" indent="0">
              <a:buNone/>
            </a:pPr>
            <a:r>
              <a:rPr lang="en-US" sz="2400" dirty="0">
                <a:solidFill>
                  <a:schemeClr val="bg1"/>
                </a:solidFill>
                <a:latin typeface="Times New Roman"/>
                <a:cs typeface="Times New Roman"/>
              </a:rPr>
              <a:t>	“Hot” 	e &gt; 0.1 and </a:t>
            </a:r>
            <a:r>
              <a:rPr lang="en-US" sz="2400" dirty="0" err="1">
                <a:solidFill>
                  <a:schemeClr val="bg1"/>
                </a:solidFill>
                <a:latin typeface="Times New Roman"/>
                <a:cs typeface="Times New Roman"/>
              </a:rPr>
              <a:t>i</a:t>
            </a:r>
            <a:r>
              <a:rPr lang="en-US" sz="2400" dirty="0">
                <a:solidFill>
                  <a:schemeClr val="bg1"/>
                </a:solidFill>
                <a:latin typeface="Times New Roman"/>
                <a:cs typeface="Times New Roman"/>
              </a:rPr>
              <a:t> up to 40°</a:t>
            </a:r>
          </a:p>
        </p:txBody>
      </p:sp>
      <p:sp>
        <p:nvSpPr>
          <p:cNvPr id="6" name="Rectangle 5">
            <a:extLst>
              <a:ext uri="{FF2B5EF4-FFF2-40B4-BE49-F238E27FC236}">
                <a16:creationId xmlns:a16="http://schemas.microsoft.com/office/drawing/2014/main" id="{9069BC05-7EF7-EEBE-ADE1-6447068196AD}"/>
              </a:ext>
            </a:extLst>
          </p:cNvPr>
          <p:cNvSpPr/>
          <p:nvPr/>
        </p:nvSpPr>
        <p:spPr>
          <a:xfrm>
            <a:off x="4495802" y="6324600"/>
            <a:ext cx="4419598" cy="369332"/>
          </a:xfrm>
          <a:prstGeom prst="rect">
            <a:avLst/>
          </a:prstGeom>
        </p:spPr>
        <p:txBody>
          <a:bodyPr wrap="square">
            <a:spAutoFit/>
          </a:bodyPr>
          <a:lstStyle/>
          <a:p>
            <a:r>
              <a:rPr lang="en-US" dirty="0" err="1">
                <a:solidFill>
                  <a:srgbClr val="FFFFFF"/>
                </a:solidFill>
                <a:latin typeface="Times New Roman"/>
                <a:cs typeface="Times New Roman"/>
              </a:rPr>
              <a:t>Makemake</a:t>
            </a:r>
            <a:r>
              <a:rPr lang="en-US" dirty="0">
                <a:solidFill>
                  <a:srgbClr val="FFFFFF"/>
                </a:solidFill>
                <a:latin typeface="Times New Roman"/>
                <a:cs typeface="Times New Roman"/>
              </a:rPr>
              <a:t> and “MK2” … by HST 2015 APR</a:t>
            </a:r>
          </a:p>
        </p:txBody>
      </p:sp>
      <p:pic>
        <p:nvPicPr>
          <p:cNvPr id="4" name="Picture 3" descr="A tiger looking at the camera&#10;&#10;Description automatically generated with medium confidence">
            <a:extLst>
              <a:ext uri="{FF2B5EF4-FFF2-40B4-BE49-F238E27FC236}">
                <a16:creationId xmlns:a16="http://schemas.microsoft.com/office/drawing/2014/main" id="{5D504AAD-9596-6B32-5B01-4A1693517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4267200"/>
            <a:ext cx="1051278" cy="1247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3. Scattered Disk Objects</a:t>
            </a:r>
          </a:p>
        </p:txBody>
      </p:sp>
      <p:sp>
        <p:nvSpPr>
          <p:cNvPr id="3" name="Content Placeholder 2"/>
          <p:cNvSpPr>
            <a:spLocks noGrp="1"/>
          </p:cNvSpPr>
          <p:nvPr>
            <p:ph idx="1"/>
          </p:nvPr>
        </p:nvSpPr>
        <p:spPr>
          <a:xfrm>
            <a:off x="381000" y="1143000"/>
            <a:ext cx="8229600" cy="5410200"/>
          </a:xfrm>
        </p:spPr>
        <p:txBody>
          <a:bodyPr>
            <a:noAutofit/>
          </a:bodyPr>
          <a:lstStyle/>
          <a:p>
            <a:r>
              <a:rPr lang="en-US" dirty="0">
                <a:solidFill>
                  <a:schemeClr val="bg1"/>
                </a:solidFill>
                <a:latin typeface="Times New Roman"/>
                <a:cs typeface="Times New Roman"/>
              </a:rPr>
              <a:t>~35 to 40 AU and beyond</a:t>
            </a:r>
          </a:p>
          <a:p>
            <a:r>
              <a:rPr lang="en-US" dirty="0">
                <a:solidFill>
                  <a:schemeClr val="bg1"/>
                </a:solidFill>
                <a:latin typeface="Times New Roman"/>
                <a:cs typeface="Times New Roman"/>
              </a:rPr>
              <a:t>source of Jupiter family comets</a:t>
            </a:r>
          </a:p>
          <a:p>
            <a:r>
              <a:rPr lang="en-US" dirty="0">
                <a:solidFill>
                  <a:schemeClr val="bg1"/>
                </a:solidFill>
                <a:latin typeface="Times New Roman"/>
                <a:cs typeface="Times New Roman"/>
              </a:rPr>
              <a:t>flung out when Neptune migrated outward</a:t>
            </a:r>
          </a:p>
          <a:p>
            <a:r>
              <a:rPr lang="en-US" dirty="0">
                <a:solidFill>
                  <a:schemeClr val="bg1"/>
                </a:solidFill>
                <a:latin typeface="Times New Roman"/>
                <a:cs typeface="Times New Roman"/>
              </a:rPr>
              <a:t>high eccentricity and inclination</a:t>
            </a:r>
          </a:p>
          <a:p>
            <a:endParaRPr lang="en-US" dirty="0">
              <a:solidFill>
                <a:schemeClr val="bg1"/>
              </a:solidFill>
              <a:latin typeface="Times New Roman"/>
              <a:cs typeface="Times New Roman"/>
            </a:endParaRPr>
          </a:p>
          <a:p>
            <a:r>
              <a:rPr lang="en-US" dirty="0">
                <a:solidFill>
                  <a:schemeClr val="bg1"/>
                </a:solidFill>
                <a:latin typeface="Times New Roman"/>
                <a:cs typeface="Times New Roman"/>
              </a:rPr>
              <a:t>first 1996 TL</a:t>
            </a:r>
            <a:r>
              <a:rPr lang="en-US" baseline="-25000" dirty="0">
                <a:solidFill>
                  <a:schemeClr val="bg1"/>
                </a:solidFill>
                <a:latin typeface="Times New Roman"/>
                <a:cs typeface="Times New Roman"/>
              </a:rPr>
              <a:t>66</a:t>
            </a:r>
            <a:r>
              <a:rPr lang="en-US" dirty="0">
                <a:solidFill>
                  <a:schemeClr val="bg1"/>
                </a:solidFill>
                <a:latin typeface="Times New Roman"/>
                <a:cs typeface="Times New Roman"/>
              </a:rPr>
              <a:t> … a = 89 AU, e = 0.58, </a:t>
            </a:r>
            <a:r>
              <a:rPr lang="en-US" dirty="0" err="1">
                <a:solidFill>
                  <a:srgbClr val="FFFF00"/>
                </a:solidFill>
                <a:latin typeface="Times New Roman"/>
                <a:cs typeface="Times New Roman"/>
              </a:rPr>
              <a:t>i</a:t>
            </a:r>
            <a:r>
              <a:rPr lang="en-US" dirty="0">
                <a:solidFill>
                  <a:srgbClr val="FFFF00"/>
                </a:solidFill>
                <a:latin typeface="Times New Roman"/>
                <a:cs typeface="Times New Roman"/>
              </a:rPr>
              <a:t> = 24°</a:t>
            </a:r>
          </a:p>
          <a:p>
            <a:r>
              <a:rPr lang="en-US" dirty="0">
                <a:solidFill>
                  <a:schemeClr val="bg1"/>
                </a:solidFill>
                <a:latin typeface="Times New Roman"/>
                <a:cs typeface="Times New Roman"/>
              </a:rPr>
              <a:t>also Eris           … a = 68 AU, e = 0.44, </a:t>
            </a:r>
            <a:r>
              <a:rPr lang="en-US" dirty="0" err="1">
                <a:solidFill>
                  <a:srgbClr val="FFFF00"/>
                </a:solidFill>
                <a:latin typeface="Times New Roman"/>
                <a:cs typeface="Times New Roman"/>
              </a:rPr>
              <a:t>i</a:t>
            </a:r>
            <a:r>
              <a:rPr lang="en-US" dirty="0">
                <a:solidFill>
                  <a:srgbClr val="FFFF00"/>
                </a:solidFill>
                <a:latin typeface="Times New Roman"/>
                <a:cs typeface="Times New Roman"/>
              </a:rPr>
              <a:t> = 44°</a:t>
            </a:r>
          </a:p>
          <a:p>
            <a:r>
              <a:rPr lang="en-US" dirty="0">
                <a:solidFill>
                  <a:schemeClr val="bg1"/>
                </a:solidFill>
                <a:latin typeface="Times New Roman"/>
                <a:cs typeface="Times New Roman"/>
              </a:rPr>
              <a:t>scattered and being depleted … OR … </a:t>
            </a:r>
          </a:p>
          <a:p>
            <a:pPr marL="0" indent="0">
              <a:buNone/>
            </a:pPr>
            <a:r>
              <a:rPr lang="en-US" dirty="0">
                <a:solidFill>
                  <a:schemeClr val="bg1"/>
                </a:solidFill>
                <a:latin typeface="Times New Roman"/>
                <a:cs typeface="Times New Roman"/>
              </a:rPr>
              <a:t>   in higher order resonances and ~ stable</a:t>
            </a:r>
          </a:p>
        </p:txBody>
      </p:sp>
      <p:pic>
        <p:nvPicPr>
          <p:cNvPr id="4" name="Picture 3" descr="A picture containing bear, brown, outdoor, mammal&#10;&#10;Description automatically generated">
            <a:extLst>
              <a:ext uri="{FF2B5EF4-FFF2-40B4-BE49-F238E27FC236}">
                <a16:creationId xmlns:a16="http://schemas.microsoft.com/office/drawing/2014/main" id="{2030029B-45AF-FE3C-06ED-3EE76463A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990600"/>
            <a:ext cx="1214438" cy="1214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0C24029F-ECB2-6ECD-B51F-E50116DD5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9" y="1493075"/>
            <a:ext cx="9084922" cy="4755325"/>
          </a:xfrm>
          <a:prstGeom prst="rect">
            <a:avLst/>
          </a:prstGeom>
        </p:spPr>
      </p:pic>
      <p:sp>
        <p:nvSpPr>
          <p:cNvPr id="5" name="Title 1">
            <a:extLst>
              <a:ext uri="{FF2B5EF4-FFF2-40B4-BE49-F238E27FC236}">
                <a16:creationId xmlns:a16="http://schemas.microsoft.com/office/drawing/2014/main" id="{500FD486-8DB9-B0CA-1ECA-739049266F9F}"/>
              </a:ext>
            </a:extLst>
          </p:cNvPr>
          <p:cNvSpPr>
            <a:spLocks noGrp="1"/>
          </p:cNvSpPr>
          <p:nvPr>
            <p:ph type="title"/>
          </p:nvPr>
        </p:nvSpPr>
        <p:spPr>
          <a:xfrm>
            <a:off x="0" y="76200"/>
            <a:ext cx="9144000" cy="1143000"/>
          </a:xfrm>
        </p:spPr>
        <p:txBody>
          <a:bodyPr>
            <a:normAutofit fontScale="90000"/>
          </a:bodyPr>
          <a:lstStyle/>
          <a:p>
            <a:r>
              <a:rPr lang="en-US" b="1" dirty="0">
                <a:solidFill>
                  <a:schemeClr val="bg1"/>
                </a:solidFill>
                <a:latin typeface="Times New Roman"/>
                <a:cs typeface="Times New Roman"/>
              </a:rPr>
              <a:t>(Centaurs and) </a:t>
            </a:r>
            <a:br>
              <a:rPr lang="en-US" b="1" dirty="0">
                <a:solidFill>
                  <a:schemeClr val="bg1"/>
                </a:solidFill>
                <a:latin typeface="Times New Roman"/>
                <a:cs typeface="Times New Roman"/>
              </a:rPr>
            </a:br>
            <a:r>
              <a:rPr lang="en-US" b="1" dirty="0">
                <a:solidFill>
                  <a:schemeClr val="bg1"/>
                </a:solidFill>
                <a:latin typeface="Times New Roman"/>
                <a:cs typeface="Times New Roman"/>
              </a:rPr>
              <a:t>Lions and Tigers and Bears </a:t>
            </a:r>
          </a:p>
        </p:txBody>
      </p:sp>
    </p:spTree>
    <p:extLst>
      <p:ext uri="{BB962C8B-B14F-4D97-AF65-F5344CB8AC3E}">
        <p14:creationId xmlns:p14="http://schemas.microsoft.com/office/powerpoint/2010/main" val="146059269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4. Detached Objects</a:t>
            </a:r>
          </a:p>
        </p:txBody>
      </p:sp>
      <p:sp>
        <p:nvSpPr>
          <p:cNvPr id="3" name="Content Placeholder 2"/>
          <p:cNvSpPr>
            <a:spLocks noGrp="1"/>
          </p:cNvSpPr>
          <p:nvPr>
            <p:ph idx="1"/>
          </p:nvPr>
        </p:nvSpPr>
        <p:spPr>
          <a:xfrm>
            <a:off x="0" y="1371600"/>
            <a:ext cx="9144000" cy="4525963"/>
          </a:xfrm>
        </p:spPr>
        <p:txBody>
          <a:bodyPr>
            <a:noAutofit/>
          </a:bodyPr>
          <a:lstStyle/>
          <a:p>
            <a:r>
              <a:rPr lang="en-US" dirty="0">
                <a:solidFill>
                  <a:schemeClr val="bg1"/>
                </a:solidFill>
                <a:latin typeface="Times New Roman"/>
                <a:cs typeface="Times New Roman"/>
              </a:rPr>
              <a:t>extended scattered disk/inner </a:t>
            </a:r>
            <a:r>
              <a:rPr lang="en-US" dirty="0" err="1">
                <a:solidFill>
                  <a:schemeClr val="bg1"/>
                </a:solidFill>
                <a:latin typeface="Times New Roman"/>
                <a:cs typeface="Times New Roman"/>
              </a:rPr>
              <a:t>Oort</a:t>
            </a:r>
            <a:r>
              <a:rPr lang="en-US" dirty="0">
                <a:solidFill>
                  <a:schemeClr val="bg1"/>
                </a:solidFill>
                <a:latin typeface="Times New Roman"/>
                <a:cs typeface="Times New Roman"/>
              </a:rPr>
              <a:t> Cloud objects</a:t>
            </a:r>
          </a:p>
          <a:p>
            <a:r>
              <a:rPr lang="en-US" dirty="0">
                <a:solidFill>
                  <a:schemeClr val="bg1"/>
                </a:solidFill>
                <a:latin typeface="Times New Roman"/>
                <a:cs typeface="Times New Roman"/>
              </a:rPr>
              <a:t>resonances:  1:3, 2:7, 3:11, 5:22 and 4:79 and more</a:t>
            </a:r>
          </a:p>
          <a:p>
            <a:pPr marL="0" indent="0">
              <a:buNone/>
            </a:pPr>
            <a:endParaRPr lang="en-US" dirty="0">
              <a:solidFill>
                <a:schemeClr val="bg1"/>
              </a:solidFill>
              <a:latin typeface="Times New Roman"/>
              <a:cs typeface="Times New Roman"/>
            </a:endParaRPr>
          </a:p>
          <a:p>
            <a:r>
              <a:rPr lang="en-US" dirty="0" err="1">
                <a:solidFill>
                  <a:schemeClr val="bg1"/>
                </a:solidFill>
                <a:latin typeface="Times New Roman"/>
                <a:cs typeface="Times New Roman"/>
              </a:rPr>
              <a:t>Sedna</a:t>
            </a:r>
            <a:r>
              <a:rPr lang="en-US" dirty="0">
                <a:solidFill>
                  <a:schemeClr val="bg1"/>
                </a:solidFill>
                <a:latin typeface="Times New Roman"/>
                <a:cs typeface="Times New Roman"/>
              </a:rPr>
              <a:t>		… a = 524 AU, </a:t>
            </a:r>
            <a:r>
              <a:rPr lang="en-US" dirty="0">
                <a:solidFill>
                  <a:srgbClr val="FFFF00"/>
                </a:solidFill>
                <a:latin typeface="Times New Roman"/>
                <a:cs typeface="Times New Roman"/>
              </a:rPr>
              <a:t>e = 0.85</a:t>
            </a:r>
            <a:r>
              <a:rPr lang="en-US" dirty="0">
                <a:solidFill>
                  <a:schemeClr val="bg1"/>
                </a:solidFill>
                <a:latin typeface="Times New Roman"/>
                <a:cs typeface="Times New Roman"/>
              </a:rPr>
              <a:t>, </a:t>
            </a:r>
            <a:r>
              <a:rPr lang="en-US" dirty="0" err="1">
                <a:solidFill>
                  <a:schemeClr val="bg1"/>
                </a:solidFill>
                <a:latin typeface="Times New Roman"/>
                <a:cs typeface="Times New Roman"/>
              </a:rPr>
              <a:t>i</a:t>
            </a:r>
            <a:r>
              <a:rPr lang="en-US" dirty="0">
                <a:solidFill>
                  <a:schemeClr val="bg1"/>
                </a:solidFill>
                <a:latin typeface="Times New Roman"/>
                <a:cs typeface="Times New Roman"/>
              </a:rPr>
              <a:t> = 12°</a:t>
            </a:r>
          </a:p>
          <a:p>
            <a:r>
              <a:rPr lang="en-US" dirty="0">
                <a:solidFill>
                  <a:schemeClr val="bg1"/>
                </a:solidFill>
                <a:latin typeface="Times New Roman"/>
                <a:cs typeface="Times New Roman"/>
              </a:rPr>
              <a:t>2000 CR</a:t>
            </a:r>
            <a:r>
              <a:rPr lang="en-US" baseline="-25000" dirty="0">
                <a:solidFill>
                  <a:schemeClr val="bg1"/>
                </a:solidFill>
                <a:latin typeface="Times New Roman"/>
                <a:cs typeface="Times New Roman"/>
              </a:rPr>
              <a:t>105</a:t>
            </a:r>
            <a:r>
              <a:rPr lang="en-US" dirty="0">
                <a:solidFill>
                  <a:schemeClr val="bg1"/>
                </a:solidFill>
                <a:latin typeface="Times New Roman"/>
                <a:cs typeface="Times New Roman"/>
              </a:rPr>
              <a:t> 	… a = 230 AU, </a:t>
            </a:r>
            <a:r>
              <a:rPr lang="en-US" dirty="0">
                <a:solidFill>
                  <a:srgbClr val="FFFF00"/>
                </a:solidFill>
                <a:latin typeface="Times New Roman"/>
                <a:cs typeface="Times New Roman"/>
              </a:rPr>
              <a:t>e = 0.81</a:t>
            </a:r>
            <a:r>
              <a:rPr lang="en-US" dirty="0">
                <a:solidFill>
                  <a:schemeClr val="bg1"/>
                </a:solidFill>
                <a:latin typeface="Times New Roman"/>
                <a:cs typeface="Times New Roman"/>
              </a:rPr>
              <a:t>, </a:t>
            </a:r>
            <a:r>
              <a:rPr lang="en-US" dirty="0" err="1">
                <a:solidFill>
                  <a:schemeClr val="bg1"/>
                </a:solidFill>
                <a:latin typeface="Times New Roman"/>
                <a:cs typeface="Times New Roman"/>
              </a:rPr>
              <a:t>i</a:t>
            </a:r>
            <a:r>
              <a:rPr lang="en-US" dirty="0">
                <a:solidFill>
                  <a:schemeClr val="bg1"/>
                </a:solidFill>
                <a:latin typeface="Times New Roman"/>
                <a:cs typeface="Times New Roman"/>
              </a:rPr>
              <a:t> = 23°</a:t>
            </a:r>
          </a:p>
          <a:p>
            <a:r>
              <a:rPr lang="en-US" dirty="0">
                <a:solidFill>
                  <a:schemeClr val="bg1"/>
                </a:solidFill>
                <a:latin typeface="Times New Roman"/>
                <a:cs typeface="Times New Roman"/>
              </a:rPr>
              <a:t>2012 VP</a:t>
            </a:r>
            <a:r>
              <a:rPr lang="en-US" baseline="-25000" dirty="0">
                <a:solidFill>
                  <a:schemeClr val="bg1"/>
                </a:solidFill>
                <a:latin typeface="Times New Roman"/>
                <a:cs typeface="Times New Roman"/>
              </a:rPr>
              <a:t>113</a:t>
            </a:r>
            <a:r>
              <a:rPr lang="en-US" dirty="0">
                <a:solidFill>
                  <a:schemeClr val="bg1"/>
                </a:solidFill>
                <a:latin typeface="Times New Roman"/>
                <a:cs typeface="Times New Roman"/>
              </a:rPr>
              <a:t>	… a = 266 AU, </a:t>
            </a:r>
            <a:r>
              <a:rPr lang="en-US" dirty="0">
                <a:solidFill>
                  <a:srgbClr val="FFFF00"/>
                </a:solidFill>
                <a:latin typeface="Times New Roman"/>
                <a:cs typeface="Times New Roman"/>
              </a:rPr>
              <a:t>e = 0.69</a:t>
            </a:r>
            <a:r>
              <a:rPr lang="en-US" dirty="0">
                <a:solidFill>
                  <a:schemeClr val="bg1"/>
                </a:solidFill>
                <a:latin typeface="Times New Roman"/>
                <a:cs typeface="Times New Roman"/>
              </a:rPr>
              <a:t>, </a:t>
            </a:r>
            <a:r>
              <a:rPr lang="en-US" dirty="0" err="1">
                <a:solidFill>
                  <a:schemeClr val="bg1"/>
                </a:solidFill>
                <a:latin typeface="Times New Roman"/>
                <a:cs typeface="Times New Roman"/>
              </a:rPr>
              <a:t>i</a:t>
            </a:r>
            <a:r>
              <a:rPr lang="en-US" dirty="0">
                <a:solidFill>
                  <a:schemeClr val="bg1"/>
                </a:solidFill>
                <a:latin typeface="Times New Roman"/>
                <a:cs typeface="Times New Roman"/>
              </a:rPr>
              <a:t> = 24°</a:t>
            </a:r>
          </a:p>
          <a:p>
            <a:pPr marL="0" indent="0">
              <a:buNone/>
            </a:pPr>
            <a:endParaRPr lang="en-US" dirty="0">
              <a:solidFill>
                <a:schemeClr val="bg1"/>
              </a:solidFill>
              <a:latin typeface="Times New Roman"/>
              <a:cs typeface="Times New Roman"/>
            </a:endParaRPr>
          </a:p>
          <a:p>
            <a:r>
              <a:rPr lang="en-US" dirty="0">
                <a:solidFill>
                  <a:schemeClr val="bg1"/>
                </a:solidFill>
                <a:latin typeface="Times New Roman"/>
                <a:cs typeface="Times New Roman"/>
              </a:rPr>
              <a:t>not emplaced via Neptune … </a:t>
            </a:r>
          </a:p>
          <a:p>
            <a:pPr marL="0" indent="0">
              <a:buNone/>
            </a:pPr>
            <a:r>
              <a:rPr lang="en-US" dirty="0">
                <a:solidFill>
                  <a:schemeClr val="bg1"/>
                </a:solidFill>
                <a:latin typeface="Times New Roman"/>
                <a:cs typeface="Times New Roman"/>
              </a:rPr>
              <a:t>   passing star … planet 9?</a:t>
            </a:r>
          </a:p>
        </p:txBody>
      </p:sp>
      <p:pic>
        <p:nvPicPr>
          <p:cNvPr id="4" name="Picture 3" descr="A close up of a dinosaur&#10;&#10;Description automatically generated with low confidence">
            <a:extLst>
              <a:ext uri="{FF2B5EF4-FFF2-40B4-BE49-F238E27FC236}">
                <a16:creationId xmlns:a16="http://schemas.microsoft.com/office/drawing/2014/main" id="{63BD1065-6D48-3461-76B7-7DCAED84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5486400"/>
            <a:ext cx="1613204" cy="1006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02" name="Picture 6"/>
          <p:cNvPicPr>
            <a:picLocks noChangeAspect="1" noChangeArrowheads="1"/>
          </p:cNvPicPr>
          <p:nvPr/>
        </p:nvPicPr>
        <p:blipFill>
          <a:blip r:embed="rId3" cstate="print"/>
          <a:srcRect/>
          <a:stretch>
            <a:fillRect/>
          </a:stretch>
        </p:blipFill>
        <p:spPr bwMode="auto">
          <a:xfrm>
            <a:off x="1417320" y="0"/>
            <a:ext cx="7650957" cy="6874654"/>
          </a:xfrm>
          <a:prstGeom prst="rect">
            <a:avLst/>
          </a:prstGeom>
          <a:noFill/>
        </p:spPr>
      </p:pic>
      <p:sp>
        <p:nvSpPr>
          <p:cNvPr id="6" name="TextBox 5"/>
          <p:cNvSpPr txBox="1"/>
          <p:nvPr/>
        </p:nvSpPr>
        <p:spPr>
          <a:xfrm>
            <a:off x="-76200" y="137160"/>
            <a:ext cx="1752600" cy="760208"/>
          </a:xfrm>
          <a:prstGeom prst="rect">
            <a:avLst/>
          </a:prstGeom>
          <a:noFill/>
        </p:spPr>
        <p:txBody>
          <a:bodyPr wrap="square" lIns="82296" tIns="41148" rIns="82296" bIns="41148" rtlCol="0">
            <a:spAutoFit/>
          </a:bodyPr>
          <a:lstStyle/>
          <a:p>
            <a:r>
              <a:rPr lang="en-US" sz="4400" b="1" dirty="0" err="1">
                <a:solidFill>
                  <a:schemeClr val="bg1"/>
                </a:solidFill>
                <a:latin typeface="Times New Roman"/>
                <a:cs typeface="Times New Roman"/>
              </a:rPr>
              <a:t>Sedna</a:t>
            </a:r>
            <a:endParaRPr lang="en-US" sz="4400" b="1" dirty="0">
              <a:solidFill>
                <a:schemeClr val="bg1"/>
              </a:solidFill>
              <a:latin typeface="Times New Roman"/>
              <a:cs typeface="Times New Roman"/>
            </a:endParaRPr>
          </a:p>
        </p:txBody>
      </p:sp>
      <p:sp>
        <p:nvSpPr>
          <p:cNvPr id="7" name="Rectangle 6"/>
          <p:cNvSpPr/>
          <p:nvPr/>
        </p:nvSpPr>
        <p:spPr>
          <a:xfrm>
            <a:off x="0" y="1066800"/>
            <a:ext cx="1561079" cy="1254702"/>
          </a:xfrm>
          <a:prstGeom prst="rect">
            <a:avLst/>
          </a:prstGeom>
        </p:spPr>
        <p:txBody>
          <a:bodyPr wrap="square" lIns="82296" tIns="41148" rIns="82296" bIns="41148">
            <a:spAutoFit/>
          </a:bodyPr>
          <a:lstStyle/>
          <a:p>
            <a:pPr marL="517208" indent="-517208">
              <a:lnSpc>
                <a:spcPct val="95000"/>
              </a:lnSpc>
              <a:buClr>
                <a:srgbClr val="000000"/>
              </a:buClr>
            </a:pPr>
            <a:r>
              <a:rPr lang="en-US" sz="1600" dirty="0">
                <a:solidFill>
                  <a:schemeClr val="bg1"/>
                </a:solidFill>
                <a:latin typeface="Times New Roman"/>
                <a:cs typeface="Times New Roman"/>
              </a:rPr>
              <a:t>P   ~	12,000 yr     </a:t>
            </a:r>
          </a:p>
          <a:p>
            <a:pPr marL="517208" indent="-517208">
              <a:lnSpc>
                <a:spcPct val="95000"/>
              </a:lnSpc>
              <a:buClr>
                <a:srgbClr val="000000"/>
              </a:buClr>
            </a:pPr>
            <a:r>
              <a:rPr lang="en-US" sz="1600" dirty="0">
                <a:solidFill>
                  <a:schemeClr val="bg1"/>
                </a:solidFill>
                <a:latin typeface="Times New Roman"/>
                <a:cs typeface="Times New Roman"/>
              </a:rPr>
              <a:t>e   =	0.85   </a:t>
            </a:r>
          </a:p>
          <a:p>
            <a:pPr marL="517208" indent="-517208">
              <a:lnSpc>
                <a:spcPct val="95000"/>
              </a:lnSpc>
              <a:buClr>
                <a:srgbClr val="000000"/>
              </a:buClr>
            </a:pPr>
            <a:r>
              <a:rPr lang="en-US" sz="1600" dirty="0">
                <a:solidFill>
                  <a:schemeClr val="bg1"/>
                </a:solidFill>
                <a:latin typeface="Times New Roman"/>
                <a:cs typeface="Times New Roman"/>
              </a:rPr>
              <a:t>a   ~	524 AU</a:t>
            </a:r>
          </a:p>
          <a:p>
            <a:pPr marL="517208" indent="-517208">
              <a:lnSpc>
                <a:spcPct val="95000"/>
              </a:lnSpc>
              <a:buClr>
                <a:srgbClr val="000000"/>
              </a:buClr>
            </a:pPr>
            <a:r>
              <a:rPr lang="en-US" sz="1600" dirty="0" err="1">
                <a:solidFill>
                  <a:schemeClr val="bg1"/>
                </a:solidFill>
                <a:latin typeface="Times New Roman"/>
                <a:cs typeface="Times New Roman"/>
              </a:rPr>
              <a:t>ap</a:t>
            </a:r>
            <a:r>
              <a:rPr lang="en-US" sz="1600" dirty="0">
                <a:solidFill>
                  <a:schemeClr val="bg1"/>
                </a:solidFill>
                <a:latin typeface="Times New Roman"/>
                <a:cs typeface="Times New Roman"/>
              </a:rPr>
              <a:t> ~ 	975 AU</a:t>
            </a:r>
          </a:p>
          <a:p>
            <a:pPr marL="517208" indent="-517208">
              <a:lnSpc>
                <a:spcPct val="95000"/>
              </a:lnSpc>
              <a:buClr>
                <a:srgbClr val="000000"/>
              </a:buClr>
            </a:pPr>
            <a:r>
              <a:rPr lang="en-US" sz="1600" dirty="0" err="1">
                <a:solidFill>
                  <a:schemeClr val="bg1"/>
                </a:solidFill>
                <a:latin typeface="Times New Roman"/>
                <a:cs typeface="Times New Roman"/>
              </a:rPr>
              <a:t>pe</a:t>
            </a:r>
            <a:r>
              <a:rPr lang="en-US" sz="1600" dirty="0">
                <a:solidFill>
                  <a:schemeClr val="bg1"/>
                </a:solidFill>
                <a:latin typeface="Times New Roman"/>
                <a:cs typeface="Times New Roman"/>
              </a:rPr>
              <a:t> ~	75 AU</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descr="http://www.johnstonsarchive.net/astro/tnoalb5.gif"/>
          <p:cNvPicPr>
            <a:picLocks noChangeAspect="1" noChangeArrowheads="1"/>
          </p:cNvPicPr>
          <p:nvPr/>
        </p:nvPicPr>
        <p:blipFill>
          <a:blip r:embed="rId3" cstate="print"/>
          <a:srcRect/>
          <a:stretch>
            <a:fillRect/>
          </a:stretch>
        </p:blipFill>
        <p:spPr bwMode="auto">
          <a:xfrm>
            <a:off x="76200" y="18914"/>
            <a:ext cx="8963025" cy="683908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close-up of the moon&#10;&#10;Description automatically generated with low confidence">
            <a:extLst>
              <a:ext uri="{FF2B5EF4-FFF2-40B4-BE49-F238E27FC236}">
                <a16:creationId xmlns:a16="http://schemas.microsoft.com/office/drawing/2014/main" id="{EB84AC80-5383-0355-FD40-62D782279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08065"/>
            <a:ext cx="6481103" cy="5297535"/>
          </a:xfrm>
          <a:prstGeom prst="rect">
            <a:avLst/>
          </a:prstGeom>
        </p:spPr>
      </p:pic>
      <p:sp>
        <p:nvSpPr>
          <p:cNvPr id="7" name="TextBox 6">
            <a:extLst>
              <a:ext uri="{FF2B5EF4-FFF2-40B4-BE49-F238E27FC236}">
                <a16:creationId xmlns:a16="http://schemas.microsoft.com/office/drawing/2014/main" id="{B3142F7B-A7D6-13C9-9EBC-B38918E3D4B1}"/>
              </a:ext>
            </a:extLst>
          </p:cNvPr>
          <p:cNvSpPr txBox="1"/>
          <p:nvPr/>
        </p:nvSpPr>
        <p:spPr>
          <a:xfrm>
            <a:off x="5715000" y="1136762"/>
            <a:ext cx="3213444"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486958 </a:t>
            </a:r>
            <a:r>
              <a:rPr lang="en-US" dirty="0" err="1">
                <a:solidFill>
                  <a:srgbClr val="FFFF00"/>
                </a:solidFill>
                <a:latin typeface="Times New Roman" panose="02020603050405020304" pitchFamily="18" charset="0"/>
                <a:cs typeface="Times New Roman" panose="02020603050405020304" pitchFamily="18" charset="0"/>
              </a:rPr>
              <a:t>Arrokoth</a:t>
            </a:r>
            <a:r>
              <a:rPr lang="en-US" dirty="0">
                <a:solidFill>
                  <a:srgbClr val="FFFF00"/>
                </a:solidFill>
                <a:latin typeface="Times New Roman" panose="02020603050405020304" pitchFamily="18" charset="0"/>
                <a:cs typeface="Times New Roman" panose="02020603050405020304" pitchFamily="18" charset="0"/>
              </a:rPr>
              <a:t> (Ultima Thule)</a:t>
            </a:r>
          </a:p>
        </p:txBody>
      </p:sp>
      <p:sp>
        <p:nvSpPr>
          <p:cNvPr id="8" name="Title 1">
            <a:extLst>
              <a:ext uri="{FF2B5EF4-FFF2-40B4-BE49-F238E27FC236}">
                <a16:creationId xmlns:a16="http://schemas.microsoft.com/office/drawing/2014/main" id="{F93EEA7E-7E84-A806-F337-EBC360FDB3EE}"/>
              </a:ext>
            </a:extLst>
          </p:cNvPr>
          <p:cNvSpPr txBox="1">
            <a:spLocks/>
          </p:cNvSpPr>
          <p:nvPr/>
        </p:nvSpPr>
        <p:spPr>
          <a:xfrm>
            <a:off x="62972" y="36069"/>
            <a:ext cx="4953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Times New Roman"/>
                <a:cs typeface="Times New Roman"/>
              </a:rPr>
              <a:t>Minor Bodies</a:t>
            </a:r>
            <a:br>
              <a:rPr lang="en-US" b="1" dirty="0">
                <a:solidFill>
                  <a:schemeClr val="bg1"/>
                </a:solidFill>
                <a:latin typeface="Times New Roman"/>
                <a:cs typeface="Times New Roman"/>
              </a:rPr>
            </a:br>
            <a:r>
              <a:rPr lang="en-US" b="1" dirty="0">
                <a:solidFill>
                  <a:schemeClr val="bg1"/>
                </a:solidFill>
                <a:latin typeface="Times New Roman"/>
                <a:cs typeface="Times New Roman"/>
              </a:rPr>
              <a:t>beyond Jupiter</a:t>
            </a:r>
          </a:p>
        </p:txBody>
      </p:sp>
    </p:spTree>
    <p:extLst>
      <p:ext uri="{BB962C8B-B14F-4D97-AF65-F5344CB8AC3E}">
        <p14:creationId xmlns:p14="http://schemas.microsoft.com/office/powerpoint/2010/main" val="266086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err="1">
                <a:solidFill>
                  <a:schemeClr val="bg1"/>
                </a:solidFill>
                <a:latin typeface="Times New Roman"/>
                <a:cs typeface="Times New Roman"/>
              </a:rPr>
              <a:t>Oort</a:t>
            </a:r>
            <a:r>
              <a:rPr lang="en-US" b="1" dirty="0">
                <a:solidFill>
                  <a:schemeClr val="bg1"/>
                </a:solidFill>
                <a:latin typeface="Times New Roman"/>
                <a:cs typeface="Times New Roman"/>
              </a:rPr>
              <a:t> Cloud</a:t>
            </a:r>
          </a:p>
        </p:txBody>
      </p:sp>
      <p:pic>
        <p:nvPicPr>
          <p:cNvPr id="4" name="Picture 3" descr="oort-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990600"/>
            <a:ext cx="4572000" cy="4572000"/>
          </a:xfrm>
          <a:prstGeom prst="rect">
            <a:avLst/>
          </a:prstGeom>
        </p:spPr>
      </p:pic>
      <p:sp>
        <p:nvSpPr>
          <p:cNvPr id="5" name="Content Placeholder 2"/>
          <p:cNvSpPr txBox="1">
            <a:spLocks/>
          </p:cNvSpPr>
          <p:nvPr/>
        </p:nvSpPr>
        <p:spPr>
          <a:xfrm>
            <a:off x="190500" y="1066800"/>
            <a:ext cx="71247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latin typeface="Times New Roman"/>
                <a:cs typeface="Times New Roman"/>
              </a:rPr>
              <a:t>TNOs with aphelia &gt; 1000 AU</a:t>
            </a:r>
          </a:p>
        </p:txBody>
      </p:sp>
      <p:sp>
        <p:nvSpPr>
          <p:cNvPr id="3" name="Rectangle 2"/>
          <p:cNvSpPr/>
          <p:nvPr/>
        </p:nvSpPr>
        <p:spPr>
          <a:xfrm>
            <a:off x="762000" y="1981200"/>
            <a:ext cx="3657600" cy="2893100"/>
          </a:xfrm>
          <a:prstGeom prst="rect">
            <a:avLst/>
          </a:prstGeom>
        </p:spPr>
        <p:txBody>
          <a:bodyPr wrap="square">
            <a:spAutoFit/>
          </a:bodyPr>
          <a:lstStyle/>
          <a:p>
            <a:r>
              <a:rPr lang="en-US" sz="1400" dirty="0">
                <a:solidFill>
                  <a:srgbClr val="FFFFFF"/>
                </a:solidFill>
                <a:latin typeface="Times New Roman"/>
                <a:cs typeface="Times New Roman"/>
              </a:rPr>
              <a:t>2017 MB7	     8114 ± 500 AU</a:t>
            </a:r>
          </a:p>
          <a:p>
            <a:r>
              <a:rPr lang="en-US" sz="1400" dirty="0">
                <a:solidFill>
                  <a:srgbClr val="FFFFFF"/>
                </a:solidFill>
                <a:latin typeface="Times New Roman"/>
                <a:cs typeface="Times New Roman"/>
              </a:rPr>
              <a:t>2014 FE72 	     3390 ± 1400</a:t>
            </a:r>
          </a:p>
          <a:p>
            <a:r>
              <a:rPr lang="en-US" sz="1400" dirty="0">
                <a:solidFill>
                  <a:srgbClr val="FFFFFF"/>
                </a:solidFill>
                <a:latin typeface="Times New Roman"/>
                <a:cs typeface="Times New Roman"/>
              </a:rPr>
              <a:t>2012 DR30 	     3248.7 ± 7.5</a:t>
            </a:r>
          </a:p>
          <a:p>
            <a:r>
              <a:rPr lang="en-US" sz="1400" dirty="0">
                <a:solidFill>
                  <a:srgbClr val="FFFFFF"/>
                </a:solidFill>
                <a:latin typeface="Times New Roman"/>
                <a:cs typeface="Times New Roman"/>
              </a:rPr>
              <a:t>2016 FL59 	     2454 ± 250000 (33 day </a:t>
            </a:r>
            <a:r>
              <a:rPr lang="en-US" sz="1400" dirty="0" err="1">
                <a:solidFill>
                  <a:srgbClr val="FFFFFF"/>
                </a:solidFill>
                <a:latin typeface="Times New Roman"/>
                <a:cs typeface="Times New Roman"/>
              </a:rPr>
              <a:t>obs</a:t>
            </a:r>
            <a:r>
              <a:rPr lang="en-US" sz="1400" dirty="0">
                <a:solidFill>
                  <a:srgbClr val="FFFFFF"/>
                </a:solidFill>
                <a:latin typeface="Times New Roman"/>
                <a:cs typeface="Times New Roman"/>
              </a:rPr>
              <a:t> arc)</a:t>
            </a:r>
          </a:p>
          <a:p>
            <a:r>
              <a:rPr lang="en-US" sz="1400" dirty="0">
                <a:solidFill>
                  <a:srgbClr val="FFFFFF"/>
                </a:solidFill>
                <a:latin typeface="Times New Roman"/>
                <a:cs typeface="Times New Roman"/>
              </a:rPr>
              <a:t>2005 VX3 	     2081 ± 430</a:t>
            </a:r>
          </a:p>
          <a:p>
            <a:r>
              <a:rPr lang="en-US" sz="1400" dirty="0">
                <a:solidFill>
                  <a:srgbClr val="FFFFFF"/>
                </a:solidFill>
                <a:latin typeface="Times New Roman"/>
                <a:cs typeface="Times New Roman"/>
              </a:rPr>
              <a:t>2013 BL76 	     2064.1 ± 5.1</a:t>
            </a:r>
          </a:p>
          <a:p>
            <a:r>
              <a:rPr lang="en-US" sz="1400" dirty="0">
                <a:solidFill>
                  <a:srgbClr val="FFFFFF"/>
                </a:solidFill>
                <a:latin typeface="Times New Roman"/>
                <a:cs typeface="Times New Roman"/>
              </a:rPr>
              <a:t>2015 TG387	     2037 ± 340</a:t>
            </a:r>
          </a:p>
          <a:p>
            <a:r>
              <a:rPr lang="en-US" sz="1400" dirty="0">
                <a:solidFill>
                  <a:srgbClr val="FFFFFF"/>
                </a:solidFill>
                <a:latin typeface="Times New Roman"/>
                <a:cs typeface="Times New Roman"/>
              </a:rPr>
              <a:t>2015 KG163     1612 ± 12</a:t>
            </a:r>
          </a:p>
          <a:p>
            <a:r>
              <a:rPr lang="en-US" sz="1400" dirty="0">
                <a:solidFill>
                  <a:srgbClr val="FFFFFF"/>
                </a:solidFill>
                <a:latin typeface="Times New Roman"/>
                <a:cs typeface="Times New Roman"/>
              </a:rPr>
              <a:t>2006 SQ372	     1547 ± 2</a:t>
            </a:r>
          </a:p>
          <a:p>
            <a:r>
              <a:rPr lang="en-US" sz="1400" dirty="0">
                <a:solidFill>
                  <a:srgbClr val="FFFFFF"/>
                </a:solidFill>
                <a:latin typeface="Times New Roman"/>
                <a:cs typeface="Times New Roman"/>
              </a:rPr>
              <a:t>2013 SY99	     1297 ± 41</a:t>
            </a:r>
          </a:p>
          <a:p>
            <a:r>
              <a:rPr lang="en-US" sz="1400" dirty="0">
                <a:solidFill>
                  <a:srgbClr val="FFFFFF"/>
                </a:solidFill>
                <a:latin typeface="Times New Roman"/>
                <a:cs typeface="Times New Roman"/>
              </a:rPr>
              <a:t>2002 RN109     1126 ± 49</a:t>
            </a:r>
          </a:p>
          <a:p>
            <a:r>
              <a:rPr lang="en-US" sz="1400" dirty="0">
                <a:solidFill>
                  <a:srgbClr val="FFFFFF"/>
                </a:solidFill>
                <a:latin typeface="Times New Roman"/>
                <a:cs typeface="Times New Roman"/>
              </a:rPr>
              <a:t>2013 AZ60 	     1062.00 ± 0.49</a:t>
            </a:r>
          </a:p>
          <a:p>
            <a:r>
              <a:rPr lang="en-US" sz="1400" dirty="0">
                <a:solidFill>
                  <a:srgbClr val="FFFFFF"/>
                </a:solidFill>
                <a:latin typeface="Times New Roman"/>
                <a:cs typeface="Times New Roman"/>
              </a:rPr>
              <a:t>2000 OO67 	     1000.3 ± 3.8</a:t>
            </a:r>
          </a:p>
        </p:txBody>
      </p:sp>
      <p:sp>
        <p:nvSpPr>
          <p:cNvPr id="6" name="Content Placeholder 2"/>
          <p:cNvSpPr txBox="1">
            <a:spLocks/>
          </p:cNvSpPr>
          <p:nvPr/>
        </p:nvSpPr>
        <p:spPr>
          <a:xfrm>
            <a:off x="381000" y="5334000"/>
            <a:ext cx="87630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latin typeface="Times New Roman"/>
                <a:cs typeface="Times New Roman"/>
              </a:rPr>
              <a:t>probably no distinct boundary to Oort cloud</a:t>
            </a:r>
          </a:p>
          <a:p>
            <a:r>
              <a:rPr lang="en-US" dirty="0">
                <a:solidFill>
                  <a:schemeClr val="bg1"/>
                </a:solidFill>
                <a:latin typeface="Times New Roman"/>
                <a:cs typeface="Times New Roman"/>
              </a:rPr>
              <a:t>source of Halley family comets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190500" y="1066800"/>
            <a:ext cx="71247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latin typeface="Times New Roman"/>
                <a:cs typeface="Times New Roman"/>
              </a:rPr>
              <a:t>TNOs with aphelia &gt; 1000 AU</a:t>
            </a:r>
          </a:p>
        </p:txBody>
      </p:sp>
      <p:pic>
        <p:nvPicPr>
          <p:cNvPr id="10" name="Picture 9" descr="Diagram&#10;&#10;Description automatically generated">
            <a:extLst>
              <a:ext uri="{FF2B5EF4-FFF2-40B4-BE49-F238E27FC236}">
                <a16:creationId xmlns:a16="http://schemas.microsoft.com/office/drawing/2014/main" id="{27DDA791-9173-2212-E0E2-9DE20D4B5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5090473"/>
          </a:xfrm>
          <a:prstGeom prst="rect">
            <a:avLst/>
          </a:prstGeom>
        </p:spPr>
      </p:pic>
      <p:sp>
        <p:nvSpPr>
          <p:cNvPr id="12" name="TextBox 11">
            <a:extLst>
              <a:ext uri="{FF2B5EF4-FFF2-40B4-BE49-F238E27FC236}">
                <a16:creationId xmlns:a16="http://schemas.microsoft.com/office/drawing/2014/main" id="{16BF198C-35C5-ACE5-CEF6-D37125D61F92}"/>
              </a:ext>
            </a:extLst>
          </p:cNvPr>
          <p:cNvSpPr txBox="1"/>
          <p:nvPr/>
        </p:nvSpPr>
        <p:spPr>
          <a:xfrm>
            <a:off x="1600200" y="6096000"/>
            <a:ext cx="6096000" cy="36933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https://</a:t>
            </a:r>
            <a:r>
              <a:rPr lang="en-US" dirty="0" err="1">
                <a:solidFill>
                  <a:schemeClr val="bg1"/>
                </a:solidFill>
                <a:latin typeface="Times New Roman" panose="02020603050405020304" pitchFamily="18" charset="0"/>
                <a:cs typeface="Times New Roman" panose="02020603050405020304" pitchFamily="18" charset="0"/>
              </a:rPr>
              <a:t>commons.wikimedia.org</a:t>
            </a:r>
            <a:r>
              <a:rPr lang="en-US" dirty="0">
                <a:solidFill>
                  <a:schemeClr val="bg1"/>
                </a:solidFill>
                <a:latin typeface="Times New Roman" panose="02020603050405020304" pitchFamily="18" charset="0"/>
                <a:cs typeface="Times New Roman" panose="02020603050405020304" pitchFamily="18" charset="0"/>
              </a:rPr>
              <a:t>/w/</a:t>
            </a:r>
            <a:r>
              <a:rPr lang="en-US" dirty="0" err="1">
                <a:solidFill>
                  <a:schemeClr val="bg1"/>
                </a:solidFill>
                <a:latin typeface="Times New Roman" panose="02020603050405020304" pitchFamily="18" charset="0"/>
                <a:cs typeface="Times New Roman" panose="02020603050405020304" pitchFamily="18" charset="0"/>
              </a:rPr>
              <a:t>index.php?curid</a:t>
            </a:r>
            <a:r>
              <a:rPr lang="en-US" dirty="0">
                <a:solidFill>
                  <a:schemeClr val="bg1"/>
                </a:solidFill>
                <a:latin typeface="Times New Roman" panose="02020603050405020304" pitchFamily="18" charset="0"/>
                <a:cs typeface="Times New Roman" panose="02020603050405020304" pitchFamily="18" charset="0"/>
              </a:rPr>
              <a:t>=28366203</a:t>
            </a:r>
          </a:p>
        </p:txBody>
      </p:sp>
      <p:sp>
        <p:nvSpPr>
          <p:cNvPr id="13" name="Rectangle 12">
            <a:extLst>
              <a:ext uri="{FF2B5EF4-FFF2-40B4-BE49-F238E27FC236}">
                <a16:creationId xmlns:a16="http://schemas.microsoft.com/office/drawing/2014/main" id="{62F7D6B6-1809-8332-48B2-DA3E25A59EC3}"/>
              </a:ext>
            </a:extLst>
          </p:cNvPr>
          <p:cNvSpPr/>
          <p:nvPr/>
        </p:nvSpPr>
        <p:spPr>
          <a:xfrm>
            <a:off x="8458200" y="1721964"/>
            <a:ext cx="381000" cy="14784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1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686800" cy="1143000"/>
          </a:xfrm>
        </p:spPr>
        <p:txBody>
          <a:bodyPr>
            <a:normAutofit/>
          </a:bodyPr>
          <a:lstStyle/>
          <a:p>
            <a:r>
              <a:rPr lang="en-US" b="1" dirty="0">
                <a:solidFill>
                  <a:schemeClr val="bg1"/>
                </a:solidFill>
                <a:latin typeface="Times New Roman"/>
                <a:cs typeface="Times New Roman"/>
              </a:rPr>
              <a:t>Nice Model </a:t>
            </a:r>
            <a:r>
              <a:rPr lang="en-US" sz="2200" dirty="0" err="1">
                <a:solidFill>
                  <a:schemeClr val="bg1"/>
                </a:solidFill>
                <a:latin typeface="Times New Roman"/>
                <a:cs typeface="Times New Roman"/>
              </a:rPr>
              <a:t>Tsiganis</a:t>
            </a:r>
            <a:r>
              <a:rPr lang="en-US" sz="2200" dirty="0">
                <a:solidFill>
                  <a:schemeClr val="bg1"/>
                </a:solidFill>
                <a:latin typeface="Times New Roman"/>
                <a:cs typeface="Times New Roman"/>
              </a:rPr>
              <a:t> et al. (2005) and Gnomes et al. (2005)</a:t>
            </a:r>
            <a:endParaRPr lang="en-US" dirty="0">
              <a:solidFill>
                <a:schemeClr val="bg1"/>
              </a:solidFill>
              <a:latin typeface="Times New Roman"/>
              <a:cs typeface="Times New Roman"/>
            </a:endParaRPr>
          </a:p>
        </p:txBody>
      </p:sp>
      <p:sp>
        <p:nvSpPr>
          <p:cNvPr id="3" name="Content Placeholder 2"/>
          <p:cNvSpPr>
            <a:spLocks noGrp="1"/>
          </p:cNvSpPr>
          <p:nvPr>
            <p:ph idx="1"/>
          </p:nvPr>
        </p:nvSpPr>
        <p:spPr>
          <a:xfrm>
            <a:off x="0" y="3733800"/>
            <a:ext cx="9144000" cy="3048000"/>
          </a:xfrm>
        </p:spPr>
        <p:txBody>
          <a:bodyPr>
            <a:noAutofit/>
          </a:bodyPr>
          <a:lstStyle/>
          <a:p>
            <a:r>
              <a:rPr lang="en-US" sz="1800" dirty="0">
                <a:solidFill>
                  <a:schemeClr val="bg1"/>
                </a:solidFill>
                <a:latin typeface="Times New Roman"/>
                <a:cs typeface="Times New Roman"/>
              </a:rPr>
              <a:t>(left) before Jupiter/Saturn 2:1 resonance</a:t>
            </a:r>
          </a:p>
          <a:p>
            <a:r>
              <a:rPr lang="en-US" sz="1800" dirty="0">
                <a:solidFill>
                  <a:schemeClr val="bg1"/>
                </a:solidFill>
                <a:latin typeface="Times New Roman"/>
                <a:cs typeface="Times New Roman"/>
              </a:rPr>
              <a:t>(mid) scattering of </a:t>
            </a:r>
            <a:r>
              <a:rPr lang="en-US" sz="1800" dirty="0" err="1">
                <a:solidFill>
                  <a:schemeClr val="bg1"/>
                </a:solidFill>
                <a:latin typeface="Times New Roman"/>
                <a:cs typeface="Times New Roman"/>
              </a:rPr>
              <a:t>Kuiper</a:t>
            </a:r>
            <a:r>
              <a:rPr lang="en-US" sz="1800" dirty="0">
                <a:solidFill>
                  <a:schemeClr val="bg1"/>
                </a:solidFill>
                <a:latin typeface="Times New Roman"/>
                <a:cs typeface="Times New Roman"/>
              </a:rPr>
              <a:t> belt objects into </a:t>
            </a:r>
            <a:r>
              <a:rPr lang="en-US" sz="1800">
                <a:solidFill>
                  <a:schemeClr val="bg1"/>
                </a:solidFill>
                <a:latin typeface="Times New Roman"/>
                <a:cs typeface="Times New Roman"/>
              </a:rPr>
              <a:t>the Solar </a:t>
            </a:r>
            <a:r>
              <a:rPr lang="en-US" sz="1800" dirty="0">
                <a:solidFill>
                  <a:schemeClr val="bg1"/>
                </a:solidFill>
                <a:latin typeface="Times New Roman"/>
                <a:cs typeface="Times New Roman"/>
              </a:rPr>
              <a:t>S</a:t>
            </a:r>
            <a:r>
              <a:rPr lang="en-US" sz="1800">
                <a:solidFill>
                  <a:schemeClr val="bg1"/>
                </a:solidFill>
                <a:latin typeface="Times New Roman"/>
                <a:cs typeface="Times New Roman"/>
              </a:rPr>
              <a:t>ystem </a:t>
            </a:r>
            <a:r>
              <a:rPr lang="en-US" sz="1800" dirty="0">
                <a:solidFill>
                  <a:schemeClr val="bg1"/>
                </a:solidFill>
                <a:latin typeface="Times New Roman"/>
                <a:cs typeface="Times New Roman"/>
              </a:rPr>
              <a:t>after the orbital shift of Neptune</a:t>
            </a:r>
          </a:p>
          <a:p>
            <a:r>
              <a:rPr lang="en-US" sz="1800" dirty="0">
                <a:solidFill>
                  <a:schemeClr val="bg1"/>
                </a:solidFill>
                <a:latin typeface="Times New Roman"/>
                <a:cs typeface="Times New Roman"/>
              </a:rPr>
              <a:t>(right) after ejection of </a:t>
            </a:r>
            <a:r>
              <a:rPr lang="en-US" sz="1800" dirty="0" err="1">
                <a:solidFill>
                  <a:schemeClr val="bg1"/>
                </a:solidFill>
                <a:latin typeface="Times New Roman"/>
                <a:cs typeface="Times New Roman"/>
              </a:rPr>
              <a:t>Kuiper</a:t>
            </a:r>
            <a:r>
              <a:rPr lang="en-US" sz="1800" dirty="0">
                <a:solidFill>
                  <a:schemeClr val="bg1"/>
                </a:solidFill>
                <a:latin typeface="Times New Roman"/>
                <a:cs typeface="Times New Roman"/>
              </a:rPr>
              <a:t> Belt bodies by Jupiter</a:t>
            </a:r>
          </a:p>
          <a:p>
            <a:r>
              <a:rPr lang="en-US" sz="1800" dirty="0">
                <a:solidFill>
                  <a:schemeClr val="bg1"/>
                </a:solidFill>
                <a:latin typeface="Times New Roman"/>
                <a:cs typeface="Times New Roman"/>
              </a:rPr>
              <a:t>Neptune migration of ∼7 or 8 AU over 10 </a:t>
            </a:r>
            <a:r>
              <a:rPr lang="en-US" sz="1800" dirty="0" err="1">
                <a:solidFill>
                  <a:schemeClr val="bg1"/>
                </a:solidFill>
                <a:latin typeface="Times New Roman"/>
                <a:cs typeface="Times New Roman"/>
              </a:rPr>
              <a:t>Myr</a:t>
            </a:r>
            <a:r>
              <a:rPr lang="en-US" sz="1800" dirty="0">
                <a:solidFill>
                  <a:schemeClr val="bg1"/>
                </a:solidFill>
                <a:latin typeface="Times New Roman"/>
                <a:cs typeface="Times New Roman"/>
              </a:rPr>
              <a:t> could account for the resonant populations</a:t>
            </a:r>
          </a:p>
          <a:p>
            <a:r>
              <a:rPr lang="en-US" sz="1800" dirty="0">
                <a:solidFill>
                  <a:schemeClr val="bg1"/>
                </a:solidFill>
                <a:latin typeface="Times New Roman"/>
                <a:cs typeface="Times New Roman"/>
              </a:rPr>
              <a:t>scattered disk explained by long term </a:t>
            </a:r>
            <a:r>
              <a:rPr lang="en-US" sz="1800" dirty="0" err="1">
                <a:solidFill>
                  <a:schemeClr val="bg1"/>
                </a:solidFill>
                <a:latin typeface="Times New Roman"/>
                <a:cs typeface="Times New Roman"/>
              </a:rPr>
              <a:t>perihelic</a:t>
            </a:r>
            <a:r>
              <a:rPr lang="en-US" sz="1800" dirty="0">
                <a:solidFill>
                  <a:schemeClr val="bg1"/>
                </a:solidFill>
                <a:latin typeface="Times New Roman"/>
                <a:cs typeface="Times New Roman"/>
              </a:rPr>
              <a:t> interactions with Neptune</a:t>
            </a:r>
          </a:p>
          <a:p>
            <a:r>
              <a:rPr lang="en-US" sz="1800" dirty="0">
                <a:solidFill>
                  <a:schemeClr val="bg1"/>
                </a:solidFill>
                <a:latin typeface="Times New Roman"/>
                <a:cs typeface="Times New Roman"/>
              </a:rPr>
              <a:t>accounts for late heavy bombardment period at 3.8-3.9 </a:t>
            </a:r>
            <a:r>
              <a:rPr lang="en-US" sz="1800" dirty="0" err="1">
                <a:solidFill>
                  <a:schemeClr val="bg1"/>
                </a:solidFill>
                <a:latin typeface="Times New Roman"/>
                <a:cs typeface="Times New Roman"/>
              </a:rPr>
              <a:t>Gyr</a:t>
            </a:r>
            <a:endParaRPr lang="en-US" sz="1800" dirty="0">
              <a:solidFill>
                <a:schemeClr val="bg1"/>
              </a:solidFill>
              <a:latin typeface="Times New Roman"/>
              <a:cs typeface="Times New Roman"/>
            </a:endParaRPr>
          </a:p>
          <a:p>
            <a:r>
              <a:rPr lang="en-US" sz="1800" dirty="0">
                <a:solidFill>
                  <a:schemeClr val="bg1"/>
                </a:solidFill>
                <a:latin typeface="Times New Roman"/>
                <a:cs typeface="Times New Roman"/>
              </a:rPr>
              <a:t>explains Hot but not Cold classical KB</a:t>
            </a:r>
          </a:p>
          <a:p>
            <a:r>
              <a:rPr lang="en-US" sz="1800" dirty="0">
                <a:solidFill>
                  <a:schemeClr val="bg1"/>
                </a:solidFill>
                <a:latin typeface="Times New Roman"/>
                <a:cs typeface="Times New Roman"/>
              </a:rPr>
              <a:t>alternative is scattering and chaotic capture by an eccentric Neptune (</a:t>
            </a:r>
            <a:r>
              <a:rPr lang="fr-FR" sz="1800" dirty="0" err="1">
                <a:solidFill>
                  <a:schemeClr val="bg1"/>
                </a:solidFill>
                <a:latin typeface="Times New Roman"/>
                <a:cs typeface="Times New Roman"/>
              </a:rPr>
              <a:t>Levison</a:t>
            </a:r>
            <a:r>
              <a:rPr lang="fr-FR" sz="1800" dirty="0">
                <a:solidFill>
                  <a:schemeClr val="bg1"/>
                </a:solidFill>
                <a:latin typeface="Times New Roman"/>
                <a:cs typeface="Times New Roman"/>
              </a:rPr>
              <a:t> et al. 2008)</a:t>
            </a:r>
            <a:endParaRPr lang="en-US" sz="1800" dirty="0">
              <a:solidFill>
                <a:schemeClr val="bg1"/>
              </a:solidFill>
              <a:latin typeface="Times New Roman"/>
              <a:cs typeface="Times New Roman"/>
            </a:endParaRPr>
          </a:p>
        </p:txBody>
      </p:sp>
      <p:pic>
        <p:nvPicPr>
          <p:cNvPr id="3074" name="Picture 2" descr="http://upload.wikimedia.org/wikipedia/commons/0/0f/Lhborbits.png"/>
          <p:cNvPicPr>
            <a:picLocks noChangeAspect="1" noChangeArrowheads="1"/>
          </p:cNvPicPr>
          <p:nvPr/>
        </p:nvPicPr>
        <p:blipFill>
          <a:blip r:embed="rId2" cstate="print"/>
          <a:srcRect/>
          <a:stretch>
            <a:fillRect/>
          </a:stretch>
        </p:blipFill>
        <p:spPr bwMode="auto">
          <a:xfrm>
            <a:off x="-76200" y="609600"/>
            <a:ext cx="9296400" cy="310335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07 NOV</a:t>
            </a:r>
          </a:p>
        </p:txBody>
      </p:sp>
      <p:sp>
        <p:nvSpPr>
          <p:cNvPr id="72706" name="Text Box 3"/>
          <p:cNvSpPr txBox="1">
            <a:spLocks noChangeArrowheads="1"/>
          </p:cNvSpPr>
          <p:nvPr/>
        </p:nvSpPr>
        <p:spPr bwMode="auto">
          <a:xfrm>
            <a:off x="152400" y="914400"/>
            <a:ext cx="8839200" cy="594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Name a minor body (no satellites) with an orbital semimajor axis greater than Mars’</a:t>
            </a:r>
            <a:r>
              <a:rPr kumimoji="0" lang="en-US" altLang="ja-JP" sz="2000" b="0" i="0" u="none" strike="noStrike" kern="1200" cap="none" spc="0" normalizeH="0" baseline="0" noProof="0" dirty="0">
                <a:ln>
                  <a:noFill/>
                </a:ln>
                <a:solidFill>
                  <a:srgbClr val="000000"/>
                </a:solidFill>
                <a:effectLst/>
                <a:uLnTx/>
                <a:uFillTx/>
                <a:latin typeface="Times New Roman" charset="0"/>
                <a:ea typeface="ＭＳ Ｐゴシック" charset="0"/>
              </a:rPr>
              <a:t> (1.52 AU) and describe three of its physical characteristics, e.g., </a:t>
            </a:r>
            <a:r>
              <a:rPr lang="en-US" altLang="ja-JP" i="1" baseline="0" dirty="0" err="1">
                <a:solidFill>
                  <a:srgbClr val="000000"/>
                </a:solidFill>
              </a:rPr>
              <a:t>Hektor</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is ~400x200x200km in size, has density </a:t>
            </a:r>
            <a:r>
              <a:rPr lang="en-US" altLang="ja-JP" i="1" baseline="0" dirty="0">
                <a:solidFill>
                  <a:srgbClr val="000000"/>
                </a:solidFill>
              </a:rPr>
              <a:t>1.0-2.4</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g/cm</a:t>
            </a:r>
            <a:r>
              <a:rPr kumimoji="0" lang="en-US" altLang="ja-JP" sz="2000" b="0" i="1" u="none" strike="noStrike" kern="1200" cap="none" spc="0" normalizeH="0" baseline="30000" noProof="0" dirty="0">
                <a:ln>
                  <a:noFill/>
                </a:ln>
                <a:solidFill>
                  <a:srgbClr val="000000"/>
                </a:solidFill>
                <a:effectLst/>
                <a:uLnTx/>
                <a:uFillTx/>
                <a:latin typeface="Times New Roman" charset="0"/>
                <a:ea typeface="ＭＳ Ｐゴシック" charset="0"/>
              </a:rPr>
              <a:t>3</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and albedo 0.02-0.11.</a:t>
            </a: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r>
              <a:rPr lang="en-US" sz="1600" baseline="0" dirty="0">
                <a:solidFill>
                  <a:srgbClr val="000000"/>
                </a:solidFill>
              </a:rPr>
              <a:t>Eris 2400km 2.52 g/cm3 0.99 albedo</a:t>
            </a:r>
            <a:endPar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Quaroar</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10^21 kg 2 g/cm3 0.12 albedo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Haumea 1560km 2.6 g/cm3 0.66 albedo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Pluto 2377km 1.86 g/cm3 10^22 kg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Virginia 84km X class MBA 0.05 albedo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Makemake</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1426km 1.4-3.2 g/cm3 0.95 albedo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Eleonora 10^19 kg 2.1-4.3 g/cm3 0.17 albedo 0.75 oblateness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[Charon 1212km 1.3 g/cm3 0.3 albedo – satellite]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820663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CA14F-BE7A-ED6F-FD92-1D8214EFE70C}"/>
            </a:ext>
          </a:extLst>
        </p:cNvPr>
        <p:cNvGrpSpPr/>
        <p:nvPr/>
      </p:nvGrpSpPr>
      <p:grpSpPr>
        <a:xfrm>
          <a:off x="0" y="0"/>
          <a:ext cx="0" cy="0"/>
          <a:chOff x="0" y="0"/>
          <a:chExt cx="0" cy="0"/>
        </a:xfrm>
      </p:grpSpPr>
      <p:sp>
        <p:nvSpPr>
          <p:cNvPr id="72705" name="Rectangle 2">
            <a:extLst>
              <a:ext uri="{FF2B5EF4-FFF2-40B4-BE49-F238E27FC236}">
                <a16:creationId xmlns:a16="http://schemas.microsoft.com/office/drawing/2014/main" id="{B18BDE04-869B-846C-44F0-B2C01974C184}"/>
              </a:ext>
            </a:extLst>
          </p:cNvPr>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14 NOV</a:t>
            </a:r>
          </a:p>
        </p:txBody>
      </p:sp>
      <p:sp>
        <p:nvSpPr>
          <p:cNvPr id="72706" name="Text Box 3">
            <a:extLst>
              <a:ext uri="{FF2B5EF4-FFF2-40B4-BE49-F238E27FC236}">
                <a16:creationId xmlns:a16="http://schemas.microsoft.com/office/drawing/2014/main" id="{4F573847-5661-A020-1964-B3E586341ED6}"/>
              </a:ext>
            </a:extLst>
          </p:cNvPr>
          <p:cNvSpPr txBox="1">
            <a:spLocks noChangeArrowheads="1"/>
          </p:cNvSpPr>
          <p:nvPr/>
        </p:nvSpPr>
        <p:spPr bwMode="auto">
          <a:xfrm>
            <a:off x="152400" y="914400"/>
            <a:ext cx="8839200"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Name any attribute (other than location or related to life) of a TEEEM member --Titan, Earth, Europa, Enceladus, Mars -- that sets it apart from all the others.</a:t>
            </a: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2443247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Times New Roman" charset="0"/>
                <a:ea typeface="ＭＳ Ｐゴシック" charset="0"/>
                <a:cs typeface="ＭＳ Ｐゴシック" charset="0"/>
              </a:defRPr>
            </a:lvl1pPr>
            <a:lvl2pPr marL="742950" indent="-285750" eaLnBrk="0" hangingPunct="0">
              <a:defRPr sz="2400" i="1">
                <a:solidFill>
                  <a:schemeClr val="tx1"/>
                </a:solidFill>
                <a:latin typeface="Times New Roman" charset="0"/>
                <a:ea typeface="ＭＳ Ｐゴシック" charset="0"/>
              </a:defRPr>
            </a:lvl2pPr>
            <a:lvl3pPr marL="1143000" indent="-228600" eaLnBrk="0" hangingPunct="0">
              <a:defRPr sz="2400" i="1">
                <a:solidFill>
                  <a:schemeClr val="tx1"/>
                </a:solidFill>
                <a:latin typeface="Times New Roman" charset="0"/>
                <a:ea typeface="ＭＳ Ｐゴシック" charset="0"/>
              </a:defRPr>
            </a:lvl3pPr>
            <a:lvl4pPr marL="1600200" indent="-228600" eaLnBrk="0" hangingPunct="0">
              <a:defRPr sz="2400" i="1">
                <a:solidFill>
                  <a:schemeClr val="tx1"/>
                </a:solidFill>
                <a:latin typeface="Times New Roman" charset="0"/>
                <a:ea typeface="ＭＳ Ｐゴシック" charset="0"/>
              </a:defRPr>
            </a:lvl4pPr>
            <a:lvl5pPr marL="2057400" indent="-228600" eaLnBrk="0" hangingPunct="0">
              <a:defRPr sz="2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0"/>
              </a:defRPr>
            </a:lvl9pPr>
          </a:lstStyle>
          <a:p>
            <a:pPr algn="ctr" eaLnBrk="1" hangingPunct="1">
              <a:defRPr/>
            </a:pPr>
            <a:r>
              <a:rPr lang="en-US" sz="6000" b="1" kern="0" dirty="0">
                <a:solidFill>
                  <a:srgbClr val="000000"/>
                </a:solidFill>
              </a:rPr>
              <a:t>…………………………</a:t>
            </a:r>
          </a:p>
          <a:p>
            <a:pPr algn="ctr" eaLnBrk="1" hangingPunct="1">
              <a:defRPr/>
            </a:pPr>
            <a:endParaRPr lang="en-US" sz="4000" b="1" kern="0" dirty="0">
              <a:solidFill>
                <a:srgbClr val="FF0000"/>
              </a:solidFill>
            </a:endParaRPr>
          </a:p>
        </p:txBody>
      </p:sp>
    </p:spTree>
    <p:extLst>
      <p:ext uri="{BB962C8B-B14F-4D97-AF65-F5344CB8AC3E}">
        <p14:creationId xmlns:p14="http://schemas.microsoft.com/office/powerpoint/2010/main" val="12314970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ter.gif"/>
          <p:cNvPicPr>
            <a:picLocks noChangeAspect="1"/>
          </p:cNvPicPr>
          <p:nvPr/>
        </p:nvPicPr>
        <p:blipFill>
          <a:blip r:embed="rId3" cstate="print"/>
          <a:stretch>
            <a:fillRect/>
          </a:stretch>
        </p:blipFill>
        <p:spPr>
          <a:xfrm>
            <a:off x="2286000" y="0"/>
            <a:ext cx="6858000" cy="6858000"/>
          </a:xfrm>
          <a:prstGeom prst="rect">
            <a:avLst/>
          </a:prstGeom>
        </p:spPr>
      </p:pic>
      <p:sp>
        <p:nvSpPr>
          <p:cNvPr id="3" name="TextBox 2"/>
          <p:cNvSpPr txBox="1"/>
          <p:nvPr/>
        </p:nvSpPr>
        <p:spPr>
          <a:xfrm>
            <a:off x="0" y="2316480"/>
            <a:ext cx="2352842" cy="2585323"/>
          </a:xfrm>
          <a:prstGeom prst="rect">
            <a:avLst/>
          </a:prstGeom>
          <a:noFill/>
        </p:spPr>
        <p:txBody>
          <a:bodyPr wrap="square" rtlCol="0">
            <a:spAutoFit/>
          </a:bodyPr>
          <a:lstStyle/>
          <a:p>
            <a:pPr algn="ctr"/>
            <a:r>
              <a:rPr lang="en-US" dirty="0">
                <a:solidFill>
                  <a:prstClr val="black"/>
                </a:solidFill>
                <a:latin typeface="Times New Roman"/>
                <a:cs typeface="Times New Roman"/>
              </a:rPr>
              <a:t>100 Years</a:t>
            </a:r>
          </a:p>
          <a:p>
            <a:endParaRPr lang="en-US" dirty="0">
              <a:solidFill>
                <a:prstClr val="black"/>
              </a:solidFill>
              <a:latin typeface="Times New Roman"/>
              <a:cs typeface="Times New Roman"/>
            </a:endParaRPr>
          </a:p>
          <a:p>
            <a:r>
              <a:rPr lang="en-US" dirty="0">
                <a:solidFill>
                  <a:prstClr val="black"/>
                </a:solidFill>
                <a:latin typeface="Times New Roman"/>
                <a:cs typeface="Times New Roman"/>
              </a:rPr>
              <a:t>Orange: Centaurs</a:t>
            </a:r>
          </a:p>
          <a:p>
            <a:r>
              <a:rPr lang="en-US" dirty="0">
                <a:solidFill>
                  <a:prstClr val="black"/>
                </a:solidFill>
                <a:latin typeface="Times New Roman"/>
                <a:cs typeface="Times New Roman"/>
              </a:rPr>
              <a:t>Blue Box: Comets</a:t>
            </a:r>
          </a:p>
          <a:p>
            <a:r>
              <a:rPr lang="en-US" dirty="0">
                <a:solidFill>
                  <a:prstClr val="black"/>
                </a:solidFill>
                <a:latin typeface="Times New Roman"/>
                <a:cs typeface="Times New Roman"/>
              </a:rPr>
              <a:t>Filled Box: </a:t>
            </a:r>
            <a:r>
              <a:rPr lang="en-US" dirty="0" err="1">
                <a:solidFill>
                  <a:prstClr val="black"/>
                </a:solidFill>
                <a:latin typeface="Times New Roman"/>
                <a:cs typeface="Times New Roman"/>
              </a:rPr>
              <a:t>JupComets</a:t>
            </a:r>
            <a:endParaRPr lang="en-US" dirty="0">
              <a:solidFill>
                <a:prstClr val="black"/>
              </a:solidFill>
              <a:latin typeface="Times New Roman"/>
              <a:cs typeface="Times New Roman"/>
            </a:endParaRPr>
          </a:p>
          <a:p>
            <a:endParaRPr lang="en-US" dirty="0">
              <a:solidFill>
                <a:prstClr val="black"/>
              </a:solidFill>
              <a:latin typeface="Times New Roman"/>
              <a:cs typeface="Times New Roman"/>
            </a:endParaRPr>
          </a:p>
          <a:p>
            <a:r>
              <a:rPr lang="en-US" dirty="0">
                <a:solidFill>
                  <a:prstClr val="black"/>
                </a:solidFill>
                <a:latin typeface="Times New Roman"/>
                <a:cs typeface="Times New Roman"/>
              </a:rPr>
              <a:t>White Circle: </a:t>
            </a:r>
            <a:r>
              <a:rPr lang="en-US" dirty="0" err="1">
                <a:solidFill>
                  <a:prstClr val="black"/>
                </a:solidFill>
                <a:latin typeface="Times New Roman"/>
                <a:cs typeface="Times New Roman"/>
              </a:rPr>
              <a:t>Plutinos</a:t>
            </a:r>
            <a:endParaRPr lang="en-US" dirty="0">
              <a:solidFill>
                <a:prstClr val="black"/>
              </a:solidFill>
              <a:latin typeface="Times New Roman"/>
              <a:cs typeface="Times New Roman"/>
            </a:endParaRPr>
          </a:p>
          <a:p>
            <a:r>
              <a:rPr lang="en-US" dirty="0">
                <a:solidFill>
                  <a:prstClr val="black"/>
                </a:solidFill>
                <a:latin typeface="Times New Roman"/>
                <a:cs typeface="Times New Roman"/>
              </a:rPr>
              <a:t>Red Circle: TNOs</a:t>
            </a:r>
          </a:p>
          <a:p>
            <a:r>
              <a:rPr lang="en-US" dirty="0">
                <a:solidFill>
                  <a:prstClr val="black"/>
                </a:solidFill>
                <a:latin typeface="Times New Roman"/>
                <a:cs typeface="Times New Roman"/>
              </a:rPr>
              <a:t>Magenta Circle: SDOs</a:t>
            </a:r>
          </a:p>
        </p:txBody>
      </p:sp>
    </p:spTree>
    <p:extLst>
      <p:ext uri="{BB962C8B-B14F-4D97-AF65-F5344CB8AC3E}">
        <p14:creationId xmlns:p14="http://schemas.microsoft.com/office/powerpoint/2010/main" val="62386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14288" y="3175"/>
            <a:ext cx="10282238" cy="7712075"/>
          </a:xfrm>
          <a:prstGeom prst="rect">
            <a:avLst/>
          </a:prstGeom>
          <a:noFill/>
        </p:spPr>
      </p:pic>
      <p:sp>
        <p:nvSpPr>
          <p:cNvPr id="4" name="TextBox 3"/>
          <p:cNvSpPr txBox="1"/>
          <p:nvPr/>
        </p:nvSpPr>
        <p:spPr>
          <a:xfrm>
            <a:off x="186128" y="0"/>
            <a:ext cx="3048000" cy="769441"/>
          </a:xfrm>
          <a:prstGeom prst="rect">
            <a:avLst/>
          </a:prstGeom>
          <a:noFill/>
        </p:spPr>
        <p:txBody>
          <a:bodyPr wrap="square" rtlCol="0">
            <a:spAutoFit/>
          </a:bodyPr>
          <a:lstStyle/>
          <a:p>
            <a:r>
              <a:rPr lang="en-US" sz="4400" b="1" dirty="0">
                <a:solidFill>
                  <a:prstClr val="black"/>
                </a:solidFill>
                <a:latin typeface="Times New Roman"/>
                <a:cs typeface="Times New Roman"/>
              </a:rPr>
              <a:t>Centaurs</a:t>
            </a:r>
          </a:p>
        </p:txBody>
      </p:sp>
    </p:spTree>
    <p:extLst>
      <p:ext uri="{BB962C8B-B14F-4D97-AF65-F5344CB8AC3E}">
        <p14:creationId xmlns:p14="http://schemas.microsoft.com/office/powerpoint/2010/main" val="216491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p:cNvPicPr>
            <a:picLocks noChangeAspect="1" noChangeArrowheads="1"/>
          </p:cNvPicPr>
          <p:nvPr/>
        </p:nvPicPr>
        <p:blipFill>
          <a:blip r:embed="rId3" cstate="print"/>
          <a:srcRect l="5347" t="3345" r="10557" b="4677"/>
          <a:stretch>
            <a:fillRect/>
          </a:stretch>
        </p:blipFill>
        <p:spPr bwMode="auto">
          <a:xfrm>
            <a:off x="533400" y="2133600"/>
            <a:ext cx="5569058" cy="4267201"/>
          </a:xfrm>
          <a:prstGeom prst="rect">
            <a:avLst/>
          </a:prstGeom>
          <a:noFill/>
        </p:spPr>
      </p:pic>
      <p:sp>
        <p:nvSpPr>
          <p:cNvPr id="20486" name="Text Box 6"/>
          <p:cNvSpPr txBox="1">
            <a:spLocks noChangeArrowheads="1"/>
          </p:cNvSpPr>
          <p:nvPr/>
        </p:nvSpPr>
        <p:spPr bwMode="auto">
          <a:xfrm>
            <a:off x="381000" y="787662"/>
            <a:ext cx="8610600" cy="1052596"/>
          </a:xfrm>
          <a:prstGeom prst="rect">
            <a:avLst/>
          </a:prstGeom>
          <a:noFill/>
          <a:ln w="9525">
            <a:noFill/>
            <a:miter lim="800000"/>
            <a:headEnd/>
            <a:tailEnd/>
          </a:ln>
          <a:effectLst/>
        </p:spPr>
        <p:txBody>
          <a:bodyPr wrap="square" lIns="0" tIns="0" rIns="0" bIns="0">
            <a:spAutoFit/>
          </a:bodyPr>
          <a:lstStyle/>
          <a:p>
            <a:pPr marL="285750" indent="-285750">
              <a:lnSpc>
                <a:spcPct val="95000"/>
              </a:lnSpc>
              <a:buFont typeface="Arial" panose="020B0604020202020204" pitchFamily="34" charset="0"/>
              <a:buChar char="•"/>
            </a:pPr>
            <a:r>
              <a:rPr lang="en-US" dirty="0">
                <a:solidFill>
                  <a:prstClr val="black"/>
                </a:solidFill>
                <a:latin typeface="Times New Roman"/>
                <a:cs typeface="Times New Roman"/>
              </a:rPr>
              <a:t>definition		a = 5 to 30 AU  … not in a 1:1 resonance with any planet </a:t>
            </a:r>
          </a:p>
          <a:p>
            <a:pPr marL="285750" indent="-285750">
              <a:lnSpc>
                <a:spcPct val="95000"/>
              </a:lnSpc>
              <a:buFont typeface="Arial" panose="020B0604020202020204" pitchFamily="34" charset="0"/>
              <a:buChar char="•"/>
            </a:pPr>
            <a:r>
              <a:rPr lang="en-US" dirty="0">
                <a:solidFill>
                  <a:prstClr val="black"/>
                </a:solidFill>
                <a:latin typeface="Times New Roman"/>
                <a:cs typeface="Times New Roman"/>
              </a:rPr>
              <a:t>first discovered		Hidalgo (1920) … Chiron (1977) --- rings</a:t>
            </a:r>
          </a:p>
          <a:p>
            <a:pPr marL="285750" indent="-285750">
              <a:lnSpc>
                <a:spcPct val="95000"/>
              </a:lnSpc>
              <a:buFont typeface="Arial" panose="020B0604020202020204" pitchFamily="34" charset="0"/>
              <a:buChar char="•"/>
            </a:pPr>
            <a:r>
              <a:rPr lang="en-US" dirty="0">
                <a:solidFill>
                  <a:prstClr val="black"/>
                </a:solidFill>
                <a:latin typeface="Times New Roman"/>
                <a:cs typeface="Times New Roman"/>
              </a:rPr>
              <a:t>largest 		</a:t>
            </a:r>
            <a:r>
              <a:rPr lang="en-US" dirty="0" err="1">
                <a:solidFill>
                  <a:prstClr val="black"/>
                </a:solidFill>
                <a:latin typeface="Times New Roman"/>
                <a:cs typeface="Times New Roman"/>
              </a:rPr>
              <a:t>Chariklo</a:t>
            </a:r>
            <a:r>
              <a:rPr lang="en-US" dirty="0">
                <a:solidFill>
                  <a:prstClr val="black"/>
                </a:solidFill>
                <a:latin typeface="Times New Roman"/>
                <a:cs typeface="Times New Roman"/>
              </a:rPr>
              <a:t> (260 km) --- rings</a:t>
            </a:r>
          </a:p>
          <a:p>
            <a:pPr marL="285750" indent="-285750">
              <a:lnSpc>
                <a:spcPct val="95000"/>
              </a:lnSpc>
              <a:buFont typeface="Arial" panose="020B0604020202020204" pitchFamily="34" charset="0"/>
              <a:buChar char="•"/>
            </a:pPr>
            <a:r>
              <a:rPr lang="en-US" dirty="0">
                <a:solidFill>
                  <a:prstClr val="black"/>
                </a:solidFill>
                <a:latin typeface="Times New Roman"/>
                <a:cs typeface="Times New Roman"/>
              </a:rPr>
              <a:t>population 		856 (JPL 2024 NOV 07) … 677 (JPL 2022 OCT 26)</a:t>
            </a:r>
          </a:p>
        </p:txBody>
      </p:sp>
      <p:sp>
        <p:nvSpPr>
          <p:cNvPr id="6" name="Text Box 4"/>
          <p:cNvSpPr txBox="1">
            <a:spLocks noChangeArrowheads="1"/>
          </p:cNvSpPr>
          <p:nvPr/>
        </p:nvSpPr>
        <p:spPr bwMode="auto">
          <a:xfrm>
            <a:off x="101441" y="112458"/>
            <a:ext cx="4676299" cy="648896"/>
          </a:xfrm>
          <a:prstGeom prst="rect">
            <a:avLst/>
          </a:prstGeom>
          <a:noFill/>
          <a:ln w="9525">
            <a:noFill/>
            <a:miter lim="800000"/>
            <a:headEnd/>
            <a:tailEnd/>
          </a:ln>
          <a:effectLst/>
        </p:spPr>
        <p:txBody>
          <a:bodyPr lIns="0" tIns="0" rIns="0" bIns="0">
            <a:spAutoFit/>
          </a:bodyPr>
          <a:lstStyle/>
          <a:p>
            <a:pPr>
              <a:lnSpc>
                <a:spcPct val="95000"/>
              </a:lnSpc>
            </a:pPr>
            <a:r>
              <a:rPr lang="en-US" sz="4400" b="1" dirty="0">
                <a:solidFill>
                  <a:prstClr val="black"/>
                </a:solidFill>
                <a:latin typeface="Times New Roman"/>
                <a:cs typeface="Times New Roman"/>
              </a:rPr>
              <a:t>Centaurs</a:t>
            </a:r>
            <a:endParaRPr lang="en-US" sz="4400" dirty="0">
              <a:solidFill>
                <a:prstClr val="black"/>
              </a:solidFill>
              <a:latin typeface="Times New Roman"/>
              <a:cs typeface="Times New Roman"/>
            </a:endParaRPr>
          </a:p>
        </p:txBody>
      </p:sp>
      <p:sp>
        <p:nvSpPr>
          <p:cNvPr id="2" name="TextBox 1">
            <a:extLst>
              <a:ext uri="{FF2B5EF4-FFF2-40B4-BE49-F238E27FC236}">
                <a16:creationId xmlns:a16="http://schemas.microsoft.com/office/drawing/2014/main" id="{900E8721-730D-0EE9-F01F-38A4AD626DA5}"/>
              </a:ext>
            </a:extLst>
          </p:cNvPr>
          <p:cNvSpPr txBox="1"/>
          <p:nvPr/>
        </p:nvSpPr>
        <p:spPr>
          <a:xfrm>
            <a:off x="6400800" y="3648670"/>
            <a:ext cx="2172390" cy="923330"/>
          </a:xfrm>
          <a:prstGeom prst="rect">
            <a:avLst/>
          </a:prstGeom>
          <a:noFill/>
        </p:spPr>
        <p:txBody>
          <a:bodyPr wrap="non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orbits typically stable</a:t>
            </a:r>
          </a:p>
          <a:p>
            <a:pPr algn="ctr"/>
            <a:r>
              <a:rPr lang="en-US" dirty="0">
                <a:solidFill>
                  <a:srgbClr val="FF0000"/>
                </a:solidFill>
                <a:latin typeface="Times New Roman" panose="02020603050405020304" pitchFamily="18" charset="0"/>
                <a:cs typeface="Times New Roman" panose="02020603050405020304" pitchFamily="18" charset="0"/>
              </a:rPr>
              <a:t>for only</a:t>
            </a:r>
          </a:p>
          <a:p>
            <a:pPr algn="ctr"/>
            <a:r>
              <a:rPr lang="en-US" dirty="0">
                <a:solidFill>
                  <a:srgbClr val="FF0000"/>
                </a:solidFill>
                <a:latin typeface="Times New Roman" panose="02020603050405020304" pitchFamily="18" charset="0"/>
                <a:cs typeface="Times New Roman" panose="02020603050405020304" pitchFamily="18" charset="0"/>
              </a:rPr>
              <a:t>a few million years</a:t>
            </a:r>
          </a:p>
        </p:txBody>
      </p:sp>
    </p:spTree>
    <p:extLst>
      <p:ext uri="{BB962C8B-B14F-4D97-AF65-F5344CB8AC3E}">
        <p14:creationId xmlns:p14="http://schemas.microsoft.com/office/powerpoint/2010/main" val="12575963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3657600" y="838200"/>
            <a:ext cx="5182065" cy="5182065"/>
          </a:xfrm>
          <a:prstGeom prst="rect">
            <a:avLst/>
          </a:prstGeom>
          <a:noFill/>
          <a:ln w="9525">
            <a:noFill/>
            <a:miter lim="800000"/>
            <a:headEnd/>
            <a:tailEnd/>
          </a:ln>
          <a:effectLst/>
        </p:spPr>
      </p:pic>
      <p:sp>
        <p:nvSpPr>
          <p:cNvPr id="6" name="TextBox 5"/>
          <p:cNvSpPr txBox="1"/>
          <p:nvPr/>
        </p:nvSpPr>
        <p:spPr>
          <a:xfrm>
            <a:off x="5486400" y="6183868"/>
            <a:ext cx="1978045" cy="369332"/>
          </a:xfrm>
          <a:prstGeom prst="rect">
            <a:avLst/>
          </a:prstGeom>
          <a:noFill/>
        </p:spPr>
        <p:txBody>
          <a:bodyPr wrap="square" rtlCol="0">
            <a:spAutoFit/>
          </a:bodyPr>
          <a:lstStyle/>
          <a:p>
            <a:r>
              <a:rPr lang="en-US" dirty="0">
                <a:solidFill>
                  <a:srgbClr val="FFFFFF"/>
                </a:solidFill>
                <a:latin typeface="Times New Roman"/>
                <a:cs typeface="Times New Roman"/>
              </a:rPr>
              <a:t>Hale-Bopp (1997)</a:t>
            </a:r>
          </a:p>
        </p:txBody>
      </p:sp>
      <p:sp>
        <p:nvSpPr>
          <p:cNvPr id="10" name="TextBox 9"/>
          <p:cNvSpPr txBox="1"/>
          <p:nvPr/>
        </p:nvSpPr>
        <p:spPr>
          <a:xfrm>
            <a:off x="0" y="6488668"/>
            <a:ext cx="2821577" cy="369332"/>
          </a:xfrm>
          <a:prstGeom prst="rect">
            <a:avLst/>
          </a:prstGeom>
          <a:noFill/>
        </p:spPr>
        <p:txBody>
          <a:bodyPr wrap="square" rtlCol="0">
            <a:spAutoFit/>
          </a:bodyPr>
          <a:lstStyle/>
          <a:p>
            <a:r>
              <a:rPr lang="en-US" dirty="0">
                <a:solidFill>
                  <a:prstClr val="black"/>
                </a:solidFill>
                <a:latin typeface="Calibri"/>
              </a:rPr>
              <a:t>JPL MBDB 3/12/12</a:t>
            </a:r>
          </a:p>
        </p:txBody>
      </p:sp>
      <p:sp>
        <p:nvSpPr>
          <p:cNvPr id="13" name="TextBox 12"/>
          <p:cNvSpPr txBox="1"/>
          <p:nvPr/>
        </p:nvSpPr>
        <p:spPr>
          <a:xfrm>
            <a:off x="0" y="1502688"/>
            <a:ext cx="4796889"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FF"/>
                </a:solidFill>
                <a:latin typeface="Times New Roman"/>
                <a:cs typeface="Times New Roman"/>
              </a:rPr>
              <a:t>definition</a:t>
            </a:r>
          </a:p>
          <a:p>
            <a:r>
              <a:rPr lang="en-US" dirty="0">
                <a:solidFill>
                  <a:srgbClr val="FFFFFF"/>
                </a:solidFill>
                <a:latin typeface="Times New Roman"/>
                <a:cs typeface="Times New Roman"/>
              </a:rPr>
              <a:t>     an object for which a coma or </a:t>
            </a:r>
          </a:p>
          <a:p>
            <a:r>
              <a:rPr lang="en-US" dirty="0">
                <a:solidFill>
                  <a:srgbClr val="FFFFFF"/>
                </a:solidFill>
                <a:latin typeface="Times New Roman"/>
                <a:cs typeface="Times New Roman"/>
              </a:rPr>
              <a:t>     tail has been observed</a:t>
            </a:r>
          </a:p>
          <a:p>
            <a:r>
              <a:rPr lang="en-US" dirty="0">
                <a:solidFill>
                  <a:srgbClr val="FFFFFF"/>
                </a:solidFill>
                <a:latin typeface="Times New Roman"/>
                <a:cs typeface="Times New Roman"/>
              </a:rPr>
              <a:t>          careful …</a:t>
            </a:r>
          </a:p>
          <a:p>
            <a:r>
              <a:rPr lang="en-US" dirty="0">
                <a:solidFill>
                  <a:srgbClr val="FFFFFF"/>
                </a:solidFill>
                <a:latin typeface="Times New Roman"/>
                <a:cs typeface="Times New Roman"/>
              </a:rPr>
              <a:t>               Main Belt Comets</a:t>
            </a:r>
          </a:p>
          <a:p>
            <a:r>
              <a:rPr lang="en-US" dirty="0">
                <a:solidFill>
                  <a:srgbClr val="FFFFFF"/>
                </a:solidFill>
                <a:latin typeface="Times New Roman"/>
                <a:cs typeface="Times New Roman"/>
              </a:rPr>
              <a:t>               Centaurs</a:t>
            </a:r>
          </a:p>
          <a:p>
            <a:pPr marL="285750" indent="-285750">
              <a:buFont typeface="Arial" panose="020B0604020202020204" pitchFamily="34" charset="0"/>
              <a:buChar char="•"/>
            </a:pPr>
            <a:endParaRPr lang="en-US" dirty="0">
              <a:solidFill>
                <a:srgbClr val="FFFFFF"/>
              </a:solidFill>
              <a:latin typeface="Times New Roman"/>
              <a:cs typeface="Times New Roman"/>
            </a:endParaRPr>
          </a:p>
          <a:p>
            <a:pPr marL="285750" indent="-285750">
              <a:buFont typeface="Arial" panose="020B0604020202020204" pitchFamily="34" charset="0"/>
              <a:buChar char="•"/>
            </a:pPr>
            <a:r>
              <a:rPr lang="en-US" dirty="0">
                <a:solidFill>
                  <a:srgbClr val="FFFFFF"/>
                </a:solidFill>
                <a:latin typeface="Times New Roman"/>
                <a:cs typeface="Times New Roman"/>
              </a:rPr>
              <a:t>first recorded: Halley’s 239 BCE</a:t>
            </a:r>
          </a:p>
          <a:p>
            <a:endParaRPr lang="en-US" dirty="0">
              <a:solidFill>
                <a:srgbClr val="FFFFFF"/>
              </a:solidFill>
              <a:latin typeface="Times New Roman"/>
              <a:cs typeface="Times New Roman"/>
            </a:endParaRPr>
          </a:p>
          <a:p>
            <a:pPr marL="285750" indent="-285750">
              <a:buFont typeface="Arial" panose="020B0604020202020204" pitchFamily="34" charset="0"/>
              <a:buChar char="•"/>
            </a:pPr>
            <a:r>
              <a:rPr lang="en-US" dirty="0">
                <a:solidFill>
                  <a:srgbClr val="FFFFFF"/>
                </a:solidFill>
                <a:latin typeface="Times New Roman"/>
                <a:cs typeface="Times New Roman"/>
              </a:rPr>
              <a:t>largest: Hale-Bopp (60km)</a:t>
            </a:r>
          </a:p>
          <a:p>
            <a:endParaRPr lang="en-US" dirty="0">
              <a:solidFill>
                <a:srgbClr val="FFFFFF"/>
              </a:solidFill>
              <a:latin typeface="Times New Roman"/>
              <a:cs typeface="Times New Roman"/>
            </a:endParaRPr>
          </a:p>
          <a:p>
            <a:pPr marL="285750" indent="-285750">
              <a:buFont typeface="Arial" panose="020B0604020202020204" pitchFamily="34" charset="0"/>
              <a:buChar char="•"/>
            </a:pPr>
            <a:r>
              <a:rPr lang="en-US" dirty="0">
                <a:solidFill>
                  <a:srgbClr val="FFFFFF"/>
                </a:solidFill>
                <a:latin typeface="Times New Roman"/>
                <a:cs typeface="Times New Roman"/>
              </a:rPr>
              <a:t>Jupiter family comets: 824</a:t>
            </a:r>
          </a:p>
          <a:p>
            <a:endParaRPr lang="en-US" dirty="0">
              <a:solidFill>
                <a:srgbClr val="FFFFFF"/>
              </a:solidFill>
              <a:latin typeface="Times New Roman"/>
              <a:cs typeface="Times New Roman"/>
            </a:endParaRPr>
          </a:p>
          <a:p>
            <a:pPr marL="285750" indent="-285750">
              <a:buFont typeface="Arial" panose="020B0604020202020204" pitchFamily="34" charset="0"/>
              <a:buChar char="•"/>
            </a:pPr>
            <a:r>
              <a:rPr lang="en-US" dirty="0">
                <a:solidFill>
                  <a:srgbClr val="FFFFFF"/>
                </a:solidFill>
                <a:latin typeface="Times New Roman"/>
                <a:cs typeface="Times New Roman"/>
              </a:rPr>
              <a:t>Total population: 3975</a:t>
            </a:r>
          </a:p>
          <a:p>
            <a:pPr marL="285750" indent="-285750">
              <a:buFont typeface="Arial" panose="020B0604020202020204" pitchFamily="34" charset="0"/>
              <a:buChar char="•"/>
            </a:pPr>
            <a:endParaRPr lang="en-US" dirty="0">
              <a:solidFill>
                <a:srgbClr val="FFFFFF"/>
              </a:solidFill>
              <a:latin typeface="Times New Roman"/>
              <a:cs typeface="Times New Roman"/>
            </a:endParaRPr>
          </a:p>
          <a:p>
            <a:endParaRPr lang="en-US" dirty="0">
              <a:solidFill>
                <a:srgbClr val="FFFFFF"/>
              </a:solidFill>
              <a:latin typeface="Times New Roman"/>
              <a:cs typeface="Times New Roman"/>
            </a:endParaRPr>
          </a:p>
          <a:p>
            <a:endParaRPr lang="en-US" dirty="0">
              <a:solidFill>
                <a:srgbClr val="FFFFFF"/>
              </a:solidFill>
              <a:latin typeface="Times New Roman"/>
              <a:cs typeface="Times New Roman"/>
            </a:endParaRPr>
          </a:p>
          <a:p>
            <a:r>
              <a:rPr lang="en-US" dirty="0">
                <a:solidFill>
                  <a:srgbClr val="FFFFFF"/>
                </a:solidFill>
                <a:latin typeface="Times New Roman"/>
                <a:cs typeface="Times New Roman"/>
              </a:rPr>
              <a:t>(JPL 2024 NOV 07)</a:t>
            </a:r>
          </a:p>
        </p:txBody>
      </p:sp>
      <p:sp>
        <p:nvSpPr>
          <p:cNvPr id="14" name="TextBox 13"/>
          <p:cNvSpPr txBox="1"/>
          <p:nvPr/>
        </p:nvSpPr>
        <p:spPr>
          <a:xfrm>
            <a:off x="187771" y="139031"/>
            <a:ext cx="2034568" cy="707886"/>
          </a:xfrm>
          <a:prstGeom prst="rect">
            <a:avLst/>
          </a:prstGeom>
          <a:noFill/>
        </p:spPr>
        <p:txBody>
          <a:bodyPr wrap="square" rtlCol="0">
            <a:spAutoFit/>
          </a:bodyPr>
          <a:lstStyle/>
          <a:p>
            <a:r>
              <a:rPr lang="en-US" sz="4000" b="1" dirty="0">
                <a:solidFill>
                  <a:prstClr val="white"/>
                </a:solidFill>
                <a:latin typeface="Times New Roman"/>
                <a:cs typeface="Times New Roman"/>
              </a:rPr>
              <a:t>Comets</a:t>
            </a:r>
          </a:p>
        </p:txBody>
      </p:sp>
    </p:spTree>
    <p:extLst>
      <p:ext uri="{BB962C8B-B14F-4D97-AF65-F5344CB8AC3E}">
        <p14:creationId xmlns:p14="http://schemas.microsoft.com/office/powerpoint/2010/main" val="3553148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“TNOs” or “KBOs”</a:t>
            </a:r>
          </a:p>
        </p:txBody>
      </p:sp>
      <p:sp>
        <p:nvSpPr>
          <p:cNvPr id="3" name="Content Placeholder 2"/>
          <p:cNvSpPr>
            <a:spLocks noGrp="1"/>
          </p:cNvSpPr>
          <p:nvPr>
            <p:ph idx="1"/>
          </p:nvPr>
        </p:nvSpPr>
        <p:spPr>
          <a:xfrm>
            <a:off x="228600" y="1295400"/>
            <a:ext cx="8763000" cy="4525963"/>
          </a:xfrm>
        </p:spPr>
        <p:txBody>
          <a:bodyPr>
            <a:noAutofit/>
          </a:bodyPr>
          <a:lstStyle/>
          <a:p>
            <a:r>
              <a:rPr lang="en-US" sz="2800" dirty="0">
                <a:solidFill>
                  <a:schemeClr val="bg1"/>
                </a:solidFill>
                <a:latin typeface="Times New Roman"/>
                <a:cs typeface="Times New Roman"/>
              </a:rPr>
              <a:t>Kuiper’s original prediction: objects were scattered to the </a:t>
            </a:r>
            <a:r>
              <a:rPr lang="en-US" sz="2800" dirty="0" err="1">
                <a:solidFill>
                  <a:schemeClr val="bg1"/>
                </a:solidFill>
                <a:latin typeface="Times New Roman"/>
                <a:cs typeface="Times New Roman"/>
              </a:rPr>
              <a:t>Oort</a:t>
            </a:r>
            <a:r>
              <a:rPr lang="en-US" sz="2800" dirty="0">
                <a:solidFill>
                  <a:schemeClr val="bg1"/>
                </a:solidFill>
                <a:latin typeface="Times New Roman"/>
                <a:cs typeface="Times New Roman"/>
              </a:rPr>
              <a:t> cloud by Earth-sized Pluto</a:t>
            </a:r>
          </a:p>
          <a:p>
            <a:r>
              <a:rPr lang="en-US" sz="2800" dirty="0">
                <a:solidFill>
                  <a:schemeClr val="bg1"/>
                </a:solidFill>
                <a:latin typeface="Times New Roman"/>
                <a:cs typeface="Times New Roman"/>
              </a:rPr>
              <a:t>did not think objects presently existed</a:t>
            </a:r>
          </a:p>
          <a:p>
            <a:pPr marL="0" indent="0">
              <a:buNone/>
            </a:pPr>
            <a:endParaRPr lang="en-US" sz="2800" dirty="0">
              <a:solidFill>
                <a:schemeClr val="bg1"/>
              </a:solidFill>
              <a:latin typeface="Times New Roman"/>
              <a:cs typeface="Times New Roman"/>
            </a:endParaRPr>
          </a:p>
          <a:p>
            <a:r>
              <a:rPr lang="en-US" sz="2800" dirty="0">
                <a:solidFill>
                  <a:schemeClr val="bg1"/>
                </a:solidFill>
                <a:latin typeface="Times New Roman"/>
                <a:cs typeface="Times New Roman"/>
              </a:rPr>
              <a:t>Edgeworth, Leonard, Whipple, et al. made similarly vague claims</a:t>
            </a:r>
          </a:p>
          <a:p>
            <a:r>
              <a:rPr lang="en-US" sz="2800" dirty="0">
                <a:solidFill>
                  <a:schemeClr val="bg1"/>
                </a:solidFill>
                <a:latin typeface="Times New Roman"/>
                <a:cs typeface="Times New Roman"/>
              </a:rPr>
              <a:t>none made accurate, precise predictions</a:t>
            </a:r>
          </a:p>
          <a:p>
            <a:pPr marL="0" indent="0">
              <a:buNone/>
            </a:pPr>
            <a:endParaRPr lang="en-US" sz="2800" dirty="0">
              <a:solidFill>
                <a:schemeClr val="bg1"/>
              </a:solidFill>
              <a:latin typeface="Times New Roman"/>
              <a:cs typeface="Times New Roman"/>
            </a:endParaRPr>
          </a:p>
          <a:p>
            <a:r>
              <a:rPr lang="en-US" sz="2800" dirty="0">
                <a:solidFill>
                  <a:srgbClr val="FFFF00"/>
                </a:solidFill>
                <a:latin typeface="Times New Roman"/>
                <a:cs typeface="Times New Roman"/>
              </a:rPr>
              <a:t>observations do not support a single class of objects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2849563" y="-384175"/>
            <a:ext cx="4114800" cy="3082925"/>
          </a:xfrm>
          <a:prstGeom prst="rect">
            <a:avLst/>
          </a:prstGeom>
          <a:noFill/>
          <a:ln w="9525">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2754500" y="843221"/>
            <a:ext cx="5829300" cy="1817370"/>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a:off x="208598" y="847118"/>
            <a:ext cx="8383905" cy="4389120"/>
          </a:xfrm>
          <a:prstGeom prst="rect">
            <a:avLst/>
          </a:prstGeom>
          <a:noFill/>
          <a:ln w="9525">
            <a:noFill/>
            <a:miter lim="800000"/>
            <a:headEnd/>
            <a:tailEnd/>
          </a:ln>
          <a:effectLst/>
        </p:spPr>
      </p:pic>
      <p:pic>
        <p:nvPicPr>
          <p:cNvPr id="8" name="Picture 2"/>
          <p:cNvPicPr>
            <a:picLocks noChangeAspect="1" noChangeArrowheads="1"/>
          </p:cNvPicPr>
          <p:nvPr/>
        </p:nvPicPr>
        <p:blipFill>
          <a:blip r:embed="rId6" cstate="print"/>
          <a:srcRect/>
          <a:stretch>
            <a:fillRect/>
          </a:stretch>
        </p:blipFill>
        <p:spPr bwMode="auto">
          <a:xfrm>
            <a:off x="208598" y="837766"/>
            <a:ext cx="8383905" cy="4389120"/>
          </a:xfrm>
          <a:prstGeom prst="rect">
            <a:avLst/>
          </a:prstGeom>
          <a:noFill/>
          <a:ln w="9525">
            <a:noFill/>
            <a:miter lim="800000"/>
            <a:headEnd/>
            <a:tailEnd/>
          </a:ln>
          <a:effectLst/>
        </p:spPr>
      </p:pic>
      <p:pic>
        <p:nvPicPr>
          <p:cNvPr id="9" name="Picture 2"/>
          <p:cNvPicPr>
            <a:picLocks noChangeAspect="1" noChangeArrowheads="1"/>
          </p:cNvPicPr>
          <p:nvPr/>
        </p:nvPicPr>
        <p:blipFill>
          <a:blip r:embed="rId7" cstate="print"/>
          <a:srcRect/>
          <a:stretch>
            <a:fillRect/>
          </a:stretch>
        </p:blipFill>
        <p:spPr bwMode="auto">
          <a:xfrm>
            <a:off x="208598" y="837766"/>
            <a:ext cx="8615363" cy="4389120"/>
          </a:xfrm>
          <a:prstGeom prst="rect">
            <a:avLst/>
          </a:prstGeom>
          <a:noFill/>
          <a:ln w="9525">
            <a:noFill/>
            <a:miter lim="800000"/>
            <a:headEnd/>
            <a:tailEnd/>
          </a:ln>
          <a:effectLst/>
        </p:spPr>
      </p:pic>
      <p:pic>
        <p:nvPicPr>
          <p:cNvPr id="10" name="Picture 2"/>
          <p:cNvPicPr>
            <a:picLocks noChangeAspect="1" noChangeArrowheads="1"/>
          </p:cNvPicPr>
          <p:nvPr/>
        </p:nvPicPr>
        <p:blipFill>
          <a:blip r:embed="rId8" cstate="print"/>
          <a:srcRect/>
          <a:stretch>
            <a:fillRect/>
          </a:stretch>
        </p:blipFill>
        <p:spPr bwMode="auto">
          <a:xfrm>
            <a:off x="214328" y="795393"/>
            <a:ext cx="8624871" cy="44196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9156</TotalTime>
  <Words>2106</Words>
  <Application>Microsoft Macintosh PowerPoint</Application>
  <PresentationFormat>On-screen Show (4:3)</PresentationFormat>
  <Paragraphs>322</Paragraphs>
  <Slides>35</Slides>
  <Notes>32</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35</vt:i4>
      </vt:variant>
    </vt:vector>
  </HeadingPairs>
  <TitlesOfParts>
    <vt:vector size="44" baseType="lpstr">
      <vt:lpstr>ＭＳ Ｐゴシック</vt:lpstr>
      <vt:lpstr>Arial</vt:lpstr>
      <vt:lpstr>Calibri</vt:lpstr>
      <vt:lpstr>Times New Roman</vt:lpstr>
      <vt:lpstr>Office Theme</vt:lpstr>
      <vt:lpstr>Default Design</vt:lpstr>
      <vt:lpstr>2_Default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“TNOs” or “KBOs”</vt:lpstr>
      <vt:lpstr>PowerPoint Presentation</vt:lpstr>
      <vt:lpstr>PowerPoint Presentation</vt:lpstr>
      <vt:lpstr>Trans-Neptunian Objects</vt:lpstr>
      <vt:lpstr>PowerPoint Presentation</vt:lpstr>
      <vt:lpstr>PowerPoint Presentation</vt:lpstr>
      <vt:lpstr>PowerPoint Presentation</vt:lpstr>
      <vt:lpstr>PowerPoint Presentation</vt:lpstr>
      <vt:lpstr>PowerPoint Presentation</vt:lpstr>
      <vt:lpstr>Pluto Map</vt:lpstr>
      <vt:lpstr>Pluto Map</vt:lpstr>
      <vt:lpstr>Pluto’s Atmosphere</vt:lpstr>
      <vt:lpstr>PowerPoint Presentation</vt:lpstr>
      <vt:lpstr>TNO Classes</vt:lpstr>
      <vt:lpstr>PowerPoint Presentation</vt:lpstr>
      <vt:lpstr>1. Resonant Objects</vt:lpstr>
      <vt:lpstr>2. Classical KBOs</vt:lpstr>
      <vt:lpstr>3. Scattered Disk Objects</vt:lpstr>
      <vt:lpstr>(Centaurs and)  Lions and Tigers and Bears </vt:lpstr>
      <vt:lpstr>4. Detached Objects</vt:lpstr>
      <vt:lpstr>PowerPoint Presentation</vt:lpstr>
      <vt:lpstr>PowerPoint Presentation</vt:lpstr>
      <vt:lpstr>Oort Cloud</vt:lpstr>
      <vt:lpstr>PowerPoint Presentation</vt:lpstr>
      <vt:lpstr>Nice Model Tsiganis et al. (2005) and Gnomes et al. (2005)</vt:lpstr>
      <vt:lpstr>Solar System Explorers: 07 NOV</vt:lpstr>
      <vt:lpstr>Solar System Explorers: 14 NOV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Trans-Neptunian Objects</dc:title>
  <dc:creator>nic</dc:creator>
  <cp:lastModifiedBy>Manzano Pisco</cp:lastModifiedBy>
  <cp:revision>276</cp:revision>
  <dcterms:created xsi:type="dcterms:W3CDTF">2012-03-15T18:14:11Z</dcterms:created>
  <dcterms:modified xsi:type="dcterms:W3CDTF">2024-11-09T02:00:38Z</dcterms:modified>
</cp:coreProperties>
</file>