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  <p:sldMasterId id="2147483696" r:id="rId4"/>
    <p:sldMasterId id="2147483710" r:id="rId5"/>
  </p:sldMasterIdLst>
  <p:notesMasterIdLst>
    <p:notesMasterId r:id="rId19"/>
  </p:notesMasterIdLst>
  <p:sldIdLst>
    <p:sldId id="944" r:id="rId6"/>
    <p:sldId id="258" r:id="rId7"/>
    <p:sldId id="1257" r:id="rId8"/>
    <p:sldId id="275" r:id="rId9"/>
    <p:sldId id="1260" r:id="rId10"/>
    <p:sldId id="260" r:id="rId11"/>
    <p:sldId id="1262" r:id="rId12"/>
    <p:sldId id="1263" r:id="rId13"/>
    <p:sldId id="1264" r:id="rId14"/>
    <p:sldId id="1265" r:id="rId15"/>
    <p:sldId id="270" r:id="rId16"/>
    <p:sldId id="1261" r:id="rId17"/>
    <p:sldId id="1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3" autoAdjust="0"/>
    <p:restoredTop sz="94835" autoAdjust="0"/>
  </p:normalViewPr>
  <p:slideViewPr>
    <p:cSldViewPr snapToGrid="0" snapToObjects="1">
      <p:cViewPr varScale="1">
        <p:scale>
          <a:sx n="115" d="100"/>
          <a:sy n="115" d="100"/>
        </p:scale>
        <p:origin x="10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6028D-701B-064B-B980-49B9A82492F3}" type="datetimeFigureOut">
              <a:rPr lang="en-US" smtClean="0"/>
              <a:t>3/26/21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3779D-B76F-7843-8FDD-3C880A67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3AD53AA1-AEA6-1843-8B6F-6961136EEB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1BCB9-30AA-F84B-9649-C0BF30E043F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46" name="Rectangle 1026">
            <a:extLst>
              <a:ext uri="{FF2B5EF4-FFF2-40B4-BE49-F238E27FC236}">
                <a16:creationId xmlns:a16="http://schemas.microsoft.com/office/drawing/2014/main" id="{43697B07-7CF4-C14E-A6BD-00F9E522D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1027">
            <a:extLst>
              <a:ext uri="{FF2B5EF4-FFF2-40B4-BE49-F238E27FC236}">
                <a16:creationId xmlns:a16="http://schemas.microsoft.com/office/drawing/2014/main" id="{2610C6D0-9F99-8649-8A3C-64456BB91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62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57D1097D-036A-D94B-B339-E87838328B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84225" indent="-301625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208088" indent="-2413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90688" indent="-2413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74875" indent="-2413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632075" indent="-2413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89275" indent="-2413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46475" indent="-2413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4003675" indent="-2413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B58136-8143-4C44-991F-65B3C4D2159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620CF99-F62B-4C44-B1C7-341436D3B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33669DF-84A1-214C-B85D-F66BD2238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93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779D-B76F-7843-8FDD-3C880A6791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8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6E512-8D2A-9342-BAFB-0B545132217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698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6E512-8D2A-9342-BAFB-0B545132217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599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AD0F1529-0CB4-5E4C-886C-9065D60730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D8E76F-5A6A-AC45-876F-2D7CD2965E5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41CAA88-31B8-2047-B835-171DA2BAF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F797CC6-CE1C-1740-ACE4-5544B9FA0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97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93F4-4D76-FB4F-91C6-CBBF66A5B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7AAE2-6C77-1B47-9431-570F3F319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2B4C3-1CED-D442-8798-B391DD1B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C4B10-7D30-7546-8B98-7ECFAA29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A24EC-7477-1545-A693-F9FAE5BD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2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737A0-5AAA-9244-9BFB-9A2DF901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0239F-EF68-014A-B7C9-2883943E4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6D5F1-FBD7-2042-9BC3-9C229F064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64344-5C70-5243-BB15-1A9E7931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D878B-5678-AC46-B4BE-1FFA5F32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BBA0A-96F4-3E4D-9850-739F81E01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BD824-6E51-C347-ADD8-05100C37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A003B-96E6-024C-9509-AEB85BB2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F362F-429F-7F42-9B6C-9954642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CDDA9-5F6C-8D46-8231-D83C0A37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22F1-0DC6-A946-8EE5-04A8E863D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72E16-EFAE-3044-A14A-FD3620B0E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91908-0B38-554D-882B-9C254E718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0628E-A1A1-4C45-8A0F-AB27EB529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CC9E0-D909-2A4B-97A5-B4314A9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BFF4-9B79-FB4C-851F-8FDD245C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A2FEE-E924-1849-A59D-160B1459A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7D436-A824-DB4F-899A-9FBCEC29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F7A21-B92D-7A4C-952E-2A8A74B79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6CB43-2DEC-4D49-BDB7-5245848A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075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5C50-1EC1-444D-9CE0-8920FB26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ED231-6237-7246-B3FD-71B392043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294C0-35D1-7A42-9F9E-7F7545C1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04FAC-4C00-8A41-8A7E-5B0DCB12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85F0D-C49A-AD48-A09B-E6B06584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539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E71C-40C0-4A49-8544-345906484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3A3C4-4ED7-F146-9297-38A1474E1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05CB7-AED0-8146-B799-8C3DB4BFA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0D704-7401-FA4F-8EA9-3E30669E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2333F-93DC-8344-B6CF-38365750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290EE-A18D-BB4F-8BC5-76CA0D3B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01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9986-060F-8A4D-A7EE-2EDA17B1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4688C-D028-3145-9F7E-87114322C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010F2-6DAE-A44D-B460-E783C2141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606EF-BEF9-DC49-BB98-665A62D38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1A544-58BC-8E46-917E-9EBDAAB33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6E58D2-9E6F-BA4B-A388-D1772057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1CA53-04F5-CD45-BF45-1333E192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C880-01AE-1A48-A894-EFB2C1F3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826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832F-095B-9440-BC33-D5D6BEF3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522CB-B64A-2E46-BC34-28A65742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BC179-E947-1E47-9D0B-825B06FE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B619A-5016-3D43-A70F-BE8E9C74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905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974C4-336E-014C-988E-85006812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973E3-41DA-1444-8711-0216DF3D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A8E68-D808-5944-9172-0A15D499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381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0604-F12D-684F-A25B-62AF2FCB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4FA40-0B4C-B34E-BFE8-6DBCD02C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48ACC-1E2D-BB4A-A107-4D9E809B9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B1DB5-B5C8-974A-A255-F7BB7CF2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62EA2-8FC1-AC46-93D9-A6F55032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2FAEF-0028-5945-B14E-7DD82A52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05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04DE-2A83-224D-A80D-F342D6F8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113E-6124-9344-8135-C5090E2BF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4C673-025F-6C4A-9260-141F032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C1C30-7501-244F-9D46-3BCAD1F2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7CDE7-15B7-6A41-B837-169E1ABE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60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F86E-E221-9F47-9C92-96A9BFAB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060CBB-0DC1-9443-B2BC-2CF7F4F47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FD53B-96F4-294B-BE01-4D655D249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547A1-06C6-DC4B-B6AA-E749B350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338FC-7174-A444-B6AA-D075FC26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19BD-673F-4940-93DD-4FE0B7A9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891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1830-5B78-3D4E-8B58-C2FDFAA2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A1D04-F85D-424B-BCB7-C802261F1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982FD-646F-A245-9AB3-A17A6AF0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DCC1-0402-F946-A69E-DACFE852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038A1-AB83-B74D-8582-A956F3EA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928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AC27C-FFEC-984C-A604-A25CB0E95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DF24A-6770-4541-82E3-4876B9E39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83F7-D524-E347-934C-E340E011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19E48-2197-D648-A7D0-4DA2CFB3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7C9A3-4C4E-3442-BA0C-707340C0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190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49467B-27A6-5747-8663-6E2F12C13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96B343-A3CB-5F43-B7AC-AD1B8226B3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827F91-E064-0B4F-802B-A314044A3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8720CE-1AE9-8749-8F79-15832F8ED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28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EB46B4-1FD4-664A-A2AC-EC9D1EB5AB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04B6AA-87FD-294E-AF3D-7B09F1FE79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641B02-FC7D-894B-BE53-4D4EFDA5C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803201-E532-6E41-ACFE-86DA298CC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7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005A9F-7866-5740-86AE-F85A8844D8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BF9E5D-480F-C843-A7DF-1F4E6B76A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AD96FF-DE5F-D640-90A5-1283A7C4F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BD32842-67C5-4B41-8F50-186128EDB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25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C7CFE452-2F8C-CF42-94BB-7A6DCC29C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2E7A4899-00E7-4540-9D0B-4419B12E6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8E03F104-6D71-4C4C-B70E-64A41B187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87DD9C-0970-D345-A629-115DB54E8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1DF1A2-C9AF-6E4F-ACE9-CC798FDD5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461E15-0584-1D4A-A6B1-5D3DAF47F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353119-A8A6-5840-91BF-42F357B33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7EE975-ED22-FC4A-AE1E-EEB50B038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81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601587-27D7-7E4C-8C06-FC3102BCFD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E1D4F6-C31E-F443-842B-2CE9C3883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CB0654-8436-EB4D-85A4-9967D08B4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989B2C-9711-F04A-93DE-DB278F70B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76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AA006F-BD75-D64F-B2FD-AB5EE8531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EB20D5-28A5-9546-99EA-A8AD09A31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0D4CDF4-6E31-D34F-A074-FD98E9B60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5BC9D4-968F-E241-996B-97F488FBB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030C-90C4-AC44-85BD-00204236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C7BB-7A36-7E4E-84E7-554B36633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A97C6-BCEE-1749-A3B5-387F28E1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8264C-F772-2443-9B1D-8564F43E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54BB2-6F2A-7942-9014-ABBA9224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78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957F965-8A26-774E-ACF7-1C7E19802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81091839-FB2A-B045-B94E-18F8175B3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6DF9E7-C882-534A-9698-9AE4B48EA9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C66E3E-5A23-2241-99CE-512445F34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78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4564D05-ABA9-B34C-8680-C3C9B1325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0B7BFE2F-C638-5D4D-A5D5-EE56DEDC6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32B7E59-D934-6E49-B54A-D343670A0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F7BEF3-F78C-C948-8D48-FC6346B69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71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85089F-DEA5-7E49-86AB-EF4A7C3FE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5A3C6D-6D36-774E-959F-4AA34EE61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FA828C-D8B0-DF44-97C8-5E840E13C6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7D576C3-4574-3746-818A-3368C4740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89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D9425E-BB45-2640-AEA7-50B2E4DB3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694F20-D76E-E848-B4A6-B53437750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6516EB-B1D9-B34B-AC67-FF6A3D478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834B91-37BB-2945-943E-52AE6B0FC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6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4F2E27-8262-F14F-827D-DE2170697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605C1E-F669-0141-A827-76F6F766A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B68A57-3F21-704F-AF99-5A00103BC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B0EA-9625-6449-92A2-2A46350E7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165335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7676C7-1C77-B446-BF18-F1BDFC794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A5671-6D0A-5741-B580-274BFA457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A4BCC4-5BF8-824A-ADD0-499130D91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FAF9-644A-7048-B027-D79698A97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288547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798AC6-CB1D-3C4E-8923-B205AA1D24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43561B-B9B0-F042-93C2-05C515615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B71430-BA80-314F-8116-EA5A180A8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6FB45-CC6E-164B-935F-090BA8305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993713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E97E6-519A-1B42-879F-7E761285C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216EA-E143-1347-A39B-2002390B94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76472-4356-794A-AA5B-75AAAF1EC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BC4E-F1E9-8C4A-A28D-96B13C448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349186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524E5F-4752-684A-B486-06C038376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FD8F6D-4105-4C4A-8962-67DFA20C4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F37F4E-BF15-9B4C-84FF-14B379BBE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707A6-9223-5B42-B4E0-FFDE24720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216882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AAED36-1392-8448-BDAB-4EC337932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A33753-7337-AA48-AFD9-EF1208695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ACCE97-DB34-EB4C-8855-4B908CF31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4E14-AF8B-0242-99B0-34E66105E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979213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59D6-3850-F148-9AC5-8EC77EFC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00FF5-82FC-D946-88F0-A7465F8B8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6369D-1A48-AD4E-8991-B594A363F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EEF48-AAFE-7947-86DA-63FC6923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AE38D-16EB-564D-8A21-B5AE4D50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52BB1-6DAA-924C-BC6D-20ECAF92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7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47DEAE-F69E-1B45-A44D-D18E099B5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BDF61B-BF84-E845-BE74-479A3EAA5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7E2453-3355-8143-8817-59B84151A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35B3-D163-3B4A-B0A3-2760518E6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727085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B1B5B-0174-F748-95E6-99C354E1C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282BD-3A50-8F45-8E09-7EFF20F49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5E32E-AE2B-1249-AC51-5F87FF59D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E2E7-01A2-2640-B5C4-6338D58BD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757178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5B613-5C0E-8344-9A74-DBFC88F4A8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6B372-78C7-9840-BA32-262F0658F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80DF4-E9EE-BE4E-8501-40AB6BAA5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24F8E-F60E-1B41-BCE2-4E54DE4F5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089201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87927C-CAD3-7B4E-840B-673F01A72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2E2C1C-4A3D-DB4F-82E1-F619B4E17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87736F-98B2-7345-B3B7-D5C97F556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1B80-6FE5-3F49-8BF1-83A629BEC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991686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F8D4F4-E375-7A4E-B57C-61AD47B2FD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D2D726-95E3-9344-819F-265FEAE2D6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E54E12-4EBE-5E41-A81E-F274CDAC0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C4BA-7B56-334F-96CC-8B903B0FC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329906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D40DF-9731-5143-9E9C-6D325A1D43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39BA7-1FFC-B64D-B838-51EDF1E05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6E758-838D-994B-B8C1-674EF5CC7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C04A-BC87-D549-AB84-EBCE4CD5C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526217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3687F0B-1271-804C-852E-1FD38A7FB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90AEC26-C39C-8F42-B840-571585850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9B6FA77-B2E9-8247-A29B-A335F06A6A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AA34-A1DC-FA4F-8B39-5F7530E95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482732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9A5CD4-C4B1-3242-8CF9-B1F8C39E0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E4C926-8CCA-FD46-81F0-7DC174EB2A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147B44-D039-6549-896E-A6D1BF3F6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34408-1215-1D4C-ADB1-2503CCE88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112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902F4C-2BA6-F540-BBC0-F8B47E986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D9D641-EE90-2B44-888C-3764A494F1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167443-60FB-9844-8938-D1B932C97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EA72D-D473-F642-9E2A-EC3B26EE3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259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F02ECB-1116-B345-96BC-DC925678D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69083-F730-5345-B1AE-7EA511176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7D1918-D014-824B-AC5D-2F5FF3B9F7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35B6E-582A-1C40-AC77-42C660F87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64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16B2-77D4-3D41-8F80-51C2B19C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0D0CA-C2F9-8942-92D7-B54FE01C6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C912B-B0F1-2D4B-9442-511562EE5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C148B-A01E-2B48-BADD-162AEE712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5E037-D822-CB47-A19F-A9801238A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C89CC8-1915-0546-A1CB-40B79E9A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3/26/21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A9461-F4CD-3E41-BC2B-F69F3FC10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72B88-1A7B-0343-BFCA-256E5E3C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17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71866-FC5E-B54D-A4A2-4B727B96F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DDEAE-B385-8240-B1BD-6085BD44EF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0C5CD-82C4-0F4B-A1BA-1719D2B52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4D7B6-57E4-F14D-9D28-AEA134D7F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418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BF9DCA-B1BE-5742-A511-61E4CB4CB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D4F349B-C81E-6E4D-8D26-1A3A715012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7F41E2-B1D7-A148-9808-54F9ABF5C7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D2EE-67A4-794F-812D-E49C6DBDF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71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0DA8C6-0D18-034D-BC33-4F94624D3A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AFE2EC-1AB5-8C4C-8345-9E91D75107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CD14AA-4D47-5643-AA03-F9C3DF6C6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985C-A9CA-724A-9492-6ABE37694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11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8DEA19-B577-AB4B-9B30-E9992E285B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B5565A-127B-FA44-9790-0CE590338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BD330B-C240-5743-B479-4D3ABCFDC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0A061-8D41-8A4D-A96D-D982C015C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919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5314A6-215D-4D4F-9045-D05F04E7B5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3C87B-DB2A-2645-A250-61346C1FB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47D62-153B-2E4A-B29D-1C374496B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A4593-F881-5746-B2AD-DB11AA216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802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BE110-A8C6-9548-BA08-93431F794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1ED0E-2902-1842-B653-B87646AE6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81E6C-4487-DA4C-9D23-F418E63770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B9DF6-8CA1-604A-946A-DDBB183A7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8991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6E6C0-E3DA-F246-AAD5-F9C8F176A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684164-6B68-A24C-841E-6975DDBACE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8B65A1-8129-4140-A1D1-675AA6CBD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C801-FA5A-1748-8656-E4B77ED83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050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8AD4A1-622A-094C-9691-C8099451A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ECD0E8-CEBF-0A45-B064-AA3A7DCD2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9F123E-3337-BE4C-947F-D4C1DA1A48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787CA-FFFC-7443-BAC2-ED2C3A95C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1183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960F0-631A-414C-9FBC-5BE118D7F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94FD6D-6E16-5E4E-A51B-6931C17C1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BAAAF7-1171-704D-A291-1D042160B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74840-E329-D745-A017-6ED6E1FA2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8603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C890ADA-8292-2048-B159-C27260461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E9B101-150B-2D4D-A26D-4A20DC9B66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37C0016-9123-3D4D-9AC6-57CC4DD18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F434D-D3F6-5644-9063-B694C9390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08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4E21-7CC8-F84C-92BE-F164C49D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4BCEE4-E076-2A43-A16D-21150C61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3/26/21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A40E4-F5F9-C240-841F-7D45940B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AEB00-1BC6-C34A-AD75-4DC0604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0CFC8-60EE-4E44-963F-5E58A82A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3/26/21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25633-17B9-F449-B1DC-61BAC0D4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B2135-B7D6-F244-B66E-6097DE7C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4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978D-BF7A-0C44-89AB-9F76AD7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5494A-7C64-E244-BC84-9BCFDFC0B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4CD59-2B52-374F-A0DC-8D50800E3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7E77D-E1EF-F145-919E-D7C2ED57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BAE3D-BEB1-CD47-A184-4AB5F038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429B1-8D64-244C-92C3-16128FD8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3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360D-A664-B646-AD08-05922AC2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BCD33-4C21-B249-B7E3-9AD9CB2C4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5A4FA-4BCB-E044-90D2-0342F9195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B460B-76BD-CA4B-8B78-AC2A256D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83F4-32B2-2E4D-A7C2-94182FE69150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967DF-D57A-B546-B01B-D1626DB1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18C6B-7696-724E-85E4-35508D44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9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636DA-49F1-D642-BEA0-F79D0444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C79C7-4FDF-3840-8E53-C9F9229F2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3219F-BDA1-1246-BC5D-EC6C3FEE7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183F4-32B2-2E4D-A7C2-94182FE69150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4B6CD-B084-EE41-9FCE-E2264EF41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DE8AB-F848-BA4E-BD8D-EA87EBAFB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9FBCA-1BC9-A848-A0E9-221850E04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4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EB5903-9A9F-EA40-9864-C6A53BA4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78653-731B-1342-818B-1C9365B94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A1B46-485A-774F-87C1-77E8E6659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7554F-70EB-8D41-9F32-5C160621EC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3A0F9-833D-8245-81B9-E274DAC5C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77DC0-F991-7A4C-8264-6A7BCCFFF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2E480-2872-A94E-AA60-F489DA609A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82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81161C6-D1D1-B540-B51A-EF95F13B1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6ADA4B6-EE4D-C144-A4BA-3EF653E5D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2660" name="Rectangle 4">
            <a:extLst>
              <a:ext uri="{FF2B5EF4-FFF2-40B4-BE49-F238E27FC236}">
                <a16:creationId xmlns:a16="http://schemas.microsoft.com/office/drawing/2014/main" id="{C5634E44-BFA2-E843-8EB7-674E00F131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1" name="Rectangle 5">
            <a:extLst>
              <a:ext uri="{FF2B5EF4-FFF2-40B4-BE49-F238E27FC236}">
                <a16:creationId xmlns:a16="http://schemas.microsoft.com/office/drawing/2014/main" id="{B8BD085A-8B9A-2445-AB29-4AD350F956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2" name="Rectangle 6">
            <a:extLst>
              <a:ext uri="{FF2B5EF4-FFF2-40B4-BE49-F238E27FC236}">
                <a16:creationId xmlns:a16="http://schemas.microsoft.com/office/drawing/2014/main" id="{6D62280B-5773-4540-9638-7CCC4037B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E69AFBCC-95E5-0D4F-B249-197A47254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367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AF55F85-CA85-6B47-A016-0BA75B11A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DE4DC5-6FA6-5B42-A271-517E3A8C5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B09595C-5B8F-2F49-8382-D902E61946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B6283B-26E4-2840-84CF-A34299FB11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374BD7-F4DF-2742-9C84-B176CC25E8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48AF63-01AB-4E4C-A2EB-250EAFC63D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3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3E28C5-C7B9-394B-A6BD-5A73A1D65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F19AAF-B129-DA4E-916F-6C4DC9EC5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D77C48-DBEA-3F45-AD63-4370CFF2D1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C94D56-07A8-BF4E-BFE6-6948884664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D963D5-134C-1B47-8402-4B545B38BE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35D17E-1BC8-6D40-A020-748280055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A1B66306-3F2E-A340-ADB5-4B28C2F106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338" y="3200400"/>
            <a:ext cx="9067800" cy="23622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sz="6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RKSTAR</a:t>
            </a:r>
            <a:br>
              <a:rPr lang="en-US" altLang="en-US" sz="60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6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Project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1922" name="Picture 4" descr="reconslogo">
            <a:extLst>
              <a:ext uri="{FF2B5EF4-FFF2-40B4-BE49-F238E27FC236}">
                <a16:creationId xmlns:a16="http://schemas.microsoft.com/office/drawing/2014/main" id="{74189AE2-A923-0D48-AE25-4CCD19E2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5">
            <a:extLst>
              <a:ext uri="{FF2B5EF4-FFF2-40B4-BE49-F238E27FC236}">
                <a16:creationId xmlns:a16="http://schemas.microsoft.com/office/drawing/2014/main" id="{8762B2C5-DC40-C743-A872-4E078604D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90800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recons.org</a:t>
            </a:r>
          </a:p>
        </p:txBody>
      </p:sp>
      <p:sp>
        <p:nvSpPr>
          <p:cNvPr id="81924" name="Rectangle 6">
            <a:extLst>
              <a:ext uri="{FF2B5EF4-FFF2-40B4-BE49-F238E27FC236}">
                <a16:creationId xmlns:a16="http://schemas.microsoft.com/office/drawing/2014/main" id="{4E1DC1DE-8DBA-9F45-98BB-79C63D5BD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5943600"/>
            <a:ext cx="5410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Todd J. Henry</a:t>
            </a:r>
          </a:p>
        </p:txBody>
      </p:sp>
    </p:spTree>
    <p:extLst>
      <p:ext uri="{BB962C8B-B14F-4D97-AF65-F5344CB8AC3E}">
        <p14:creationId xmlns:p14="http://schemas.microsoft.com/office/powerpoint/2010/main" val="3362684762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53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D937A1-67AD-6246-AAB9-77AB838B2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651490"/>
              </p:ext>
            </p:extLst>
          </p:nvPr>
        </p:nvGraphicFramePr>
        <p:xfrm>
          <a:off x="208542" y="183446"/>
          <a:ext cx="5323015" cy="2017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262">
                  <a:extLst>
                    <a:ext uri="{9D8B030D-6E8A-4147-A177-3AD203B41FA5}">
                      <a16:colId xmlns:a16="http://schemas.microsoft.com/office/drawing/2014/main" val="490897510"/>
                    </a:ext>
                  </a:extLst>
                </a:gridCol>
                <a:gridCol w="768847">
                  <a:extLst>
                    <a:ext uri="{9D8B030D-6E8A-4147-A177-3AD203B41FA5}">
                      <a16:colId xmlns:a16="http://schemas.microsoft.com/office/drawing/2014/main" val="3630318260"/>
                    </a:ext>
                  </a:extLst>
                </a:gridCol>
                <a:gridCol w="768847">
                  <a:extLst>
                    <a:ext uri="{9D8B030D-6E8A-4147-A177-3AD203B41FA5}">
                      <a16:colId xmlns:a16="http://schemas.microsoft.com/office/drawing/2014/main" val="3127181428"/>
                    </a:ext>
                  </a:extLst>
                </a:gridCol>
                <a:gridCol w="768847">
                  <a:extLst>
                    <a:ext uri="{9D8B030D-6E8A-4147-A177-3AD203B41FA5}">
                      <a16:colId xmlns:a16="http://schemas.microsoft.com/office/drawing/2014/main" val="4046620153"/>
                    </a:ext>
                  </a:extLst>
                </a:gridCol>
                <a:gridCol w="1175365">
                  <a:extLst>
                    <a:ext uri="{9D8B030D-6E8A-4147-A177-3AD203B41FA5}">
                      <a16:colId xmlns:a16="http://schemas.microsoft.com/office/drawing/2014/main" val="981456361"/>
                    </a:ext>
                  </a:extLst>
                </a:gridCol>
                <a:gridCol w="768847">
                  <a:extLst>
                    <a:ext uri="{9D8B030D-6E8A-4147-A177-3AD203B41FA5}">
                      <a16:colId xmlns:a16="http://schemas.microsoft.com/office/drawing/2014/main" val="4278223215"/>
                    </a:ext>
                  </a:extLst>
                </a:gridCol>
              </a:tblGrid>
              <a:tr h="453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Number of candidate companions based on parallax criteria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29588"/>
                  </a:ext>
                </a:extLst>
              </a:tr>
              <a:tr h="4774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Search Radius (")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None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Total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907680789"/>
                  </a:ext>
                </a:extLst>
              </a:tr>
              <a:tr h="21726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2803503218"/>
                  </a:ext>
                </a:extLst>
              </a:tr>
              <a:tr h="21726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4656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5043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4150762029"/>
                  </a:ext>
                </a:extLst>
              </a:tr>
              <a:tr h="21726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4608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5043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496042499"/>
                  </a:ext>
                </a:extLst>
              </a:tr>
              <a:tr h="21726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3981062285"/>
                  </a:ext>
                </a:extLst>
              </a:tr>
              <a:tr h="21726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5043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138597275"/>
                  </a:ext>
                </a:extLst>
              </a:tr>
            </a:tbl>
          </a:graphicData>
        </a:graphic>
      </p:graphicFrame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D185E5-C5EA-0F4E-897B-CC124EE053C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0889"/>
            <a:ext cx="5531557" cy="457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6B06BA-F069-3B42-AA71-FD867DCC61D6}"/>
              </a:ext>
            </a:extLst>
          </p:cNvPr>
          <p:cNvSpPr txBox="1"/>
          <p:nvPr/>
        </p:nvSpPr>
        <p:spPr>
          <a:xfrm>
            <a:off x="5705475" y="2863441"/>
            <a:ext cx="34385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Comments: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Duplicates in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Different epochs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RKSTAR targets within 10” so current results are overcounting candidate companions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Need to rethink approach….</a:t>
            </a:r>
          </a:p>
        </p:txBody>
      </p:sp>
    </p:spTree>
    <p:extLst>
      <p:ext uri="{BB962C8B-B14F-4D97-AF65-F5344CB8AC3E}">
        <p14:creationId xmlns:p14="http://schemas.microsoft.com/office/powerpoint/2010/main" val="132119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3. Speckle Survey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AC02B-EE6A-1343-B5F1-030DE86CC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2" y="828613"/>
            <a:ext cx="7620000" cy="570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6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7">
            <a:extLst>
              <a:ext uri="{FF2B5EF4-FFF2-40B4-BE49-F238E27FC236}">
                <a16:creationId xmlns:a16="http://schemas.microsoft.com/office/drawing/2014/main" id="{E41F8FCF-CF82-2F4A-BE2F-9B5C21D8A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6629400"/>
            <a:ext cx="9491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                                                                                                            photo: R. Hinojosa                                                                                                                         photo: T. Rector</a:t>
            </a:r>
          </a:p>
        </p:txBody>
      </p:sp>
      <p:pic>
        <p:nvPicPr>
          <p:cNvPr id="3584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CD867ADA-6506-2F46-9033-DB2B351DC8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782457"/>
            <a:ext cx="46180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7A37267-8F1B-AD49-8737-244429F8687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6" y="3741384"/>
            <a:ext cx="46640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3B0F272-A17D-D74B-BF67-FA4153B298C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58000"/>
            <a:ext cx="4572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8510586A-580E-BB42-A71B-6A05C6A70CE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169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587283-2E6F-254F-BEDF-28FADCF10ED1}"/>
              </a:ext>
            </a:extLst>
          </p:cNvPr>
          <p:cNvSpPr txBox="1">
            <a:spLocks/>
          </p:cNvSpPr>
          <p:nvPr/>
        </p:nvSpPr>
        <p:spPr bwMode="auto">
          <a:xfrm>
            <a:off x="5" y="9"/>
            <a:ext cx="914399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4. Radial Velocity Survey</a:t>
            </a:r>
          </a:p>
        </p:txBody>
      </p:sp>
    </p:spTree>
    <p:extLst>
      <p:ext uri="{BB962C8B-B14F-4D97-AF65-F5344CB8AC3E}">
        <p14:creationId xmlns:p14="http://schemas.microsoft.com/office/powerpoint/2010/main" val="324840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RKSTAR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5" y="967552"/>
            <a:ext cx="694632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Q1: 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Where are all types of companions to K dwarfs found?          </a:t>
            </a:r>
          </a:p>
          <a:p>
            <a:endParaRPr 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	stars</a:t>
            </a:r>
          </a:p>
          <a:p>
            <a:r>
              <a:rPr lang="en-US" sz="1600" dirty="0">
                <a:latin typeface="Times New Roman"/>
                <a:cs typeface="Times New Roman"/>
              </a:rPr>
              <a:t>	brown dwarfs</a:t>
            </a:r>
          </a:p>
          <a:p>
            <a:r>
              <a:rPr lang="en-US" sz="1600" dirty="0">
                <a:latin typeface="Times New Roman"/>
                <a:cs typeface="Times New Roman"/>
              </a:rPr>
              <a:t>	</a:t>
            </a:r>
            <a:r>
              <a:rPr lang="en-US" sz="1600" dirty="0" err="1">
                <a:latin typeface="Times New Roman"/>
                <a:cs typeface="Times New Roman"/>
              </a:rPr>
              <a:t>jovian</a:t>
            </a:r>
            <a:r>
              <a:rPr lang="en-US" sz="1600" dirty="0">
                <a:latin typeface="Times New Roman"/>
                <a:cs typeface="Times New Roman"/>
              </a:rPr>
              <a:t> planets</a:t>
            </a:r>
          </a:p>
          <a:p>
            <a:r>
              <a:rPr lang="en-US" sz="1600" dirty="0">
                <a:latin typeface="Times New Roman"/>
                <a:cs typeface="Times New Roman"/>
              </a:rPr>
              <a:t>	terrestrial planets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Q2: 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How do orbits compare for various populations?</a:t>
            </a:r>
          </a:p>
          <a:p>
            <a:endParaRPr lang="en-US" sz="16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	star formation</a:t>
            </a:r>
          </a:p>
          <a:p>
            <a:r>
              <a:rPr lang="en-US" sz="1600" dirty="0">
                <a:latin typeface="Times New Roman"/>
                <a:cs typeface="Times New Roman"/>
              </a:rPr>
              <a:t>	brown dwarf formation</a:t>
            </a:r>
          </a:p>
          <a:p>
            <a:r>
              <a:rPr lang="en-US" sz="1600" dirty="0">
                <a:latin typeface="Times New Roman"/>
                <a:cs typeface="Times New Roman"/>
              </a:rPr>
              <a:t>	planet formation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Q3: 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What are the characteristics of stars similar to the Sun?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	masses</a:t>
            </a:r>
          </a:p>
          <a:p>
            <a:r>
              <a:rPr lang="en-US" sz="1600" dirty="0">
                <a:latin typeface="Times New Roman"/>
                <a:cs typeface="Times New Roman"/>
              </a:rPr>
              <a:t>	ages … lithium + variability + rotation + space motions</a:t>
            </a:r>
          </a:p>
          <a:p>
            <a:r>
              <a:rPr lang="en-US" sz="1600" dirty="0">
                <a:latin typeface="Times New Roman"/>
                <a:cs typeface="Times New Roman"/>
              </a:rPr>
              <a:t>	metallicity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2000" b="1" dirty="0">
                <a:solidFill>
                  <a:srgbClr val="12229F"/>
                </a:solidFill>
                <a:latin typeface="Times New Roman"/>
                <a:cs typeface="Times New Roman"/>
              </a:rPr>
              <a:t>                                              STATISTICAL RESULTS</a:t>
            </a:r>
          </a:p>
          <a:p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19" name="Picture 18" descr="1-13399_red-swirl-png-red-coloured-star-with-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45" y="1343919"/>
            <a:ext cx="2724951" cy="28641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70150" y="244793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RKSTAR</a:t>
            </a:r>
          </a:p>
        </p:txBody>
      </p:sp>
    </p:spTree>
    <p:extLst>
      <p:ext uri="{BB962C8B-B14F-4D97-AF65-F5344CB8AC3E}">
        <p14:creationId xmlns:p14="http://schemas.microsoft.com/office/powerpoint/2010/main" val="8636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 descr="100marbles.png">
            <a:extLst>
              <a:ext uri="{FF2B5EF4-FFF2-40B4-BE49-F238E27FC236}">
                <a16:creationId xmlns:a16="http://schemas.microsoft.com/office/drawing/2014/main" id="{EED6428E-1940-CB46-A8F7-1CD27C96C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755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D4865A9F-4965-0B48-B6D8-50C6AAECD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K Dwarfs = 12% of Stars</a:t>
            </a:r>
          </a:p>
        </p:txBody>
      </p:sp>
    </p:spTree>
    <p:extLst>
      <p:ext uri="{BB962C8B-B14F-4D97-AF65-F5344CB8AC3E}">
        <p14:creationId xmlns:p14="http://schemas.microsoft.com/office/powerpoint/2010/main" val="27915739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1. Sample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025" y="897781"/>
            <a:ext cx="622959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1.  </a:t>
            </a:r>
            <a:r>
              <a:rPr lang="en-US" sz="2000" dirty="0">
                <a:solidFill>
                  <a:srgbClr val="FF6600"/>
                </a:solidFill>
                <a:latin typeface="Times New Roman"/>
                <a:cs typeface="Times New Roman"/>
              </a:rPr>
              <a:t>RKSTAR (RECONS K Stars) Sample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total of 5059 stars = 50 pc, all sky</a:t>
            </a:r>
          </a:p>
          <a:p>
            <a:r>
              <a:rPr lang="en-US" sz="2000" dirty="0">
                <a:solidFill>
                  <a:srgbClr val="FF6600"/>
                </a:solidFill>
                <a:latin typeface="Times New Roman"/>
                <a:cs typeface="Times New Roman"/>
              </a:rPr>
              <a:t>         </a:t>
            </a:r>
            <a:r>
              <a:rPr lang="en-US" sz="1600" dirty="0">
                <a:solidFill>
                  <a:srgbClr val="3366FF"/>
                </a:solidFill>
                <a:latin typeface="Times New Roman"/>
                <a:cs typeface="Times New Roman"/>
              </a:rPr>
              <a:t> http://</a:t>
            </a:r>
            <a:r>
              <a:rPr lang="en-US" sz="1600" dirty="0" err="1">
                <a:solidFill>
                  <a:srgbClr val="3366FF"/>
                </a:solidFill>
                <a:latin typeface="Times New Roman"/>
                <a:cs typeface="Times New Roman"/>
              </a:rPr>
              <a:t>www.astro.gsu.edu</a:t>
            </a:r>
            <a:r>
              <a:rPr lang="en-US" sz="1600" dirty="0">
                <a:solidFill>
                  <a:srgbClr val="3366FF"/>
                </a:solidFill>
                <a:latin typeface="Times New Roman"/>
                <a:cs typeface="Times New Roman"/>
              </a:rPr>
              <a:t>/~</a:t>
            </a:r>
            <a:r>
              <a:rPr lang="en-US" sz="1600" dirty="0" err="1">
                <a:solidFill>
                  <a:srgbClr val="3366FF"/>
                </a:solidFill>
                <a:latin typeface="Times New Roman"/>
                <a:cs typeface="Times New Roman"/>
              </a:rPr>
              <a:t>thenry</a:t>
            </a:r>
            <a:r>
              <a:rPr lang="en-US" sz="1600" dirty="0">
                <a:solidFill>
                  <a:srgbClr val="3366FF"/>
                </a:solidFill>
                <a:latin typeface="Times New Roman"/>
                <a:cs typeface="Times New Roman"/>
              </a:rPr>
              <a:t>/RKSTAR/</a:t>
            </a:r>
            <a:r>
              <a:rPr lang="en-US" sz="1600" dirty="0">
                <a:solidFill>
                  <a:srgbClr val="FF6600"/>
                </a:solidFill>
                <a:latin typeface="Times New Roman"/>
                <a:cs typeface="Times New Roman"/>
              </a:rPr>
              <a:t>          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2.  </a:t>
            </a:r>
            <a:r>
              <a:rPr lang="en-US" sz="2000" dirty="0">
                <a:solidFill>
                  <a:srgbClr val="FF6600"/>
                </a:solidFill>
                <a:latin typeface="Times New Roman"/>
                <a:cs typeface="Times New Roman"/>
              </a:rPr>
              <a:t>Wide Survey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goal is 5059 stars = 50 pc, all-sky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3.  </a:t>
            </a:r>
            <a:r>
              <a:rPr lang="en-US" sz="2000" dirty="0">
                <a:solidFill>
                  <a:srgbClr val="FF6600"/>
                </a:solidFill>
                <a:latin typeface="Times New Roman"/>
                <a:cs typeface="Times New Roman"/>
              </a:rPr>
              <a:t>Speckle Survey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goal is 1265 stars = 40 pc, equatorial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maybe 2555 stars = 50 pc, equatorial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4.  </a:t>
            </a:r>
            <a:r>
              <a:rPr lang="en-US" sz="2000" dirty="0">
                <a:solidFill>
                  <a:srgbClr val="FF6600"/>
                </a:solidFill>
                <a:latin typeface="Times New Roman"/>
                <a:cs typeface="Times New Roman"/>
              </a:rPr>
              <a:t>Radial Velocity Survey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goal is  300 (+172) stars = 30 pc, equatorial K-KIDS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maybe  514 (+248) stars = 30 pc, equatorial </a:t>
            </a:r>
            <a:r>
              <a:rPr lang="en-US" sz="2000" i="1" dirty="0">
                <a:latin typeface="Times New Roman"/>
                <a:cs typeface="Times New Roman"/>
              </a:rPr>
              <a:t>Gaia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5.  </a:t>
            </a:r>
            <a:r>
              <a:rPr lang="en-US" sz="2000" dirty="0">
                <a:solidFill>
                  <a:srgbClr val="FF6600"/>
                </a:solidFill>
                <a:latin typeface="Times New Roman"/>
                <a:cs typeface="Times New Roman"/>
              </a:rPr>
              <a:t>Characterization Survey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         goal is 1265 stars = 40 pc, equatorial</a:t>
            </a:r>
          </a:p>
        </p:txBody>
      </p:sp>
      <p:pic>
        <p:nvPicPr>
          <p:cNvPr id="19" name="Picture 18" descr="1-13399_red-swirl-png-red-coloured-star-with-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75318"/>
            <a:ext cx="3304756" cy="34735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61671" y="248355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RKSTAR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D001F-7563-1441-ABB9-CFCD301737D0}"/>
              </a:ext>
            </a:extLst>
          </p:cNvPr>
          <p:cNvSpPr txBox="1"/>
          <p:nvPr/>
        </p:nvSpPr>
        <p:spPr>
          <a:xfrm>
            <a:off x="2625697" y="6249660"/>
            <a:ext cx="4360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TO DO:  revise sample with </a:t>
            </a:r>
            <a:r>
              <a:rPr lang="en-US" sz="2000" i="1" dirty="0">
                <a:solidFill>
                  <a:srgbClr val="00B050"/>
                </a:solidFill>
                <a:latin typeface="Times New Roman"/>
                <a:cs typeface="Times New Roman"/>
              </a:rPr>
              <a:t>Gaia</a:t>
            </a:r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 EDR3</a:t>
            </a:r>
          </a:p>
        </p:txBody>
      </p:sp>
    </p:spTree>
    <p:extLst>
      <p:ext uri="{BB962C8B-B14F-4D97-AF65-F5344CB8AC3E}">
        <p14:creationId xmlns:p14="http://schemas.microsoft.com/office/powerpoint/2010/main" val="7924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26E73-B030-FB49-BE63-937C02A64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89" y="82546"/>
            <a:ext cx="8675649" cy="6492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4 Surveys = 3 Spatial + 1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164156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2. Wide 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7940" y="1119219"/>
            <a:ext cx="610135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separation + parallax + proper motion matches needed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10000 AU for separation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??? for parallax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??? for proper motion</a:t>
            </a:r>
          </a:p>
          <a:p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characterization needed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are 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Gaia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+ 2MASS data enough?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other photometry?</a:t>
            </a:r>
          </a:p>
          <a:p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PAPER1 = stellar companions</a:t>
            </a:r>
          </a:p>
          <a:p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new observations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multiplicity of new companions should be 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563F0-A668-0D40-B90A-90F20F115317}"/>
              </a:ext>
            </a:extLst>
          </p:cNvPr>
          <p:cNvSpPr txBox="1"/>
          <p:nvPr/>
        </p:nvSpPr>
        <p:spPr>
          <a:xfrm>
            <a:off x="2375326" y="5471330"/>
            <a:ext cx="4359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TO DO:  finalize matching criteria</a:t>
            </a:r>
          </a:p>
          <a:p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TO DO:  check WDS for new vs. known</a:t>
            </a:r>
          </a:p>
        </p:txBody>
      </p:sp>
    </p:spTree>
    <p:extLst>
      <p:ext uri="{BB962C8B-B14F-4D97-AF65-F5344CB8AC3E}">
        <p14:creationId xmlns:p14="http://schemas.microsoft.com/office/powerpoint/2010/main" val="16543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3. Speckle 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2062" y="1121031"/>
            <a:ext cx="603549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Wave 1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50 pc equatorial from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Hipparcos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= 1046 stars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PAPER1 = stellar companions (Henry, refereed)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PAPER2 = new orbits (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Horch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, submitted)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Wave 2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40 pc equatorial from 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Gaia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DR2 = 1265 stars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PAPER3 = statistical study? / detailed P vs. e?</a:t>
            </a:r>
          </a:p>
          <a:p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Wave 3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50 pc equatorial from 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Gaia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DR3 = 2555+ stars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F2909-17C1-5C43-8480-B226C0ADF8B7}"/>
              </a:ext>
            </a:extLst>
          </p:cNvPr>
          <p:cNvSpPr txBox="1"/>
          <p:nvPr/>
        </p:nvSpPr>
        <p:spPr>
          <a:xfrm>
            <a:off x="1632451" y="4908903"/>
            <a:ext cx="60697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TO DO:  enter LDT + </a:t>
            </a:r>
            <a:r>
              <a:rPr lang="en-US" sz="2000" dirty="0" err="1">
                <a:solidFill>
                  <a:srgbClr val="00B050"/>
                </a:solidFill>
                <a:latin typeface="Times New Roman"/>
                <a:cs typeface="Times New Roman"/>
              </a:rPr>
              <a:t>GemS</a:t>
            </a:r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 results from FEB 2021</a:t>
            </a:r>
          </a:p>
          <a:p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TO DO:  submit </a:t>
            </a:r>
            <a:r>
              <a:rPr lang="en-US" sz="2000" dirty="0" err="1">
                <a:solidFill>
                  <a:srgbClr val="00B050"/>
                </a:solidFill>
                <a:latin typeface="Times New Roman"/>
                <a:cs typeface="Times New Roman"/>
              </a:rPr>
              <a:t>GemS</a:t>
            </a:r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 proposal for 2021B</a:t>
            </a:r>
          </a:p>
          <a:p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TO DO:  get datasets from SCSU for Ellie Lincoln’s tests</a:t>
            </a:r>
          </a:p>
        </p:txBody>
      </p:sp>
    </p:spTree>
    <p:extLst>
      <p:ext uri="{BB962C8B-B14F-4D97-AF65-F5344CB8AC3E}">
        <p14:creationId xmlns:p14="http://schemas.microsoft.com/office/powerpoint/2010/main" val="69577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4. Radial Velocity 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8560" y="903319"/>
            <a:ext cx="628460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Wave 1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30 pc equatorial from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Hipparcos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= 472 stars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	300 by RECONS + 172 by others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PAPER1 = 9 exoplanets and CHIRON capabilities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PAPER2 = 88 perturbations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PAPER3 = synthesis of RECONS + others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Wave 2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25 pc equatorial from 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Gaia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DR2 = 579 stars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360 by RECONS + 219 by others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PAPER4 = RV + speckle detections?</a:t>
            </a:r>
          </a:p>
          <a:p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Wave 3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30 pc equatorial from 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Gaia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DR2 = 762 stars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		514 by RECONS + 248 by others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A8F1E-62B6-5C4F-99ED-FF3A01FBA2B1}"/>
              </a:ext>
            </a:extLst>
          </p:cNvPr>
          <p:cNvSpPr txBox="1"/>
          <p:nvPr/>
        </p:nvSpPr>
        <p:spPr>
          <a:xfrm>
            <a:off x="1935634" y="5746343"/>
            <a:ext cx="5234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TO DO:  resubmit PAPER1</a:t>
            </a:r>
          </a:p>
          <a:p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TO DO:  check observations needed for PAPER2</a:t>
            </a:r>
          </a:p>
        </p:txBody>
      </p:sp>
    </p:spTree>
    <p:extLst>
      <p:ext uri="{BB962C8B-B14F-4D97-AF65-F5344CB8AC3E}">
        <p14:creationId xmlns:p14="http://schemas.microsoft.com/office/powerpoint/2010/main" val="726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DA9F-4B79-8642-8B8E-E7BD9FF1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9"/>
            <a:ext cx="9143999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5. Characterization Survey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37862" y="948673"/>
                <a:ext cx="6587573" cy="5324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CHIRON spectra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lithium for age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H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for activity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Fe for metallicity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vsini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for rotation</a:t>
                </a:r>
              </a:p>
              <a:p>
                <a:endParaRPr lang="en-US" sz="2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velocity for space motions (age)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UVW space motions for cluster membership</a:t>
                </a:r>
              </a:p>
              <a:p>
                <a:endParaRPr lang="en-US" sz="2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Companion Search via WDS+</a:t>
                </a:r>
              </a:p>
              <a:p>
                <a:pPr lvl="1"/>
                <a:endParaRPr lang="en-US" sz="2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lvl="1"/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PAPER1: 36 young stars in 5 groups + 7 candidates</a:t>
                </a:r>
              </a:p>
              <a:p>
                <a:pPr lvl="1"/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PAPER2: 295 equatorial stars within 25 pc</a:t>
                </a:r>
              </a:p>
              <a:p>
                <a:pPr lvl="1"/>
                <a:endParaRPr lang="en-US" sz="2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TESS data … future?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rotation periods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	flaring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62" y="948673"/>
                <a:ext cx="6587573" cy="5324535"/>
              </a:xfrm>
              <a:prstGeom prst="rect">
                <a:avLst/>
              </a:prstGeom>
              <a:blipFill>
                <a:blip r:embed="rId2"/>
                <a:stretch>
                  <a:fillRect l="-769" t="-476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8D01F2E-8BD8-8046-9FC3-E2C3519B3B8B}"/>
              </a:ext>
            </a:extLst>
          </p:cNvPr>
          <p:cNvSpPr txBox="1"/>
          <p:nvPr/>
        </p:nvSpPr>
        <p:spPr>
          <a:xfrm>
            <a:off x="2955899" y="6235902"/>
            <a:ext cx="2822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TO DO:  submit PAPER1</a:t>
            </a:r>
          </a:p>
        </p:txBody>
      </p:sp>
    </p:spTree>
    <p:extLst>
      <p:ext uri="{BB962C8B-B14F-4D97-AF65-F5344CB8AC3E}">
        <p14:creationId xmlns:p14="http://schemas.microsoft.com/office/powerpoint/2010/main" val="15321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Default Design">
  <a:themeElements>
    <a:clrScheme name="2_Default Design 13">
      <a:dk1>
        <a:srgbClr val="808080"/>
      </a:dk1>
      <a:lt1>
        <a:srgbClr val="FFFFFF"/>
      </a:lt1>
      <a:dk2>
        <a:srgbClr val="000099"/>
      </a:dk2>
      <a:lt2>
        <a:srgbClr val="FFFFFF"/>
      </a:lt2>
      <a:accent1>
        <a:srgbClr val="BBE0E3"/>
      </a:accent1>
      <a:accent2>
        <a:srgbClr val="FF0000"/>
      </a:accent2>
      <a:accent3>
        <a:srgbClr val="AAAACA"/>
      </a:accent3>
      <a:accent4>
        <a:srgbClr val="DADADA"/>
      </a:accent4>
      <a:accent5>
        <a:srgbClr val="DAEDEF"/>
      </a:accent5>
      <a:accent6>
        <a:srgbClr val="E70000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808080"/>
        </a:dk1>
        <a:lt1>
          <a:srgbClr val="FFFFFF"/>
        </a:lt1>
        <a:dk2>
          <a:srgbClr val="000099"/>
        </a:dk2>
        <a:lt2>
          <a:srgbClr val="FFFFFF"/>
        </a:lt2>
        <a:accent1>
          <a:srgbClr val="BBE0E3"/>
        </a:accent1>
        <a:accent2>
          <a:srgbClr val="FF0000"/>
        </a:accent2>
        <a:accent3>
          <a:srgbClr val="AAAACA"/>
        </a:accent3>
        <a:accent4>
          <a:srgbClr val="DADADA"/>
        </a:accent4>
        <a:accent5>
          <a:srgbClr val="DAEDEF"/>
        </a:accent5>
        <a:accent6>
          <a:srgbClr val="E700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691</Words>
  <Application>Microsoft Macintosh PowerPoint</Application>
  <PresentationFormat>On-screen Show (4:3)</PresentationFormat>
  <Paragraphs>170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8_Default Design</vt:lpstr>
      <vt:lpstr>Default Design</vt:lpstr>
      <vt:lpstr>2_Default Design</vt:lpstr>
      <vt:lpstr>RKSTAR Project</vt:lpstr>
      <vt:lpstr>RKSTAR Project</vt:lpstr>
      <vt:lpstr>K Dwarfs = 12% of Stars</vt:lpstr>
      <vt:lpstr>1. Sample</vt:lpstr>
      <vt:lpstr>4 Surveys = 3 Spatial + 1 Characterization</vt:lpstr>
      <vt:lpstr>2. Wide Survey</vt:lpstr>
      <vt:lpstr>3. Speckle Survey</vt:lpstr>
      <vt:lpstr>4. Radial Velocity Survey</vt:lpstr>
      <vt:lpstr>5. Characterization Survey</vt:lpstr>
      <vt:lpstr>PowerPoint Presentation</vt:lpstr>
      <vt:lpstr>PowerPoint Presentation</vt:lpstr>
      <vt:lpstr>3. Speckle Survey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K-KIDS Period-Eccentricity Diagram</dc:title>
  <dc:creator>Horch, Elliott P.</dc:creator>
  <cp:lastModifiedBy>Manzano Pisco</cp:lastModifiedBy>
  <cp:revision>122</cp:revision>
  <cp:lastPrinted>2021-01-29T22:31:52Z</cp:lastPrinted>
  <dcterms:created xsi:type="dcterms:W3CDTF">2020-06-05T21:28:44Z</dcterms:created>
  <dcterms:modified xsi:type="dcterms:W3CDTF">2021-03-26T19:16:35Z</dcterms:modified>
</cp:coreProperties>
</file>